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5" r:id="rId4"/>
    <p:sldId id="261" r:id="rId5"/>
    <p:sldId id="257" r:id="rId6"/>
    <p:sldId id="258" r:id="rId7"/>
    <p:sldId id="268" r:id="rId8"/>
    <p:sldId id="259" r:id="rId9"/>
    <p:sldId id="266" r:id="rId10"/>
    <p:sldId id="267" r:id="rId11"/>
    <p:sldId id="269" r:id="rId12"/>
    <p:sldId id="274" r:id="rId13"/>
    <p:sldId id="275" r:id="rId14"/>
    <p:sldId id="276" r:id="rId15"/>
    <p:sldId id="278" r:id="rId16"/>
    <p:sldId id="280" r:id="rId17"/>
    <p:sldId id="277" r:id="rId18"/>
    <p:sldId id="260" r:id="rId19"/>
    <p:sldId id="270" r:id="rId20"/>
    <p:sldId id="271" r:id="rId21"/>
    <p:sldId id="272" r:id="rId22"/>
    <p:sldId id="285" r:id="rId23"/>
    <p:sldId id="287" r:id="rId24"/>
    <p:sldId id="286" r:id="rId25"/>
    <p:sldId id="282" r:id="rId26"/>
    <p:sldId id="281" r:id="rId27"/>
    <p:sldId id="283" r:id="rId28"/>
    <p:sldId id="284" r:id="rId29"/>
    <p:sldId id="288" r:id="rId30"/>
    <p:sldId id="263" r:id="rId31"/>
    <p:sldId id="264" r:id="rId3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i-F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Lisää kuva napsauttamalla kuvaketta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4E5030-1A88-4AE0-AC04-3D07AB5AEECB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058056-52E3-4D83-A351-EE30311279CB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Oman osaamisen ja työkyvyn kehittäminen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Vireystila &amp; motivaatio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4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i-FI" smtClean="0"/>
              <a:t>1. kehoni </a:t>
            </a:r>
            <a:r>
              <a:rPr lang="fi-FI"/>
              <a:t>on rentoutunut ja hyvin levännyt</a:t>
            </a:r>
          </a:p>
          <a:p>
            <a:pPr marL="137160" indent="0">
              <a:buNone/>
            </a:pPr>
            <a:r>
              <a:rPr lang="fi-FI" smtClean="0"/>
              <a:t>2. kehoni </a:t>
            </a:r>
            <a:r>
              <a:rPr lang="fi-FI"/>
              <a:t>on energinen ja virkeä</a:t>
            </a:r>
          </a:p>
          <a:p>
            <a:pPr marL="137160" indent="0">
              <a:buNone/>
            </a:pPr>
            <a:r>
              <a:rPr lang="fi-FI" smtClean="0"/>
              <a:t>3. mieleni </a:t>
            </a:r>
            <a:r>
              <a:rPr lang="fi-FI"/>
              <a:t>on rauhallinen ja tyyni</a:t>
            </a:r>
          </a:p>
          <a:p>
            <a:pPr marL="137160" indent="0">
              <a:buNone/>
            </a:pPr>
            <a:r>
              <a:rPr lang="fi-FI" smtClean="0"/>
              <a:t>4. olen </a:t>
            </a:r>
            <a:r>
              <a:rPr lang="fi-FI"/>
              <a:t>innostunut tästä viikonlopusta ja siihen kuuluvista asioita</a:t>
            </a:r>
          </a:p>
          <a:p>
            <a:pPr marL="137160" indent="0">
              <a:buNone/>
            </a:pPr>
            <a:r>
              <a:rPr lang="fi-FI" smtClean="0"/>
              <a:t>5. olen </a:t>
            </a:r>
            <a:r>
              <a:rPr lang="fi-FI"/>
              <a:t>kiinnostunut tämän opiskelupäivän asioista ja odotan, että pääsen kehittämään osaamistani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5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Tehtävä 3 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20min kevyttä liikuntaa ulkona</a:t>
            </a:r>
          </a:p>
          <a:p>
            <a:r>
              <a:rPr lang="fi-FI" smtClean="0"/>
              <a:t>Käy läpi edelliset kysymykset uudelleen ja kirjoita lyhyesti tuntuuko mikään kohta nyt erilaiselta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Esimerkkitarinat vireystilan vaikutuksesta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2800"/>
            <a:ext cx="8208912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Vireys on ihmisen fyysistä ja psyykkistä toimintavalmiutta</a:t>
            </a:r>
            <a:br>
              <a:rPr lang="fi-FI" sz="3600"/>
            </a:br>
            <a:endParaRPr lang="fi-FI" sz="360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Vireyden </a:t>
            </a:r>
            <a:r>
              <a:rPr lang="fi-FI"/>
              <a:t>taso </a:t>
            </a:r>
            <a:r>
              <a:rPr lang="fi-FI"/>
              <a:t>vaihtelee </a:t>
            </a:r>
            <a:r>
              <a:rPr lang="fi-FI" smtClean="0"/>
              <a:t>mm. fyysisen </a:t>
            </a:r>
            <a:r>
              <a:rPr lang="fi-FI"/>
              <a:t>kunnon, sairauksien, mielialan tai muu psyykkisen </a:t>
            </a:r>
            <a:r>
              <a:rPr lang="fi-FI"/>
              <a:t>syyn </a:t>
            </a:r>
            <a:r>
              <a:rPr lang="fi-FI" smtClean="0"/>
              <a:t>takia</a:t>
            </a:r>
          </a:p>
          <a:p>
            <a:r>
              <a:rPr lang="fi-FI"/>
              <a:t>Ulkoisten ärsykkeiden osuus vireystilan muutoksiin </a:t>
            </a:r>
            <a:r>
              <a:rPr lang="fi-FI"/>
              <a:t>on </a:t>
            </a:r>
            <a:r>
              <a:rPr lang="fi-FI" smtClean="0"/>
              <a:t>oleellinen</a:t>
            </a:r>
          </a:p>
          <a:p>
            <a:r>
              <a:rPr lang="fi-FI"/>
              <a:t>Myös tavoitteemme, aikomuksemme, suunnitelmamme ja </a:t>
            </a:r>
            <a:r>
              <a:rPr lang="fi-FI"/>
              <a:t>päämäärämme </a:t>
            </a:r>
            <a:r>
              <a:rPr lang="fi-FI" smtClean="0"/>
              <a:t>vaikuttavat vireystasoon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0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/>
              <a:t>Vireystaso vaihtelee myös hermostollisen toiminnan seurauksena </a:t>
            </a:r>
            <a:r>
              <a:rPr lang="fi-FI"/>
              <a:t>vuorokausirytmin </a:t>
            </a:r>
            <a:r>
              <a:rPr lang="fi-FI" smtClean="0"/>
              <a:t>mukaan</a:t>
            </a:r>
          </a:p>
          <a:p>
            <a:r>
              <a:rPr lang="fi-FI" smtClean="0"/>
              <a:t>Aamupäivisin </a:t>
            </a:r>
            <a:r>
              <a:rPr lang="fi-FI"/>
              <a:t>ja alkuillasta vireystaso on yleensä korkea, kun taas puolen päivän jälkeen ja illalla </a:t>
            </a:r>
            <a:r>
              <a:rPr lang="fi-FI"/>
              <a:t>vireystaso </a:t>
            </a:r>
            <a:r>
              <a:rPr lang="fi-FI" smtClean="0"/>
              <a:t>laskee</a:t>
            </a:r>
          </a:p>
          <a:p>
            <a:r>
              <a:rPr lang="fi-FI" smtClean="0"/>
              <a:t>Hypotalamuksessa </a:t>
            </a:r>
            <a:r>
              <a:rPr lang="fi-FI"/>
              <a:t>sijaitseva tumake säätelee ihmisen valve- ja unitilan vuorokausirytmiä ja siihen liittyvää hormonitoimintaa </a:t>
            </a:r>
            <a:r>
              <a:rPr lang="fi-FI"/>
              <a:t>ja </a:t>
            </a:r>
            <a:r>
              <a:rPr lang="fi-FI" smtClean="0"/>
              <a:t>ruumiinlämpöä</a:t>
            </a:r>
          </a:p>
          <a:p>
            <a:r>
              <a:rPr lang="fi-FI" smtClean="0"/>
              <a:t>Säätelyjärjestelmää </a:t>
            </a:r>
            <a:r>
              <a:rPr lang="fi-FI"/>
              <a:t>kutsutaankin yleisesti ihmisen ”sisäiseksi </a:t>
            </a:r>
            <a:r>
              <a:rPr lang="fi-FI"/>
              <a:t>kelloksi</a:t>
            </a:r>
            <a:r>
              <a:rPr lang="fi-FI" smtClean="0"/>
              <a:t>"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Vireystilan ylläpitäminen käytännössä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mtClean="0"/>
              <a:t>Säännöllinen vuorokausirytmi</a:t>
            </a:r>
          </a:p>
          <a:p>
            <a:r>
              <a:rPr lang="fi-FI" smtClean="0"/>
              <a:t>Riittävästi unta</a:t>
            </a:r>
          </a:p>
          <a:p>
            <a:r>
              <a:rPr lang="fi-FI" smtClean="0"/>
              <a:t>Sopivasti tekemistä (työ ja muu mielekäs tekeminen, motivoiva tekeminen)</a:t>
            </a:r>
          </a:p>
          <a:p>
            <a:r>
              <a:rPr lang="fi-FI" smtClean="0"/>
              <a:t>Palautumis- ja rauhoittumishetket päivän aikana </a:t>
            </a:r>
          </a:p>
          <a:p>
            <a:r>
              <a:rPr lang="fi-FI" smtClean="0"/>
              <a:t>”input = output”</a:t>
            </a:r>
          </a:p>
          <a:p>
            <a:r>
              <a:rPr lang="fi-FI" smtClean="0"/>
              <a:t>Riittävä liikkuminen päivän aikana</a:t>
            </a:r>
          </a:p>
          <a:p>
            <a:r>
              <a:rPr lang="fi-FI" smtClean="0"/>
              <a:t>Säännöllinen ja fiksu ravinto</a:t>
            </a:r>
          </a:p>
          <a:p>
            <a:r>
              <a:rPr lang="fi-FI" smtClean="0"/>
              <a:t>Hyvät ihmissuhteet – sopivasti sosiaalisuutta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4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smtClean="0"/>
              <a:t>Tehtävä</a:t>
            </a:r>
            <a:endParaRPr lang="fi-FI" sz="4000"/>
          </a:p>
        </p:txBody>
      </p:sp>
      <p:sp>
        <p:nvSpPr>
          <p:cNvPr id="4" name="Sisällön paikkamerkki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i-FI" sz="2400" i="1" smtClean="0"/>
              <a:t>”Muutoksessa on olennaista vaikuttaa niihin asioihin, jotka arjessa häiritsevät parempien valintojen tekemistä”</a:t>
            </a:r>
            <a:endParaRPr lang="fi-FI" sz="2400" i="1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mtClean="0"/>
              <a:t>Mikä asia tämän hetkisessä elämänrytmissäni laskee vireystilaani toistuvasti?</a:t>
            </a:r>
          </a:p>
          <a:p>
            <a:r>
              <a:rPr lang="fi-FI"/>
              <a:t>Mitkä tekijät vaikeuttavat tämän asian muuttamista?</a:t>
            </a:r>
          </a:p>
          <a:p>
            <a:r>
              <a:rPr lang="fi-FI"/>
              <a:t>Miten kohtaan nämä asiat </a:t>
            </a:r>
            <a:r>
              <a:rPr lang="fi-FI"/>
              <a:t>jatkossa</a:t>
            </a:r>
            <a:r>
              <a:rPr lang="fi-FI" smtClean="0"/>
              <a:t>?</a:t>
            </a:r>
          </a:p>
          <a:p>
            <a:r>
              <a:rPr lang="fi-FI" smtClean="0"/>
              <a:t>Listaa myös muita asioita, joiden muuttaminen parantaisi vireystilaasi ja sitä kautta koko elämänlaatuasi</a:t>
            </a:r>
            <a:endParaRPr lang="fi-FI"/>
          </a:p>
          <a:p>
            <a:pPr marL="13716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4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Motivaatio</a:t>
            </a:r>
            <a:endParaRPr lang="fi-FI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arivir\Documents\Omat\Myvision\Motivation\e412c3e1726f9cb49e9cf345567e3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2987"/>
            <a:ext cx="4762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arivir\Documents\Omat\Myvision\Motivation\Find-Your-Pa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90600"/>
            <a:ext cx="6286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</a:t>
            </a:r>
            <a:r>
              <a:rPr lang="fi-FI" smtClean="0"/>
              <a:t>otivaatiolla </a:t>
            </a:r>
            <a:r>
              <a:rPr lang="fi-FI"/>
              <a:t>tarkoitetaan käyttäytymistä virittävien ja ohjaavien </a:t>
            </a:r>
            <a:r>
              <a:rPr lang="fi-FI"/>
              <a:t>tekijöiden </a:t>
            </a:r>
            <a:r>
              <a:rPr lang="fi-FI" smtClean="0"/>
              <a:t>järjestelmää</a:t>
            </a:r>
          </a:p>
          <a:p>
            <a:r>
              <a:rPr lang="fi-FI"/>
              <a:t>Motivaatio </a:t>
            </a:r>
            <a:r>
              <a:rPr lang="fi-FI"/>
              <a:t>on </a:t>
            </a:r>
            <a:r>
              <a:rPr lang="fi-FI" smtClean="0"/>
              <a:t> </a:t>
            </a:r>
            <a:r>
              <a:rPr lang="fi-FI"/>
              <a:t>erilaisten motiivien </a:t>
            </a:r>
            <a:r>
              <a:rPr lang="fi-FI"/>
              <a:t>aikaansaama </a:t>
            </a:r>
            <a:r>
              <a:rPr lang="fi-FI" smtClean="0"/>
              <a:t>tila</a:t>
            </a:r>
          </a:p>
          <a:p>
            <a:r>
              <a:rPr lang="fi-FI"/>
              <a:t>Motiiveja voivat olla erilaiset halut, tarpeet, vietit sekä sisäiset yllykkeet, palkkiot </a:t>
            </a:r>
            <a:r>
              <a:rPr lang="fi-FI"/>
              <a:t>ja </a:t>
            </a:r>
            <a:r>
              <a:rPr lang="fi-FI" smtClean="0"/>
              <a:t>rangaistukset</a:t>
            </a:r>
          </a:p>
          <a:p>
            <a:r>
              <a:rPr lang="fi-FI" smtClean="0"/>
              <a:t>Motiivit </a:t>
            </a:r>
            <a:r>
              <a:rPr lang="fi-FI"/>
              <a:t>voivat olla myös tiedostamattomia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4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695325"/>
            <a:ext cx="63912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Sisäinen motivaatio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Asia jonka tekeminen on palkitsevaa ja tuottaa sinulle nautintoa</a:t>
            </a:r>
          </a:p>
          <a:p>
            <a:r>
              <a:rPr lang="fi-FI" smtClean="0"/>
              <a:t>Osallistut toimintaan ”sen itsensä” takia</a:t>
            </a:r>
          </a:p>
          <a:p>
            <a:r>
              <a:rPr lang="fi-FI" smtClean="0"/>
              <a:t>Tekeminen itsessään antoi sinulle hyvän olon tunteen ja sinun ei tarvitse arvioida esim. tulitko nähdyksi, olitko hyvä, arvostettiinko sinua tai mitä ansaitsit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3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Sisäiseen motivaatioon yhdistyy 5 tekijää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mtClean="0"/>
              <a:t>Autonomia</a:t>
            </a:r>
          </a:p>
          <a:p>
            <a:pPr lvl="1"/>
            <a:r>
              <a:rPr lang="fi-FI" smtClean="0"/>
              <a:t>Oma vapaus ja mahdollisuus vaikuttaa siihen mitä tekee</a:t>
            </a:r>
          </a:p>
          <a:p>
            <a:r>
              <a:rPr lang="fi-FI" smtClean="0"/>
              <a:t>Luottamus omiin kykyihin</a:t>
            </a:r>
          </a:p>
          <a:p>
            <a:pPr lvl="1"/>
            <a:r>
              <a:rPr lang="fi-FI" smtClean="0"/>
              <a:t>Oma arvio pystyvyyden tunteesta</a:t>
            </a:r>
          </a:p>
          <a:p>
            <a:r>
              <a:rPr lang="fi-FI" smtClean="0"/>
              <a:t>Tekemisen ilo</a:t>
            </a:r>
          </a:p>
          <a:p>
            <a:pPr lvl="1"/>
            <a:r>
              <a:rPr lang="fi-FI" smtClean="0"/>
              <a:t>Ilon lähde on itse tekeminen</a:t>
            </a:r>
          </a:p>
          <a:p>
            <a:r>
              <a:rPr lang="fi-FI" smtClean="0"/>
              <a:t>Arvoperusta</a:t>
            </a:r>
          </a:p>
          <a:p>
            <a:pPr lvl="1"/>
            <a:r>
              <a:rPr lang="fi-FI" smtClean="0"/>
              <a:t>Toimintaa vahvistavat tunteet aktivoituvat, kun toimimme perusarvojemme mukaisesti</a:t>
            </a:r>
          </a:p>
          <a:p>
            <a:r>
              <a:rPr lang="fi-FI" smtClean="0"/>
              <a:t>Merkityksellisyys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Ulkoinen motivaatio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mtClean="0"/>
              <a:t>Perustuu ulkopuolisille yllykkeille ja pakotteille</a:t>
            </a:r>
          </a:p>
          <a:p>
            <a:r>
              <a:rPr lang="fi-FI" smtClean="0"/>
              <a:t>Kannustimena esim.</a:t>
            </a:r>
          </a:p>
          <a:p>
            <a:pPr lvl="1"/>
            <a:r>
              <a:rPr lang="fi-FI" smtClean="0"/>
              <a:t>Raha, paino, rasvaprosentti, julkisuus, kunnian menettäminen, arvostuksen lisääntyminen, kavereiden mielipiteet, valmentajan miellyttäminen</a:t>
            </a:r>
          </a:p>
          <a:p>
            <a:r>
              <a:rPr lang="fi-FI" smtClean="0"/>
              <a:t>Ulkosesti motivoituneelta puuttuu sisäsyntyinen välttämättömyys toteuttaa toimintaa</a:t>
            </a:r>
          </a:p>
          <a:p>
            <a:r>
              <a:rPr lang="fi-FI" smtClean="0"/>
              <a:t>Ulkoiset motiivit saattaavat kuitenkin johtaa sisäisen motivaation löytymiseen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MIKSI HALUAN VALMENTAA MUITA?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8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Valmentaja ja motivaatio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Omien motiivinen ja motivaation tiedostaminen, tunnistaminen, ymmärtäminen, ylläpitäminen ja kehittäminen on avain:</a:t>
            </a:r>
          </a:p>
          <a:p>
            <a:pPr lvl="1"/>
            <a:r>
              <a:rPr lang="fi-FI" smtClean="0"/>
              <a:t>valmennustyössä onnistumiseen</a:t>
            </a:r>
          </a:p>
          <a:p>
            <a:pPr lvl="1"/>
            <a:r>
              <a:rPr lang="fi-FI" smtClean="0"/>
              <a:t>työuraan valmentajana</a:t>
            </a:r>
          </a:p>
        </p:txBody>
      </p:sp>
    </p:spTree>
    <p:extLst>
      <p:ext uri="{BB962C8B-B14F-4D97-AF65-F5344CB8AC3E}">
        <p14:creationId xmlns:p14="http://schemas.microsoft.com/office/powerpoint/2010/main" val="3687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i-FI" smtClean="0"/>
              <a:t>Valmentaja on myös innostaja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i-FI" smtClean="0"/>
              <a:t>Valmentajan tehtävä on kertoa asiakkaalle ”miksi, </a:t>
            </a:r>
            <a:r>
              <a:rPr lang="fi-FI"/>
              <a:t>miten ja mitä</a:t>
            </a:r>
            <a:r>
              <a:rPr lang="fi-FI"/>
              <a:t>”, </a:t>
            </a:r>
            <a:r>
              <a:rPr lang="fi-FI" smtClean="0"/>
              <a:t>mutta jos onnistut vaikuttamaan myös tunnetasolla voivat tulokset olla paljon parempia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i-FI" smtClean="0"/>
              <a:t>Innostus tarttuu asiakkaaseen ja valmennettavaan 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i-FI" smtClean="0"/>
              <a:t>Vaikutat sekä järki-, että tunnetasolla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i-FI" smtClean="0"/>
              <a:t>Valmentajan haasteena on mm.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i-FI" smtClean="0"/>
              <a:t>kohdata ne tekijät, jotka vaikuttavat omaan motivaatioon sitä alentavasti, 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i-FI" smtClean="0"/>
              <a:t>sekä hyväksyä se, että aina ei voi olla innoissaan, mutta työ on silti tehtävä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6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Valmentajan motiiveja liikunta-alalla?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mtClean="0"/>
              <a:t>Haluaa tehdä työtä jolla on tarkoitus</a:t>
            </a:r>
          </a:p>
          <a:p>
            <a:r>
              <a:rPr lang="fi-FI" smtClean="0"/>
              <a:t>Haluaa auttaa ihmisiä</a:t>
            </a:r>
          </a:p>
          <a:p>
            <a:r>
              <a:rPr lang="fi-FI" smtClean="0"/>
              <a:t>Haluaa jakaa toisille sitä mitä itse osaa ja pitää tärkeänä</a:t>
            </a:r>
          </a:p>
          <a:p>
            <a:r>
              <a:rPr lang="fi-FI" smtClean="0"/>
              <a:t>Haluaa parantaa ihmisten terveyttä</a:t>
            </a:r>
          </a:p>
          <a:p>
            <a:r>
              <a:rPr lang="fi-FI" smtClean="0"/>
              <a:t>Haluaa edistää jotain tiettyä lajia/taitoa</a:t>
            </a:r>
          </a:p>
          <a:p>
            <a:r>
              <a:rPr lang="fi-FI" smtClean="0"/>
              <a:t>Haluaa viettää aikaa mielekkäässä ympäristössä</a:t>
            </a:r>
          </a:p>
          <a:p>
            <a:r>
              <a:rPr lang="fi-FI" smtClean="0"/>
              <a:t>Haluaa tavata tietynlaisia ihmisiä</a:t>
            </a:r>
          </a:p>
          <a:p>
            <a:r>
              <a:rPr lang="fi-FI" smtClean="0"/>
              <a:t>Haluaa olla asiantuntija</a:t>
            </a:r>
          </a:p>
          <a:p>
            <a:r>
              <a:rPr lang="fi-FI" smtClean="0"/>
              <a:t>Haluaa olla trendikäs ja statusta</a:t>
            </a:r>
          </a:p>
          <a:p>
            <a:r>
              <a:rPr lang="fi-FI" smtClean="0"/>
              <a:t>Haluaa ansaita rahaa sillä, että saa viettää aikaa sen parissa mistä eniten pitää</a:t>
            </a:r>
          </a:p>
          <a:p>
            <a:pPr marL="13716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4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Oma motivaatiopyöräsi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44408" cy="463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5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arivir\Documents\Omat\Myvision\Motivation\13108670_504637629745826_8119733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670376" cy="43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arivir\Documents\Omat\Myvision\Motivation\25ce6f0900e1bb7a5c95974f1196b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arivir\Documents\Omat\Myvision\Motivation\53014ffb9e85990b9ab5a12d478a7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Päivän tavoite 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mtClean="0"/>
              <a:t>Ymmärtää </a:t>
            </a:r>
            <a:r>
              <a:rPr lang="fi-FI" u="sng" smtClean="0"/>
              <a:t>valmentajana</a:t>
            </a:r>
            <a:r>
              <a:rPr lang="fi-FI" smtClean="0"/>
              <a:t> kuinka oma vireystila luo perustan asiakkaan kohtaamiseen ja valmennustyön onnistumiseen</a:t>
            </a:r>
          </a:p>
          <a:p>
            <a:r>
              <a:rPr lang="fi-FI" smtClean="0"/>
              <a:t>Ymmärtää kuinka voi itse vaikuttaa ja opetella vaikuttamaan omaan vireystilaansa</a:t>
            </a:r>
          </a:p>
          <a:p>
            <a:r>
              <a:rPr lang="fi-FI" smtClean="0"/>
              <a:t>Ymmärtää mitä motivaatio on ja oppia havainnoimaan omaa motivaatiotasoaan, sekä ylläpitämään ja kehittämään sitä</a:t>
            </a:r>
            <a:endParaRPr lang="fi-FI"/>
          </a:p>
          <a:p>
            <a:pPr marL="137160" indent="0">
              <a:buNone/>
            </a:pPr>
            <a:r>
              <a:rPr lang="fi-FI" sz="2000" smtClean="0"/>
              <a:t>	</a:t>
            </a:r>
          </a:p>
          <a:p>
            <a:pPr marL="137160" indent="0">
              <a:buNone/>
            </a:pPr>
            <a:r>
              <a:rPr lang="fi-FI" sz="2000" i="1" smtClean="0"/>
              <a:t>(Ymmärtää samalla kuinka asiakkaan vireystilan ja motivaation kehittäminen on avain valmennustyössä onnistumiseen)</a:t>
            </a:r>
          </a:p>
        </p:txBody>
      </p:sp>
    </p:spTree>
    <p:extLst>
      <p:ext uri="{BB962C8B-B14F-4D97-AF65-F5344CB8AC3E}">
        <p14:creationId xmlns:p14="http://schemas.microsoft.com/office/powerpoint/2010/main" val="12585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Vireystila</a:t>
            </a:r>
            <a:endParaRPr lang="fi-FI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”Miltä minusta nyt tuntuu?”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3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106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3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Aamun harjoitus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Harjoituksen tarkoitus on tarkkailla omaa tämän hetkistä vireystilaa ja sen vaikutuksia motivaatioon, sekä huomata millainen vaikutus lyhyellä liikuntahetkellä ja ulkoilulla on näihin asioihin</a:t>
            </a:r>
          </a:p>
          <a:p>
            <a:pPr marL="585216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2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Tehtävä 1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Tehtävä: kirjoita omin sanoin muutamalla lauseella tämän hetkisestä olostasi, vireystilastasi ja motivaatiostasi. Aloita ”Minusta tuntuu tänään…”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4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Tehtävä 2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Vastaa seuraaviin kysymyksiin asteikolla </a:t>
            </a:r>
            <a:r>
              <a:rPr lang="fi-FI"/>
              <a:t>1 </a:t>
            </a:r>
            <a:r>
              <a:rPr lang="fi-FI" smtClean="0"/>
              <a:t>– 4</a:t>
            </a:r>
          </a:p>
          <a:p>
            <a:pPr marL="585216" lvl="1" indent="0">
              <a:buNone/>
            </a:pPr>
            <a:r>
              <a:rPr lang="fi-FI" smtClean="0"/>
              <a:t>1. täysin </a:t>
            </a:r>
            <a:r>
              <a:rPr lang="fi-FI"/>
              <a:t>eri </a:t>
            </a:r>
            <a:r>
              <a:rPr lang="fi-FI" smtClean="0"/>
              <a:t>mieltä</a:t>
            </a:r>
          </a:p>
          <a:p>
            <a:pPr marL="585216" lvl="1" indent="0">
              <a:buNone/>
            </a:pPr>
            <a:r>
              <a:rPr lang="fi-FI" smtClean="0"/>
              <a:t>2. jokseenkin </a:t>
            </a:r>
            <a:r>
              <a:rPr lang="fi-FI"/>
              <a:t>eri </a:t>
            </a:r>
            <a:r>
              <a:rPr lang="fi-FI" smtClean="0"/>
              <a:t>mieltä</a:t>
            </a:r>
          </a:p>
          <a:p>
            <a:pPr marL="585216" lvl="1" indent="0">
              <a:buNone/>
            </a:pPr>
            <a:r>
              <a:rPr lang="fi-FI" smtClean="0"/>
              <a:t>3. jokseenkin </a:t>
            </a:r>
            <a:r>
              <a:rPr lang="fi-FI"/>
              <a:t>samaa </a:t>
            </a:r>
            <a:r>
              <a:rPr lang="fi-FI" smtClean="0"/>
              <a:t>mieltä</a:t>
            </a:r>
          </a:p>
          <a:p>
            <a:pPr marL="585216" lvl="1" indent="0">
              <a:buNone/>
            </a:pPr>
            <a:r>
              <a:rPr lang="fi-FI" smtClean="0"/>
              <a:t>4. täysin </a:t>
            </a:r>
            <a:r>
              <a:rPr lang="fi-FI"/>
              <a:t>samaa mieltä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ippu">
  <a:themeElements>
    <a:clrScheme name="Nas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Huippu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ippu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707</Words>
  <Application>Microsoft Office PowerPoint</Application>
  <PresentationFormat>Näytössä katseltava diaesitys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2" baseType="lpstr">
      <vt:lpstr>Huippu</vt:lpstr>
      <vt:lpstr>Oman osaamisen ja työkyvyn kehittäminen</vt:lpstr>
      <vt:lpstr>PowerPoint-esitys</vt:lpstr>
      <vt:lpstr>PowerPoint-esitys</vt:lpstr>
      <vt:lpstr>Päivän tavoite </vt:lpstr>
      <vt:lpstr>Vireystila</vt:lpstr>
      <vt:lpstr>PowerPoint-esitys</vt:lpstr>
      <vt:lpstr>Aamun harjoitus</vt:lpstr>
      <vt:lpstr>Tehtävä 1</vt:lpstr>
      <vt:lpstr>Tehtävä 2</vt:lpstr>
      <vt:lpstr>PowerPoint-esitys</vt:lpstr>
      <vt:lpstr>Tehtävä 3 </vt:lpstr>
      <vt:lpstr>Esimerkkitarinat vireystilan vaikutuksesta</vt:lpstr>
      <vt:lpstr>Vireys on ihmisen fyysistä ja psyykkistä toimintavalmiutta </vt:lpstr>
      <vt:lpstr>PowerPoint-esitys</vt:lpstr>
      <vt:lpstr>Vireystilan ylläpitäminen käytännössä</vt:lpstr>
      <vt:lpstr>PowerPoint-esitys</vt:lpstr>
      <vt:lpstr>Tehtävä</vt:lpstr>
      <vt:lpstr>Motivaatio</vt:lpstr>
      <vt:lpstr>PowerPoint-esitys</vt:lpstr>
      <vt:lpstr>PowerPoint-esitys</vt:lpstr>
      <vt:lpstr>PowerPoint-esitys</vt:lpstr>
      <vt:lpstr>Sisäinen motivaatio</vt:lpstr>
      <vt:lpstr>Sisäiseen motivaatioon yhdistyy 5 tekijää</vt:lpstr>
      <vt:lpstr>Ulkoinen motivaatio</vt:lpstr>
      <vt:lpstr>MIKSI HALUAN VALMENTAA MUITA?</vt:lpstr>
      <vt:lpstr>Valmentaja ja motivaatio</vt:lpstr>
      <vt:lpstr>PowerPoint-esitys</vt:lpstr>
      <vt:lpstr>Valmentajan motiiveja liikunta-alalla?</vt:lpstr>
      <vt:lpstr>Oma motivaatiopyöräsi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Oman osaamisen ja työkyvyn kehittäminen</dc:title>
  <dc:creator>Saarivirta Sampo</dc:creator>
  <cp:lastModifiedBy>Saarivirta Sampo</cp:lastModifiedBy>
  <cp:revision>29</cp:revision>
  <dcterms:created xsi:type="dcterms:W3CDTF">2017-10-20T13:36:28Z</dcterms:created>
  <dcterms:modified xsi:type="dcterms:W3CDTF">2017-10-20T17:00:34Z</dcterms:modified>
</cp:coreProperties>
</file>