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9" r:id="rId4"/>
    <p:sldId id="261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3BBFF-77C1-4BF1-A3B2-2505841100BA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93879-1153-42D3-8EC7-7A3CC94658D3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E1496-D8B1-4FDC-98A5-AD2561A2EE12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3855-5B08-4570-810C-DE4498675D2C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1B1A-3400-4A09-B018-5620D6ADA4AF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E65E-8B04-4250-B4A9-5C65F355F1A2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881F-8E44-4F15-AB98-80B7869E49CA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2069-43FA-49C5-9F0E-58E1EB237AEF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C05854CA-19F4-4771-B6A2-DA5C0742B220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2BB1-BB31-4EB8-A961-18800A74EAA8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0B886-74BB-4D5E-9EA9-584482FE40E6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CCD1-3502-4C30-947C-75FC88992007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797A-E8AF-4231-9C64-308C5BB9ED3E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4146-07E2-48CA-8629-5887ED47FCDB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7E718-B4F0-433E-A285-0013249184C0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44C4-3D72-4D6E-86A4-F5491DC49E6D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EA14-E6AC-4B59-973C-7A06B0EDE3E3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B3B3F-C0CE-47CB-BCED-F49A710726FF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Liikunta-alan toimijoiden erityispiirteet ja roolit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4081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Liikunta-alan toimijoiden roolit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35892" y="2336800"/>
            <a:ext cx="7603524" cy="4278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870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Julkinen sektori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Valtion ja kuntien omistuksessa olevat liikunta-alan tuottajat ja liikuntapaikat</a:t>
            </a:r>
          </a:p>
          <a:p>
            <a:r>
              <a:rPr lang="fi-FI" dirty="0" smtClean="0"/>
              <a:t>Valtiolla ja paikallistasolla kunnilla on velvollisuus järjestää yleiset edellytykset kansalaisten liikunnalle</a:t>
            </a:r>
          </a:p>
          <a:p>
            <a:r>
              <a:rPr lang="fi-FI" dirty="0" smtClean="0"/>
              <a:t>Kuntalain mukaan kuntien on edistettävä asukkaidensa hyvinvointia</a:t>
            </a:r>
          </a:p>
          <a:p>
            <a:r>
              <a:rPr lang="fi-FI" dirty="0" smtClean="0"/>
              <a:t>Terveyttä edistävä liikunta ja erityisryhmien liikunta korostuu kuntatasolla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59139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”</a:t>
            </a:r>
            <a:r>
              <a:rPr lang="fi-FI" i="1" dirty="0" smtClean="0"/>
              <a:t>Kunnan </a:t>
            </a:r>
            <a:r>
              <a:rPr lang="fi-FI" i="1" dirty="0"/>
              <a:t>tulee luoda edellytyksiä kuntalaisten liikunnalle kehittämällä paikallista ja alueellista yhteistyötä sekä terveyttä edistävää liikuntaa, tukemalla kansalaistoimintaa, tarjoamalla liikuntapaikkoja sekä järjestämällä liikuntaa ottaen huomioon myös </a:t>
            </a:r>
            <a:r>
              <a:rPr lang="fi-FI" i="1" dirty="0" smtClean="0"/>
              <a:t>erityisryhmät”</a:t>
            </a:r>
          </a:p>
          <a:p>
            <a:endParaRPr lang="fi-FI" i="1" dirty="0"/>
          </a:p>
        </p:txBody>
      </p:sp>
    </p:spTree>
    <p:extLst>
      <p:ext uri="{BB962C8B-B14F-4D97-AF65-F5344CB8AC3E}">
        <p14:creationId xmlns:p14="http://schemas.microsoft.com/office/powerpoint/2010/main" val="3593349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Yksityinen sektori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521127"/>
          </a:xfrm>
        </p:spPr>
        <p:txBody>
          <a:bodyPr/>
          <a:lstStyle/>
          <a:p>
            <a:r>
              <a:rPr lang="fi-FI" dirty="0" smtClean="0"/>
              <a:t>Yksityisellä </a:t>
            </a:r>
            <a:r>
              <a:rPr lang="fi-FI" dirty="0"/>
              <a:t>sektorilla tarkoitetaan yksityiseen omistukseen ja yritystoimintaan </a:t>
            </a:r>
            <a:r>
              <a:rPr lang="fi-FI" dirty="0" smtClean="0"/>
              <a:t>perustuvaa </a:t>
            </a:r>
            <a:r>
              <a:rPr lang="fi-FI" dirty="0"/>
              <a:t>osaa </a:t>
            </a:r>
            <a:r>
              <a:rPr lang="fi-FI" dirty="0" smtClean="0"/>
              <a:t>yhteiskunnasta</a:t>
            </a:r>
          </a:p>
          <a:p>
            <a:r>
              <a:rPr lang="fi-FI" dirty="0" smtClean="0"/>
              <a:t>Yksityisen sektorin tarjoamien liikuntapalveluiden käyttö on lisääntynyt huomattavasti (missä katto?) n. 15-20% aikuisväestöstä käyttää näitä palveluita</a:t>
            </a:r>
          </a:p>
          <a:p>
            <a:r>
              <a:rPr lang="fi-FI" dirty="0" smtClean="0"/>
              <a:t>Yritykset liikuttavat noin 500 000 ihmistä -&gt; enemmän kuin urheiluseurat yhteensä</a:t>
            </a:r>
          </a:p>
          <a:p>
            <a:r>
              <a:rPr lang="fi-FI" dirty="0"/>
              <a:t>n</a:t>
            </a:r>
            <a:r>
              <a:rPr lang="fi-FI" dirty="0" smtClean="0"/>
              <a:t>. 900 kuntokeskusta/-laitosta, työllistää n. 6500 ihmistä, liikevaihto n.350-400 miljoonaa euroa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9995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Kolmas sektori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411657"/>
          </a:xfrm>
        </p:spPr>
        <p:txBody>
          <a:bodyPr>
            <a:normAutofit fontScale="92500"/>
          </a:bodyPr>
          <a:lstStyle/>
          <a:p>
            <a:r>
              <a:rPr lang="fi-FI" dirty="0" smtClean="0"/>
              <a:t>= Vapaaehtoissektori tai </a:t>
            </a:r>
            <a:r>
              <a:rPr lang="fi-FI" dirty="0"/>
              <a:t>nk. </a:t>
            </a:r>
            <a:r>
              <a:rPr lang="fi-FI" dirty="0" smtClean="0"/>
              <a:t>järjestökenttä </a:t>
            </a:r>
            <a:r>
              <a:rPr lang="fi-FI" dirty="0"/>
              <a:t>on yksityisen sektorin, julkisen sektorin ja perheiden väliin jäävä yhteiskunnallinen sektori, jonka tunnuspiirteitä ovat voittoa tavoittelematon talous ja </a:t>
            </a:r>
            <a:r>
              <a:rPr lang="fi-FI" dirty="0" smtClean="0"/>
              <a:t>organisaatioiden </a:t>
            </a:r>
            <a:r>
              <a:rPr lang="fi-FI" dirty="0"/>
              <a:t>tai ryhmien sosiaaliset </a:t>
            </a:r>
            <a:r>
              <a:rPr lang="fi-FI" dirty="0" smtClean="0"/>
              <a:t>tavoitteet</a:t>
            </a:r>
          </a:p>
          <a:p>
            <a:r>
              <a:rPr lang="fi-FI" dirty="0"/>
              <a:t>L</a:t>
            </a:r>
            <a:r>
              <a:rPr lang="fi-FI" dirty="0" smtClean="0"/>
              <a:t>iikunta- </a:t>
            </a:r>
            <a:r>
              <a:rPr lang="fi-FI" dirty="0"/>
              <a:t>ja urheiluseurat sekä muut kansalaisten liikuntaa organisoivat vapaaehtoisjärjestöt </a:t>
            </a:r>
            <a:endParaRPr lang="fi-FI" dirty="0" smtClean="0"/>
          </a:p>
          <a:p>
            <a:r>
              <a:rPr lang="fi-FI" dirty="0"/>
              <a:t>Liikuntalain </a:t>
            </a:r>
            <a:r>
              <a:rPr lang="fi-FI" dirty="0" smtClean="0"/>
              <a:t>(390/2015) </a:t>
            </a:r>
            <a:r>
              <a:rPr lang="fi-FI" dirty="0"/>
              <a:t>mukaan valtion ja kuntien luodessa yleiset edellytykset liikunnalle vastaavat liikunnan järjestämisestä pääasiassa </a:t>
            </a:r>
            <a:r>
              <a:rPr lang="fi-FI" dirty="0" smtClean="0"/>
              <a:t>liikuntajärjestöt</a:t>
            </a:r>
          </a:p>
          <a:p>
            <a:r>
              <a:rPr lang="fi-FI" b="1" dirty="0" smtClean="0"/>
              <a:t>Olympiakomitea</a:t>
            </a:r>
            <a:r>
              <a:rPr lang="fi-FI" dirty="0" smtClean="0"/>
              <a:t> (SLU-&gt;VALO-&gt;Olympiakomitea)</a:t>
            </a:r>
            <a:r>
              <a:rPr lang="fi-FI" dirty="0" smtClean="0"/>
              <a:t> </a:t>
            </a:r>
            <a:r>
              <a:rPr lang="fi-FI" dirty="0" smtClean="0"/>
              <a:t>kattojärjestönä (1,1 miljoonaa liikuntajärjestöjen ja –seurojen jäsentä, n. 600 000 vapaaehtoistoimijaa, n. 1000 päätoimista työntekijää valtakunnallisissa ja alueellisissa liikuntajärjestöissä ja n. 2000 liikuntaseuroissa)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12005736"/>
      </p:ext>
    </p:extLst>
  </p:cSld>
  <p:clrMapOvr>
    <a:masterClrMapping/>
  </p:clrMapOvr>
</p:sld>
</file>

<file path=ppt/theme/theme1.xml><?xml version="1.0" encoding="utf-8"?>
<a:theme xmlns:a="http://schemas.openxmlformats.org/drawingml/2006/main" name="Berliini">
  <a:themeElements>
    <a:clrScheme name="Berlin">
      <a:dk1>
        <a:sysClr val="windowText" lastClr="000000"/>
      </a:dk1>
      <a:lt1>
        <a:sysClr val="window" lastClr="FFFFFF"/>
      </a:lt1>
      <a:dk2>
        <a:srgbClr val="8D4585"/>
      </a:dk2>
      <a:lt2>
        <a:srgbClr val="E7E6E6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6ED4F6"/>
      </a:hlink>
      <a:folHlink>
        <a:srgbClr val="9FECFC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TM04033917[[fn=Berliini]]</Template>
  <TotalTime>83</TotalTime>
  <Words>233</Words>
  <Application>Microsoft Office PowerPoint</Application>
  <PresentationFormat>Laajakuva</PresentationFormat>
  <Paragraphs>19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Trebuchet MS</vt:lpstr>
      <vt:lpstr>Berliini</vt:lpstr>
      <vt:lpstr>Liikunta-alan toimijoiden erityispiirteet ja roolit</vt:lpstr>
      <vt:lpstr>Liikunta-alan toimijoiden roolit</vt:lpstr>
      <vt:lpstr>Julkinen sektori</vt:lpstr>
      <vt:lpstr>PowerPoint-esitys</vt:lpstr>
      <vt:lpstr>Yksityinen sektori</vt:lpstr>
      <vt:lpstr>Kolmas sektori</vt:lpstr>
    </vt:vector>
  </TitlesOfParts>
  <Company>Kouvola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Liikunta-alan toimijoiden erityispiirteet ja roolit</dc:title>
  <dc:creator>Kähärä Jari</dc:creator>
  <cp:lastModifiedBy>Jari Kähärä</cp:lastModifiedBy>
  <cp:revision>11</cp:revision>
  <dcterms:created xsi:type="dcterms:W3CDTF">2017-10-08T13:02:31Z</dcterms:created>
  <dcterms:modified xsi:type="dcterms:W3CDTF">2017-10-17T05:18:53Z</dcterms:modified>
</cp:coreProperties>
</file>