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7" r:id="rId4"/>
    <p:sldId id="263" r:id="rId5"/>
    <p:sldId id="259" r:id="rId6"/>
    <p:sldId id="260" r:id="rId7"/>
    <p:sldId id="269" r:id="rId8"/>
    <p:sldId id="258" r:id="rId9"/>
    <p:sldId id="268" r:id="rId10"/>
    <p:sldId id="261" r:id="rId11"/>
    <p:sldId id="266" r:id="rId12"/>
    <p:sldId id="265" r:id="rId13"/>
    <p:sldId id="262" r:id="rId14"/>
    <p:sldId id="26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lex.fi/fi/laki/ajantasa/2009/20091705?search%5btype%5d=pika&amp;search%5bpika%5d=Laki%20opetus-%20ja%20kulttuuritoimen%20rahoituksesta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lex.fi/fi/laki/ajantasa/2001/20010688?search%5btype%5d=pika&amp;search%5bpika%5d=Valtionavustuslaki%20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lex.fi/fi/laki/ajantasa/1998/19980632?search%5btype%5d=pika&amp;search%5bpika%5d=Laki%20vapaasta%20sivistysty%C3%B6st%C3%A4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lex.fi/fi/laki/ajantasa/1998/1998080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lex.fi/fi/laki/ajantasa/2015/20150390?search%5btype%5d=pika&amp;search%5bpika%5d=Liikuntalak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lex.fi/fi/laki/ajantasa/2015/20150390?search%5btype%5d=pika&amp;search%5bpika%5d=Liikuntalak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lex.fi/fi/laki/ajantasa/2015/20150390?search%5btype%5d=pika&amp;search%5bpika%5d=Liikuntalak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lex.fi/fi/laki/ajantasa/2015/20150390?search%5btype%5d=pika&amp;search%5bpika%5d=Liikuntalaki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lex.fi/fi/laki/ajantasa/2015/20150390?search%5btype%5d=pika&amp;search%5bpika%5d=Liikuntalaki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ymenlaakso.fi/" TargetMode="External"/><Relationship Id="rId2" Type="http://schemas.openxmlformats.org/officeDocument/2006/relationships/hyperlink" Target="http://www.finlex.fi/fi/laki/ajantasa/2015/20150390?search%5btype%5d=pika&amp;search%5bpika%5d=Liikuntalaki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lex.fi/fi/laki/alkup/2015/2015055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Liikunta-alaa </a:t>
            </a:r>
            <a:r>
              <a:rPr lang="fi-FI" smtClean="0"/>
              <a:t>ohjaava lainsäädäntö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K</a:t>
            </a:r>
            <a:r>
              <a:rPr lang="fi-FI" dirty="0" smtClean="0"/>
              <a:t>eskeiset </a:t>
            </a:r>
            <a:r>
              <a:rPr lang="fi-FI" dirty="0"/>
              <a:t>liikuntaa ja urheilua </a:t>
            </a:r>
            <a:r>
              <a:rPr lang="fi-FI" dirty="0" smtClean="0"/>
              <a:t>koskevat lait </a:t>
            </a:r>
            <a:r>
              <a:rPr lang="fi-FI" dirty="0"/>
              <a:t>ja </a:t>
            </a:r>
            <a:r>
              <a:rPr lang="fi-FI" dirty="0" smtClean="0"/>
              <a:t>asetukset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2695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354227"/>
            <a:ext cx="8534400" cy="1036691"/>
          </a:xfrm>
        </p:spPr>
        <p:txBody>
          <a:bodyPr>
            <a:normAutofit fontScale="90000"/>
          </a:bodyPr>
          <a:lstStyle/>
          <a:p>
            <a:r>
              <a:rPr lang="fi-FI" dirty="0"/>
              <a:t>Valtion liikuntaneuvoston tehtävät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6446" y="1468193"/>
            <a:ext cx="8534400" cy="5512156"/>
          </a:xfrm>
        </p:spPr>
        <p:txBody>
          <a:bodyPr>
            <a:normAutofit/>
          </a:bodyPr>
          <a:lstStyle/>
          <a:p>
            <a:r>
              <a:rPr lang="fi-FI" dirty="0"/>
              <a:t>c) liikuntapaikkojen perustamishankkeiden rahoitussuunnitelmasta ja perustamiskustannuksiin myönnettävistä avustuksista; sekä</a:t>
            </a:r>
          </a:p>
          <a:p>
            <a:r>
              <a:rPr lang="fi-FI" dirty="0"/>
              <a:t>d) liikuntatieteelliseen tutkimukseen ja tiedonvälitykseen sekä liikuntatieteelliseen toimintaan myönnettävistä avustuksista;</a:t>
            </a:r>
          </a:p>
          <a:p>
            <a:r>
              <a:rPr lang="fi-FI" dirty="0"/>
              <a:t>6) tehdä aloitteita ja antaa lausuntoja </a:t>
            </a:r>
            <a:r>
              <a:rPr lang="fi-FI" dirty="0" err="1"/>
              <a:t>liikkumis</a:t>
            </a:r>
            <a:r>
              <a:rPr lang="fi-FI" dirty="0"/>
              <a:t>- ja toimimisesteisten liikuntaa sekä tasa-arvoa, yhdenvertaisuutta ja monikulttuurisuutta koskevista asioista;</a:t>
            </a:r>
          </a:p>
          <a:p>
            <a:r>
              <a:rPr lang="fi-FI" dirty="0"/>
              <a:t>7) edistää liikuntaa ja huippu-urheilua koskevaa tutkimusta ja tutkimustulosten hyödyntämistä;</a:t>
            </a:r>
          </a:p>
          <a:p>
            <a:r>
              <a:rPr lang="fi-FI" dirty="0"/>
              <a:t>8) osallistua ministeriön osoittamiin kansainväliseen yhteistyöhön liittyviin tehtäviin; sekä</a:t>
            </a:r>
          </a:p>
          <a:p>
            <a:r>
              <a:rPr lang="fi-FI" dirty="0"/>
              <a:t>9) suorittaa muut valtion liikuntaneuvoston toimialaan liittyvät tehtävät.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622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354227"/>
            <a:ext cx="8534400" cy="1507067"/>
          </a:xfrm>
        </p:spPr>
        <p:txBody>
          <a:bodyPr/>
          <a:lstStyle/>
          <a:p>
            <a:r>
              <a:rPr lang="fi-FI" dirty="0">
                <a:hlinkClick r:id="rId2"/>
              </a:rPr>
              <a:t>Laki opetus- ja kulttuuritoimen rahoituksesta</a:t>
            </a:r>
            <a:r>
              <a:rPr lang="fi-FI" dirty="0"/>
              <a:t> (1705/2009)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6446" y="1985320"/>
            <a:ext cx="8534400" cy="4210450"/>
          </a:xfrm>
        </p:spPr>
        <p:txBody>
          <a:bodyPr/>
          <a:lstStyle/>
          <a:p>
            <a:r>
              <a:rPr lang="fi-FI" dirty="0"/>
              <a:t>Laissa on säännöksiä mm. kuntien liikuntatoimen valtionosuuksista ja liikuntapaikkarakentamisen valtionavustuksista</a:t>
            </a:r>
          </a:p>
        </p:txBody>
      </p:sp>
    </p:spTree>
    <p:extLst>
      <p:ext uri="{BB962C8B-B14F-4D97-AF65-F5344CB8AC3E}">
        <p14:creationId xmlns:p14="http://schemas.microsoft.com/office/powerpoint/2010/main" val="241659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354227"/>
            <a:ext cx="8534400" cy="1507067"/>
          </a:xfrm>
        </p:spPr>
        <p:txBody>
          <a:bodyPr/>
          <a:lstStyle/>
          <a:p>
            <a:r>
              <a:rPr lang="fi-FI" dirty="0">
                <a:hlinkClick r:id="rId2"/>
              </a:rPr>
              <a:t>Valtionavustuslaki </a:t>
            </a:r>
            <a:r>
              <a:rPr lang="fi-FI" dirty="0"/>
              <a:t>(688/2001)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6446" y="1985320"/>
            <a:ext cx="8534400" cy="4210450"/>
          </a:xfrm>
        </p:spPr>
        <p:txBody>
          <a:bodyPr/>
          <a:lstStyle/>
          <a:p>
            <a:r>
              <a:rPr lang="fi-FI" dirty="0"/>
              <a:t>Laissa säädetään mm. harkinnanvaraisten valtionavustusten myöntämisestä ja valtionavustusten käytöstä</a:t>
            </a:r>
          </a:p>
        </p:txBody>
      </p:sp>
    </p:spTree>
    <p:extLst>
      <p:ext uri="{BB962C8B-B14F-4D97-AF65-F5344CB8AC3E}">
        <p14:creationId xmlns:p14="http://schemas.microsoft.com/office/powerpoint/2010/main" val="2027831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354227"/>
            <a:ext cx="8534400" cy="1507067"/>
          </a:xfrm>
        </p:spPr>
        <p:txBody>
          <a:bodyPr/>
          <a:lstStyle/>
          <a:p>
            <a:r>
              <a:rPr lang="fi-FI" dirty="0">
                <a:hlinkClick r:id="rId2"/>
              </a:rPr>
              <a:t>Laki vapaasta sivistystyöstä</a:t>
            </a:r>
            <a:r>
              <a:rPr lang="fi-FI" dirty="0"/>
              <a:t> (632/1998)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6446" y="1985320"/>
            <a:ext cx="8534400" cy="4210450"/>
          </a:xfrm>
        </p:spPr>
        <p:txBody>
          <a:bodyPr/>
          <a:lstStyle/>
          <a:p>
            <a:r>
              <a:rPr lang="fi-FI" dirty="0"/>
              <a:t>Laissa määritellään mm. urheiluopistojen vapaan sivistystyön opetuksen ja valtionrahoituksen periaatteet</a:t>
            </a:r>
          </a:p>
        </p:txBody>
      </p:sp>
    </p:spTree>
    <p:extLst>
      <p:ext uri="{BB962C8B-B14F-4D97-AF65-F5344CB8AC3E}">
        <p14:creationId xmlns:p14="http://schemas.microsoft.com/office/powerpoint/2010/main" val="1643045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354227"/>
            <a:ext cx="8534400" cy="1507067"/>
          </a:xfrm>
        </p:spPr>
        <p:txBody>
          <a:bodyPr/>
          <a:lstStyle/>
          <a:p>
            <a:r>
              <a:rPr lang="fi-FI" dirty="0">
                <a:hlinkClick r:id="rId2"/>
              </a:rPr>
              <a:t>Asetus vapaasta sivistystyöstä</a:t>
            </a:r>
            <a:r>
              <a:rPr lang="fi-FI" dirty="0"/>
              <a:t> (805/1998)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6446" y="1985320"/>
            <a:ext cx="8534400" cy="4210450"/>
          </a:xfrm>
        </p:spPr>
        <p:txBody>
          <a:bodyPr/>
          <a:lstStyle/>
          <a:p>
            <a:r>
              <a:rPr lang="fi-FI" dirty="0"/>
              <a:t>Asetuksessa säädetään tarkemmin mm. urheiluopistojen vapaasta sivistystyöstä</a:t>
            </a:r>
          </a:p>
        </p:txBody>
      </p:sp>
    </p:spTree>
    <p:extLst>
      <p:ext uri="{BB962C8B-B14F-4D97-AF65-F5344CB8AC3E}">
        <p14:creationId xmlns:p14="http://schemas.microsoft.com/office/powerpoint/2010/main" val="2780552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354227"/>
            <a:ext cx="8534400" cy="1507067"/>
          </a:xfrm>
        </p:spPr>
        <p:txBody>
          <a:bodyPr/>
          <a:lstStyle/>
          <a:p>
            <a:r>
              <a:rPr lang="fi-FI" dirty="0">
                <a:hlinkClick r:id="rId2"/>
              </a:rPr>
              <a:t>Liikuntalaki</a:t>
            </a:r>
            <a:r>
              <a:rPr lang="fi-FI" dirty="0"/>
              <a:t> (390/2015)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6446" y="1985320"/>
            <a:ext cx="8534400" cy="4210450"/>
          </a:xfrm>
        </p:spPr>
        <p:txBody>
          <a:bodyPr/>
          <a:lstStyle/>
          <a:p>
            <a:r>
              <a:rPr lang="fi-FI" dirty="0"/>
              <a:t>Lain tarkoituksena on edistää liikuntaa, kilpa- ja huippu-urheilua sekä niihin liittyvää kansalaistoimintaa, edistää väestön hyvinvointia ja terveyttä sekä tukea lasten ja nuorten kasvua ja kehitystä.  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4522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354227"/>
            <a:ext cx="8534400" cy="740477"/>
          </a:xfrm>
        </p:spPr>
        <p:txBody>
          <a:bodyPr/>
          <a:lstStyle/>
          <a:p>
            <a:r>
              <a:rPr lang="fi-FI" dirty="0">
                <a:hlinkClick r:id="rId2"/>
              </a:rPr>
              <a:t>Liikuntalaki</a:t>
            </a:r>
            <a:r>
              <a:rPr lang="fi-FI" dirty="0"/>
              <a:t> (390/2015)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6446" y="1519707"/>
            <a:ext cx="8534400" cy="53382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 smtClean="0"/>
              <a:t>Tämän </a:t>
            </a:r>
            <a:r>
              <a:rPr lang="fi-FI" dirty="0"/>
              <a:t>lain tavoitteena on edistää:</a:t>
            </a:r>
          </a:p>
          <a:p>
            <a:r>
              <a:rPr lang="fi-FI" dirty="0"/>
              <a:t>1) eri väestöryhmien mahdollisuuksia liikkua ja harrastaa liikuntaa;</a:t>
            </a:r>
          </a:p>
          <a:p>
            <a:r>
              <a:rPr lang="fi-FI" dirty="0"/>
              <a:t>2) väestön hyvinvointia ja terveyttä;</a:t>
            </a:r>
          </a:p>
          <a:p>
            <a:r>
              <a:rPr lang="fi-FI" dirty="0"/>
              <a:t>3) fyysisen toimintakyvyn ylläpitämistä ja parantamista;</a:t>
            </a:r>
          </a:p>
          <a:p>
            <a:r>
              <a:rPr lang="fi-FI" dirty="0"/>
              <a:t>4) lasten ja nuorten kasvua ja kehitystä;</a:t>
            </a:r>
          </a:p>
          <a:p>
            <a:r>
              <a:rPr lang="fi-FI" dirty="0"/>
              <a:t>5) liikunnan kansalaistoimintaa mukaan lukien seuratoiminta;</a:t>
            </a:r>
          </a:p>
          <a:p>
            <a:r>
              <a:rPr lang="fi-FI" dirty="0"/>
              <a:t>6) huippu-urheilua;</a:t>
            </a:r>
          </a:p>
          <a:p>
            <a:r>
              <a:rPr lang="fi-FI" dirty="0"/>
              <a:t>7) liikunnan ja huippu-urheilun rehellisyyttä ja eettisiä periaatteita; sekä</a:t>
            </a:r>
          </a:p>
          <a:p>
            <a:r>
              <a:rPr lang="fi-FI" dirty="0"/>
              <a:t>8) eriarvoisuuden vähentämistä liikunnassa.</a:t>
            </a:r>
          </a:p>
          <a:p>
            <a:r>
              <a:rPr lang="fi-FI" dirty="0"/>
              <a:t>Tavoitteen toteuttamisessa lähtökohtina ovat tasa-arvo, yhdenvertaisuus, yhteisöllisyys, monikulttuurisuus, terveet elämäntavat sekä ympäristön kunnioittaminen ja kestävä kehitys.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8423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354227"/>
            <a:ext cx="8534400" cy="1507067"/>
          </a:xfrm>
        </p:spPr>
        <p:txBody>
          <a:bodyPr/>
          <a:lstStyle/>
          <a:p>
            <a:r>
              <a:rPr lang="fi-FI" dirty="0">
                <a:hlinkClick r:id="rId2"/>
              </a:rPr>
              <a:t>Liikuntalaki</a:t>
            </a:r>
            <a:r>
              <a:rPr lang="fi-FI" dirty="0"/>
              <a:t> (390/2015)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6446" y="1985320"/>
            <a:ext cx="8534400" cy="4210450"/>
          </a:xfrm>
        </p:spPr>
        <p:txBody>
          <a:bodyPr/>
          <a:lstStyle/>
          <a:p>
            <a:r>
              <a:rPr lang="fi-FI" sz="2400" dirty="0" smtClean="0"/>
              <a:t>Valtion vastuu:</a:t>
            </a:r>
          </a:p>
          <a:p>
            <a:pPr lvl="1"/>
            <a:r>
              <a:rPr lang="fi-FI" sz="2000" dirty="0" smtClean="0"/>
              <a:t>OKM vastaa </a:t>
            </a:r>
            <a:r>
              <a:rPr lang="fi-FI" sz="2000" dirty="0"/>
              <a:t>liikuntapolitiikan yleisetä johdosta, yhteensovittamisesta ja kehittämisestä sekä liikunnan yleisten edellytysten luomisesta </a:t>
            </a:r>
            <a:r>
              <a:rPr lang="fi-FI" sz="2000" dirty="0" smtClean="0"/>
              <a:t>valtionhallinnossa</a:t>
            </a:r>
          </a:p>
          <a:p>
            <a:pPr lvl="1"/>
            <a:r>
              <a:rPr lang="fi-FI" sz="2000" dirty="0" smtClean="0"/>
              <a:t>Alueellisesti vastuu aluehallintovirastoilla, joiden toiminta säädetään valtioneuvoston asetuksella</a:t>
            </a:r>
          </a:p>
          <a:p>
            <a:pPr lvl="1"/>
            <a:r>
              <a:rPr lang="fi-FI" sz="2000" dirty="0" smtClean="0"/>
              <a:t>Valtion tulee toimia tarvittaessa yhteistyössä muiden toimijoiden kanssa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3747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354227"/>
            <a:ext cx="8534400" cy="1507067"/>
          </a:xfrm>
        </p:spPr>
        <p:txBody>
          <a:bodyPr/>
          <a:lstStyle/>
          <a:p>
            <a:r>
              <a:rPr lang="fi-FI" dirty="0">
                <a:hlinkClick r:id="rId2"/>
              </a:rPr>
              <a:t>Liikuntalaki</a:t>
            </a:r>
            <a:r>
              <a:rPr lang="fi-FI" dirty="0"/>
              <a:t> (390/2015)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6446" y="1985319"/>
            <a:ext cx="8534400" cy="4698815"/>
          </a:xfrm>
        </p:spPr>
        <p:txBody>
          <a:bodyPr/>
          <a:lstStyle/>
          <a:p>
            <a:r>
              <a:rPr lang="fi-FI" sz="2400" dirty="0" smtClean="0"/>
              <a:t>Kuntien vastuu</a:t>
            </a:r>
            <a:r>
              <a:rPr lang="fi-FI" dirty="0" smtClean="0"/>
              <a:t>:</a:t>
            </a:r>
          </a:p>
          <a:p>
            <a:pPr lvl="1"/>
            <a:r>
              <a:rPr lang="fi-FI" sz="2000" dirty="0" smtClean="0"/>
              <a:t>Paikallistason vastuu ja vastuu kunnan asukkaiden liikunnan mahdollistamisesta</a:t>
            </a:r>
          </a:p>
          <a:p>
            <a:pPr lvl="1"/>
            <a:r>
              <a:rPr lang="fi-FI" sz="2000" dirty="0"/>
              <a:t>1) järjestämällä liikuntapalveluja sekä terveyttä ja hyvinvointia edistävää liikuntaa eri kohderyhmät huomioon </a:t>
            </a:r>
            <a:r>
              <a:rPr lang="fi-FI" sz="2000" dirty="0" smtClean="0"/>
              <a:t>ottaen</a:t>
            </a:r>
            <a:endParaRPr lang="fi-FI" sz="2000" dirty="0"/>
          </a:p>
          <a:p>
            <a:pPr lvl="1"/>
            <a:r>
              <a:rPr lang="fi-FI" sz="2000" dirty="0"/>
              <a:t>2) tukemalla kansalaistoimintaa mukaan lukien </a:t>
            </a:r>
            <a:r>
              <a:rPr lang="fi-FI" sz="2000" dirty="0" smtClean="0"/>
              <a:t>seuratoiminta</a:t>
            </a:r>
            <a:endParaRPr lang="fi-FI" sz="2000" dirty="0"/>
          </a:p>
          <a:p>
            <a:pPr lvl="1"/>
            <a:r>
              <a:rPr lang="fi-FI" sz="2000" dirty="0"/>
              <a:t>3) rakentamalla ja ylläpitämällä </a:t>
            </a:r>
            <a:r>
              <a:rPr lang="fi-FI" sz="2000" dirty="0" smtClean="0"/>
              <a:t>liikuntapaikkoja</a:t>
            </a:r>
          </a:p>
          <a:p>
            <a:pPr lvl="1"/>
            <a:endParaRPr lang="fi-FI" sz="2000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7686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354227"/>
            <a:ext cx="8534400" cy="1507067"/>
          </a:xfrm>
        </p:spPr>
        <p:txBody>
          <a:bodyPr/>
          <a:lstStyle/>
          <a:p>
            <a:r>
              <a:rPr lang="fi-FI" dirty="0">
                <a:hlinkClick r:id="rId2"/>
              </a:rPr>
              <a:t>Liikuntalaki</a:t>
            </a:r>
            <a:r>
              <a:rPr lang="fi-FI" dirty="0"/>
              <a:t> (390/2015)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6446" y="1985319"/>
            <a:ext cx="8534400" cy="4750331"/>
          </a:xfrm>
        </p:spPr>
        <p:txBody>
          <a:bodyPr>
            <a:normAutofit/>
          </a:bodyPr>
          <a:lstStyle/>
          <a:p>
            <a:r>
              <a:rPr lang="fi-FI" sz="2400" dirty="0" smtClean="0"/>
              <a:t>Valtion liikuntaneuvosto:</a:t>
            </a:r>
          </a:p>
          <a:p>
            <a:pPr lvl="1"/>
            <a:r>
              <a:rPr lang="fi-FI" sz="2200" dirty="0" err="1" smtClean="0"/>
              <a:t>OKM:n</a:t>
            </a:r>
            <a:r>
              <a:rPr lang="fi-FI" sz="2200" dirty="0" smtClean="0"/>
              <a:t> asiantuntijaelin; eduskunnan toimikausi</a:t>
            </a:r>
          </a:p>
          <a:p>
            <a:pPr lvl="1"/>
            <a:r>
              <a:rPr lang="fi-FI" sz="2400" dirty="0" smtClean="0"/>
              <a:t>Tehtävänä on:</a:t>
            </a:r>
          </a:p>
          <a:p>
            <a:pPr lvl="2"/>
            <a:r>
              <a:rPr lang="fi-FI" sz="2200" dirty="0" smtClean="0"/>
              <a:t>käsitellä </a:t>
            </a:r>
            <a:r>
              <a:rPr lang="fi-FI" sz="2200" dirty="0"/>
              <a:t>liikunnan kannalta laajakantoisia ja periaatteellisesti tärkeitä </a:t>
            </a:r>
            <a:r>
              <a:rPr lang="fi-FI" sz="2200" dirty="0" smtClean="0"/>
              <a:t>asioita</a:t>
            </a:r>
          </a:p>
          <a:p>
            <a:pPr lvl="2"/>
            <a:r>
              <a:rPr lang="fi-FI" sz="2200" dirty="0" smtClean="0"/>
              <a:t>erityisesti </a:t>
            </a:r>
            <a:r>
              <a:rPr lang="fi-FI" sz="2200" dirty="0"/>
              <a:t>arvioida valtionhallinnon toimenpiteiden vaikutuksia liikunnan </a:t>
            </a:r>
            <a:r>
              <a:rPr lang="fi-FI" sz="2200" dirty="0" smtClean="0"/>
              <a:t>alueella</a:t>
            </a:r>
          </a:p>
          <a:p>
            <a:pPr lvl="2"/>
            <a:r>
              <a:rPr lang="fi-FI" sz="2200" dirty="0" smtClean="0"/>
              <a:t>tehdä </a:t>
            </a:r>
            <a:r>
              <a:rPr lang="fi-FI" sz="2200" dirty="0"/>
              <a:t>aloitteita ja esityksiä liikunnan kehittämiseksi </a:t>
            </a:r>
          </a:p>
          <a:p>
            <a:pPr lvl="2"/>
            <a:r>
              <a:rPr lang="fi-FI" sz="2200" dirty="0" smtClean="0"/>
              <a:t>antaa </a:t>
            </a:r>
            <a:r>
              <a:rPr lang="fi-FI" sz="2200" dirty="0"/>
              <a:t>lausuntoja toimialansa liikuntamäärärahojen käytöstä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4281173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354227"/>
            <a:ext cx="8534400" cy="1507067"/>
          </a:xfrm>
        </p:spPr>
        <p:txBody>
          <a:bodyPr/>
          <a:lstStyle/>
          <a:p>
            <a:r>
              <a:rPr lang="fi-FI" dirty="0">
                <a:hlinkClick r:id="rId2"/>
              </a:rPr>
              <a:t>Liikuntalaki</a:t>
            </a:r>
            <a:r>
              <a:rPr lang="fi-FI" dirty="0"/>
              <a:t> (390/2015)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6446" y="1985320"/>
            <a:ext cx="8534400" cy="4210450"/>
          </a:xfrm>
        </p:spPr>
        <p:txBody>
          <a:bodyPr>
            <a:normAutofit/>
          </a:bodyPr>
          <a:lstStyle/>
          <a:p>
            <a:r>
              <a:rPr lang="fi-FI" sz="2400" dirty="0" smtClean="0"/>
              <a:t>Alueellinen liikuntaneuvosto:</a:t>
            </a:r>
          </a:p>
          <a:p>
            <a:pPr lvl="1"/>
            <a:r>
              <a:rPr lang="fi-FI" sz="2200" dirty="0" smtClean="0"/>
              <a:t>Aluehallintoviraston asiantuntijaelin, jonka asettaa maakuntaliitto</a:t>
            </a:r>
          </a:p>
          <a:p>
            <a:pPr lvl="1"/>
            <a:r>
              <a:rPr lang="fi-FI" sz="2200" dirty="0" smtClean="0"/>
              <a:t>Toiminnasta säädetään valtioneuvoston </a:t>
            </a:r>
            <a:r>
              <a:rPr lang="fi-FI" sz="2200" dirty="0" err="1" smtClean="0"/>
              <a:t>asetusella</a:t>
            </a:r>
            <a:endParaRPr lang="fi-FI" sz="2200" dirty="0" smtClean="0"/>
          </a:p>
          <a:p>
            <a:pPr lvl="1"/>
            <a:r>
              <a:rPr lang="fi-FI" sz="2200" dirty="0" smtClean="0"/>
              <a:t>Kymenlaaksonliitto</a:t>
            </a:r>
            <a:r>
              <a:rPr lang="fi-FI" sz="2200" dirty="0"/>
              <a:t>: </a:t>
            </a:r>
            <a:r>
              <a:rPr lang="fi-FI" sz="2200" dirty="0">
                <a:hlinkClick r:id="rId3"/>
              </a:rPr>
              <a:t>http://www.kymenlaakso.fi</a:t>
            </a:r>
            <a:r>
              <a:rPr lang="fi-FI" sz="2200" dirty="0" smtClean="0">
                <a:hlinkClick r:id="rId3"/>
              </a:rPr>
              <a:t>/</a:t>
            </a:r>
            <a:endParaRPr lang="fi-FI" sz="2200" dirty="0" smtClean="0"/>
          </a:p>
          <a:p>
            <a:pPr lvl="1"/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4050400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354227"/>
            <a:ext cx="8534400" cy="1507067"/>
          </a:xfrm>
        </p:spPr>
        <p:txBody>
          <a:bodyPr/>
          <a:lstStyle/>
          <a:p>
            <a:r>
              <a:rPr lang="fi-FI" dirty="0">
                <a:hlinkClick r:id="rId2"/>
              </a:rPr>
              <a:t>Valtioneuvoston asetus liikunnan edistämisestä</a:t>
            </a:r>
            <a:r>
              <a:rPr lang="fi-FI" dirty="0"/>
              <a:t> (550/2015)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6446" y="1985320"/>
            <a:ext cx="8534400" cy="4210450"/>
          </a:xfrm>
        </p:spPr>
        <p:txBody>
          <a:bodyPr/>
          <a:lstStyle/>
          <a:p>
            <a:r>
              <a:rPr lang="fi-FI" dirty="0"/>
              <a:t>Asetuksessa säädetään mm. liikuntajärjestöjen avustuksista ja valtionapukelpoisuudesta, liikunnan alueellisesta edistämisestä sekä valtion </a:t>
            </a:r>
            <a:r>
              <a:rPr lang="fi-FI" dirty="0" smtClean="0"/>
              <a:t>liikuntaneuvostosta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6778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354228"/>
            <a:ext cx="8534400" cy="89502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Valtion liikuntaneuvoston tehtävät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6446" y="1584101"/>
            <a:ext cx="8534400" cy="5370491"/>
          </a:xfrm>
        </p:spPr>
        <p:txBody>
          <a:bodyPr>
            <a:normAutofit/>
          </a:bodyPr>
          <a:lstStyle/>
          <a:p>
            <a:r>
              <a:rPr lang="fi-FI" dirty="0"/>
              <a:t>1) valtionhallinnon toimenpiteiden vaikutusten arvioinnin tuloksena tuottaa toimikaudellaan esitys liikunnan ja huippu-urheilun kehittämisestä ja kehittämistarpeesta osana valtionhallinnon toimintaa;</a:t>
            </a:r>
          </a:p>
          <a:p>
            <a:r>
              <a:rPr lang="fi-FI" dirty="0"/>
              <a:t>2) tehdä aloitteita ja antaa lausuntoja strategisesti merkittävistä liikuntapolitiikkaa koskevista asioista; </a:t>
            </a:r>
          </a:p>
          <a:p>
            <a:r>
              <a:rPr lang="fi-FI" dirty="0"/>
              <a:t>3) antaa lausunto valtion talousarvioon otettavista liikuntamäärärahoista;</a:t>
            </a:r>
          </a:p>
          <a:p>
            <a:r>
              <a:rPr lang="fi-FI" dirty="0"/>
              <a:t>4) antaa lausunto opetus- ja kulttuuriministeriön toiminta- ja taloussuunnitelmasta liikunnan toimialan osalta;</a:t>
            </a:r>
          </a:p>
          <a:p>
            <a:r>
              <a:rPr lang="fi-FI" dirty="0"/>
              <a:t>5) antaa lausunto:</a:t>
            </a:r>
          </a:p>
          <a:p>
            <a:r>
              <a:rPr lang="fi-FI" dirty="0"/>
              <a:t>a) liikuntaa edistävien järjestöjen valtionapukelpoisuudesta;</a:t>
            </a:r>
          </a:p>
          <a:p>
            <a:r>
              <a:rPr lang="fi-FI" dirty="0"/>
              <a:t>b) liikuntaa edistävien järjestöjen toiminta-avustuksista;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760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ktori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194</TotalTime>
  <Words>373</Words>
  <Application>Microsoft Office PowerPoint</Application>
  <PresentationFormat>Laajakuva</PresentationFormat>
  <Paragraphs>64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7" baseType="lpstr">
      <vt:lpstr>Century Gothic</vt:lpstr>
      <vt:lpstr>Wingdings 3</vt:lpstr>
      <vt:lpstr>Sektori</vt:lpstr>
      <vt:lpstr>Liikunta-alaa ohjaava lainsäädäntö</vt:lpstr>
      <vt:lpstr>Liikuntalaki (390/2015)</vt:lpstr>
      <vt:lpstr>Liikuntalaki (390/2015)</vt:lpstr>
      <vt:lpstr>Liikuntalaki (390/2015)</vt:lpstr>
      <vt:lpstr>Liikuntalaki (390/2015)</vt:lpstr>
      <vt:lpstr>Liikuntalaki (390/2015)</vt:lpstr>
      <vt:lpstr>Liikuntalaki (390/2015)</vt:lpstr>
      <vt:lpstr>Valtioneuvoston asetus liikunnan edistämisestä (550/2015)</vt:lpstr>
      <vt:lpstr>Valtion liikuntaneuvoston tehtävät</vt:lpstr>
      <vt:lpstr>Valtion liikuntaneuvoston tehtävät</vt:lpstr>
      <vt:lpstr>Laki opetus- ja kulttuuritoimen rahoituksesta (1705/2009)</vt:lpstr>
      <vt:lpstr>Valtionavustuslaki (688/2001)</vt:lpstr>
      <vt:lpstr>Laki vapaasta sivistystyöstä (632/1998)</vt:lpstr>
      <vt:lpstr>Asetus vapaasta sivistystyöstä (805/1998)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Liikunta-alaa ohjaava lainsäädäntö</dc:title>
  <dc:creator>Kähärä Jari</dc:creator>
  <cp:lastModifiedBy>Jari Kähärä</cp:lastModifiedBy>
  <cp:revision>9</cp:revision>
  <dcterms:created xsi:type="dcterms:W3CDTF">2017-10-08T05:09:57Z</dcterms:created>
  <dcterms:modified xsi:type="dcterms:W3CDTF">2017-10-17T05:21:17Z</dcterms:modified>
</cp:coreProperties>
</file>