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udjetti.vm.fi/indox/sisalto.jsp?year=2016&amp;lang=fi&amp;maindoc=/2016/aky/aky.xml&amp;id=/2016/aky/YksityiskohtaisetPerustelut/29/90/9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Liikunnan rahoitusjärjestelmät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51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Liikunnan </a:t>
            </a:r>
            <a:r>
              <a:rPr lang="fi-FI" smtClean="0"/>
              <a:t>valtiolliset rahoitusjärjestelmät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Opetus- ja kulttuuriministeriö rahoittaa liikuntaa ja huippu-urheilua veikkausvoitto- ja budjettivaroilla.</a:t>
            </a:r>
          </a:p>
          <a:p>
            <a:r>
              <a:rPr lang="fi-FI" dirty="0"/>
              <a:t>Valtion liikuntarahoitus koostuu lähes kokonaan veikkauksen tuotosta myönnettävistä </a:t>
            </a:r>
            <a:r>
              <a:rPr lang="fi-FI" dirty="0" smtClean="0"/>
              <a:t>valtionavustuksista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8509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OKM:n</a:t>
            </a:r>
            <a:r>
              <a:rPr lang="fi-FI" dirty="0" smtClean="0"/>
              <a:t> rahoitus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548384"/>
            <a:ext cx="9759760" cy="5023104"/>
          </a:xfrm>
        </p:spPr>
        <p:txBody>
          <a:bodyPr>
            <a:normAutofit/>
          </a:bodyPr>
          <a:lstStyle/>
          <a:p>
            <a:r>
              <a:rPr lang="fi-FI" sz="2400" dirty="0"/>
              <a:t>Opetus- ja kulttuuriministeriö jakaa tukea valtion liikuntamäärärahoista mm.  </a:t>
            </a:r>
          </a:p>
          <a:p>
            <a:pPr lvl="1"/>
            <a:r>
              <a:rPr lang="fi-FI" sz="2400" dirty="0"/>
              <a:t>liikunta- ja urheilu- järjestöille ja seuroille</a:t>
            </a:r>
          </a:p>
          <a:p>
            <a:pPr lvl="1"/>
            <a:r>
              <a:rPr lang="fi-FI" sz="2400" dirty="0"/>
              <a:t>liikuntapaikkarakentamiseen</a:t>
            </a:r>
          </a:p>
          <a:p>
            <a:pPr lvl="1"/>
            <a:r>
              <a:rPr lang="fi-FI" sz="2400" dirty="0"/>
              <a:t>kuntien liikuntatoimintaan  </a:t>
            </a:r>
          </a:p>
          <a:p>
            <a:pPr lvl="1"/>
            <a:r>
              <a:rPr lang="fi-FI" sz="2400" dirty="0"/>
              <a:t>liikunnan koulutuskeskuksille (urheiluopistot)</a:t>
            </a:r>
          </a:p>
          <a:p>
            <a:pPr lvl="1"/>
            <a:r>
              <a:rPr lang="fi-FI" sz="2400" dirty="0"/>
              <a:t>liikunnallisen elämäntavan edistämiseen</a:t>
            </a:r>
          </a:p>
          <a:p>
            <a:pPr lvl="1"/>
            <a:r>
              <a:rPr lang="fi-FI" sz="2400" dirty="0"/>
              <a:t>huippu-urheilun edistämiseen</a:t>
            </a:r>
          </a:p>
          <a:p>
            <a:pPr lvl="1"/>
            <a:r>
              <a:rPr lang="fi-FI" sz="2400" dirty="0"/>
              <a:t>liikuntatieteelliseen tutkimukseen</a:t>
            </a:r>
          </a:p>
          <a:p>
            <a:pPr lvl="1"/>
            <a:r>
              <a:rPr lang="fi-FI" sz="2400" dirty="0"/>
              <a:t>muihin liikunnan toimintoihin </a:t>
            </a: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808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OKM:n</a:t>
            </a:r>
            <a:r>
              <a:rPr lang="fi-FI" dirty="0" smtClean="0"/>
              <a:t> rahoitus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Vuoden 2017 valtion talousarviossa liikuntaan ja huippu-urheiluun on varattu noin 149,6 miljoonaa euroa </a:t>
            </a:r>
            <a:r>
              <a:rPr lang="fi-FI" sz="2800" dirty="0" smtClean="0"/>
              <a:t>veikkausvoittovaroista</a:t>
            </a:r>
          </a:p>
          <a:p>
            <a:r>
              <a:rPr lang="fi-FI" sz="2800" dirty="0" smtClean="0"/>
              <a:t>Lisäksi </a:t>
            </a:r>
            <a:r>
              <a:rPr lang="fi-FI" sz="2800" dirty="0"/>
              <a:t>budjettivaroista rahoitetaan Liikkuva koulu -toiminnan laajentamista kärkihankkeena, Olympiastadionin peruskorjausta sekä liikunnan koulutuskeskusten valtionosuuksia</a:t>
            </a:r>
          </a:p>
        </p:txBody>
      </p:sp>
    </p:spTree>
    <p:extLst>
      <p:ext uri="{BB962C8B-B14F-4D97-AF65-F5344CB8AC3E}">
        <p14:creationId xmlns:p14="http://schemas.microsoft.com/office/powerpoint/2010/main" val="212643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Valtionavustukset ja -osuudet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528" y="1353312"/>
            <a:ext cx="11484864" cy="5504688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Liikunta-avustuksia myönnetään yleisavustuksina ja erityisavustuksina. </a:t>
            </a:r>
            <a:endParaRPr lang="fi-FI" sz="2400" dirty="0" smtClean="0"/>
          </a:p>
          <a:p>
            <a:pPr lvl="1"/>
            <a:r>
              <a:rPr lang="fi-FI" sz="2200" dirty="0" smtClean="0"/>
              <a:t>Toimialan </a:t>
            </a:r>
            <a:r>
              <a:rPr lang="fi-FI" sz="2200" dirty="0"/>
              <a:t>avustuksia myöntävät opetus- ja kulttuuriministeriön lisäksi </a:t>
            </a:r>
            <a:r>
              <a:rPr lang="fi-FI" sz="2200" dirty="0" smtClean="0"/>
              <a:t>aluehallintovirastot</a:t>
            </a:r>
          </a:p>
          <a:p>
            <a:pPr lvl="1"/>
            <a:r>
              <a:rPr lang="fi-FI" sz="2200" dirty="0" smtClean="0"/>
              <a:t>Valtionosuuksina </a:t>
            </a:r>
            <a:r>
              <a:rPr lang="fi-FI" sz="2200" dirty="0"/>
              <a:t>tukea toimintaan myönnetään kunnille ja liikunnan </a:t>
            </a:r>
            <a:r>
              <a:rPr lang="fi-FI" sz="2200" dirty="0" smtClean="0"/>
              <a:t>koulutuskeskuksille</a:t>
            </a:r>
          </a:p>
          <a:p>
            <a:r>
              <a:rPr lang="fi-FI" sz="2400" dirty="0" smtClean="0"/>
              <a:t>Valtion avustukset kunnille (1/4 osa tuesta)</a:t>
            </a:r>
          </a:p>
          <a:p>
            <a:pPr lvl="1"/>
            <a:r>
              <a:rPr lang="fi-FI" sz="2400" dirty="0"/>
              <a:t>rahoitusta liikuntatoiminnan käyttökustannuksiin asukasmäärään ja yksikköhintaan </a:t>
            </a:r>
            <a:r>
              <a:rPr lang="fi-FI" sz="2400" dirty="0" smtClean="0"/>
              <a:t>perustuen</a:t>
            </a:r>
          </a:p>
          <a:p>
            <a:pPr lvl="1"/>
            <a:r>
              <a:rPr lang="fi-FI" sz="2400" dirty="0" smtClean="0"/>
              <a:t>Harkinnanvaraisesti (mm. terveyttä edistävän liikunnan projektit)</a:t>
            </a:r>
          </a:p>
          <a:p>
            <a:r>
              <a:rPr lang="fi-FI" sz="2400" dirty="0" smtClean="0"/>
              <a:t>Liikunnan koulutuskeskusten tukeminen (urheiluopistot)</a:t>
            </a:r>
          </a:p>
          <a:p>
            <a:pPr lvl="1"/>
            <a:r>
              <a:rPr lang="fi-FI" sz="2400" dirty="0"/>
              <a:t>Valtionosuuden laskentaperusteena valtakunnallisilla liikunnan koulutuskeskuksilla on opiskelijavuorokausi ja alueellisilla liikunnan koulutuskeskuksilla opiskelijapäivä, sekä niille määrättävä </a:t>
            </a:r>
            <a:r>
              <a:rPr lang="fi-FI" sz="2400" dirty="0" smtClean="0"/>
              <a:t>yksikköhinta</a:t>
            </a:r>
          </a:p>
        </p:txBody>
      </p:sp>
    </p:spTree>
    <p:extLst>
      <p:ext uri="{BB962C8B-B14F-4D97-AF65-F5344CB8AC3E}">
        <p14:creationId xmlns:p14="http://schemas.microsoft.com/office/powerpoint/2010/main" val="1473610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Valtionavustukset ja -osuudet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8912" y="1353312"/>
            <a:ext cx="11497056" cy="5779008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Liikuntapaikkarakentamisen </a:t>
            </a:r>
            <a:r>
              <a:rPr lang="fi-FI" sz="2400" dirty="0" smtClean="0"/>
              <a:t>tukeminen</a:t>
            </a:r>
          </a:p>
          <a:p>
            <a:pPr lvl="1"/>
            <a:r>
              <a:rPr lang="fi-FI" sz="2400" dirty="0"/>
              <a:t>Liikuntapaikkojen sekä niihin liittyvien vapaa-aikatilojen rakentamisavustuksiin valtion talousarvioon asetetaan vuosittain </a:t>
            </a:r>
            <a:r>
              <a:rPr lang="fi-FI" sz="2400" dirty="0" smtClean="0"/>
              <a:t>määräraha</a:t>
            </a:r>
          </a:p>
          <a:p>
            <a:pPr lvl="1"/>
            <a:r>
              <a:rPr lang="fi-FI" sz="2400" dirty="0"/>
              <a:t>Avustuksia myönnetään ensisijaisesti kunnille tai kuntayhtymille sekä kunnan tai kuntayhtymän määräämisvallassa oleville </a:t>
            </a:r>
            <a:r>
              <a:rPr lang="fi-FI" sz="2400" dirty="0" smtClean="0"/>
              <a:t>yhteisöille</a:t>
            </a:r>
            <a:endParaRPr lang="fi-FI" sz="2400" dirty="0"/>
          </a:p>
          <a:p>
            <a:r>
              <a:rPr lang="fi-FI" sz="2400" dirty="0"/>
              <a:t>Huippu-urheilun </a:t>
            </a:r>
            <a:r>
              <a:rPr lang="fi-FI" sz="2400" dirty="0" smtClean="0"/>
              <a:t>tukeminen</a:t>
            </a:r>
          </a:p>
          <a:p>
            <a:pPr lvl="1"/>
            <a:r>
              <a:rPr lang="fi-FI" sz="2400" dirty="0"/>
              <a:t>valmennus-, huippu-urheilun koordinaatio-ja </a:t>
            </a:r>
            <a:r>
              <a:rPr lang="fi-FI" sz="2400" dirty="0" smtClean="0"/>
              <a:t>antidopingtoiminta</a:t>
            </a:r>
          </a:p>
          <a:p>
            <a:pPr lvl="1"/>
            <a:r>
              <a:rPr lang="fi-FI" sz="2400" dirty="0"/>
              <a:t>ministeriö myöntää valmennus- ja </a:t>
            </a:r>
            <a:r>
              <a:rPr lang="fi-FI" sz="2400" dirty="0" smtClean="0"/>
              <a:t>harjoitteluapurahoja</a:t>
            </a:r>
          </a:p>
          <a:p>
            <a:pPr lvl="1"/>
            <a:r>
              <a:rPr lang="fi-FI" sz="2400" dirty="0" smtClean="0"/>
              <a:t>Ei myönnetä tavoitteelliseen taloudellista voittoa tähtäävään toimintaan</a:t>
            </a:r>
            <a:endParaRPr lang="fi-FI" sz="2400" dirty="0"/>
          </a:p>
          <a:p>
            <a:r>
              <a:rPr lang="fi-FI" sz="2400" dirty="0"/>
              <a:t>Liikuntatieteellisen tutkimuksen </a:t>
            </a:r>
            <a:r>
              <a:rPr lang="fi-FI" sz="2400" dirty="0" smtClean="0"/>
              <a:t>tukeminen</a:t>
            </a:r>
          </a:p>
          <a:p>
            <a:pPr lvl="1"/>
            <a:r>
              <a:rPr lang="fi-FI" sz="2400" dirty="0" smtClean="0"/>
              <a:t>Erilaiset tutkimusprojektit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453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 talousarvioesitys 2016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Liikuntaan myönnettävät </a:t>
            </a:r>
            <a:r>
              <a:rPr lang="fi-FI" dirty="0" smtClean="0"/>
              <a:t>rahavirrat:</a:t>
            </a:r>
            <a:endParaRPr lang="fi-FI" dirty="0" smtClean="0">
              <a:hlinkClick r:id="rId2"/>
            </a:endParaRPr>
          </a:p>
          <a:p>
            <a:pPr lvl="1"/>
            <a:r>
              <a:rPr lang="fi-FI" dirty="0" smtClean="0">
                <a:hlinkClick r:id="rId2"/>
              </a:rPr>
              <a:t>http</a:t>
            </a:r>
            <a:r>
              <a:rPr lang="fi-FI" dirty="0">
                <a:hlinkClick r:id="rId2"/>
              </a:rPr>
              <a:t>://budjetti.vm.fi/indox/sisalto.jsp?year=2016&amp;lang=fi&amp;maindoc=/2016/aky/aky.xml&amp;id=/</a:t>
            </a:r>
            <a:r>
              <a:rPr lang="fi-FI" dirty="0" smtClean="0">
                <a:hlinkClick r:id="rId2"/>
              </a:rPr>
              <a:t>2016/aky/YksityiskohtaisetPerustelut/29/90/90.html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007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418</TotalTime>
  <Words>209</Words>
  <Application>Microsoft Office PowerPoint</Application>
  <PresentationFormat>Laajakuva</PresentationFormat>
  <Paragraphs>39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Ioni</vt:lpstr>
      <vt:lpstr>Liikunnan rahoitusjärjestelmät</vt:lpstr>
      <vt:lpstr>Liikunnan valtiolliset rahoitusjärjestelmät</vt:lpstr>
      <vt:lpstr>OKM:n rahoitus</vt:lpstr>
      <vt:lpstr>OKM:n rahoitus</vt:lpstr>
      <vt:lpstr>Valtionavustukset ja -osuudet</vt:lpstr>
      <vt:lpstr>Valtionavustukset ja -osuudet</vt:lpstr>
      <vt:lpstr>Valtion talousarvioesitys 2016 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Liikunnan rahoitusjärjestelmät</dc:title>
  <dc:creator>Kähärä Jari</dc:creator>
  <cp:lastModifiedBy>Jari Kähärä</cp:lastModifiedBy>
  <cp:revision>11</cp:revision>
  <dcterms:created xsi:type="dcterms:W3CDTF">2017-10-08T13:03:41Z</dcterms:created>
  <dcterms:modified xsi:type="dcterms:W3CDTF">2017-10-19T18:58:04Z</dcterms:modified>
</cp:coreProperties>
</file>