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60" r:id="rId6"/>
    <p:sldId id="259" r:id="rId7"/>
    <p:sldId id="261" r:id="rId8"/>
    <p:sldId id="263" r:id="rId9"/>
    <p:sldId id="264" r:id="rId10"/>
    <p:sldId id="271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65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F78FCF9-E82B-4E6B-8473-DB534FDE877E}" type="datetimeFigureOut">
              <a:rPr lang="fi-FI" smtClean="0"/>
              <a:t>19.1.2018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90C8C6-A40B-40FB-973C-A141487E8C0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oliisi.fi/luvat/ilmoitus_yleisotilaisuudest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elastuslaitokset.fi/Kumppanuusverkosto-35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kes.fi/fi/Toimialat/Kuluttajaturvallisuus/Kuluttajapalvelut/Palveluiden-turvallisuusvaatimuksia/Yleisotilaisuude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Toimintaympäristön ja tapahtuman turvallisuus	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Liikunnan ammattilaisena toimiminen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937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OPAS PIENEN YLEISÖTAPAHTUMAN</a:t>
            </a:r>
            <a:br>
              <a:rPr lang="fi-FI"/>
            </a:br>
            <a:r>
              <a:rPr lang="fi-FI"/>
              <a:t>PELASTUSSUUNNITELMAN</a:t>
            </a:r>
            <a:br>
              <a:rPr lang="fi-FI"/>
            </a:br>
            <a:r>
              <a:rPr lang="fi-FI"/>
              <a:t>LAADINTAAN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Lähde: https://www.ku-pelastus.fi/fi/asioiverkossa/ohjeet-ja-lomakkeet/yleisotapahtumat/yleisotapahtuman-pelastussuunnitelma</a:t>
            </a:r>
          </a:p>
        </p:txBody>
      </p:sp>
    </p:spTree>
    <p:extLst>
      <p:ext uri="{BB962C8B-B14F-4D97-AF65-F5344CB8AC3E}">
        <p14:creationId xmlns:p14="http://schemas.microsoft.com/office/powerpoint/2010/main" val="3039446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Suunnitteluprosessi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smtClean="0"/>
              <a:t>arviointiryhmän </a:t>
            </a:r>
            <a:r>
              <a:rPr lang="fi-FI"/>
              <a:t>kokoaminen ja valmistelut</a:t>
            </a:r>
            <a:endParaRPr lang="fi-FI" smtClean="0"/>
          </a:p>
          <a:p>
            <a:pPr marL="457200" indent="-457200">
              <a:buAutoNum type="arabicPeriod"/>
            </a:pPr>
            <a:r>
              <a:rPr lang="fi-FI" smtClean="0"/>
              <a:t>vaarojen </a:t>
            </a:r>
            <a:r>
              <a:rPr lang="fi-FI"/>
              <a:t>ja </a:t>
            </a:r>
            <a:r>
              <a:rPr lang="fi-FI"/>
              <a:t>riskien </a:t>
            </a:r>
            <a:r>
              <a:rPr lang="fi-FI" smtClean="0"/>
              <a:t>selvittäminen</a:t>
            </a:r>
          </a:p>
          <a:p>
            <a:pPr marL="457200" indent="-457200">
              <a:buAutoNum type="arabicPeriod"/>
            </a:pPr>
            <a:r>
              <a:rPr lang="fi-FI" smtClean="0"/>
              <a:t>vaarojen </a:t>
            </a:r>
            <a:r>
              <a:rPr lang="fi-FI"/>
              <a:t>ja </a:t>
            </a:r>
            <a:r>
              <a:rPr lang="fi-FI"/>
              <a:t>riskien </a:t>
            </a:r>
            <a:r>
              <a:rPr lang="fi-FI" smtClean="0"/>
              <a:t>kirjaaminen</a:t>
            </a:r>
          </a:p>
          <a:p>
            <a:pPr marL="457200" indent="-457200">
              <a:buAutoNum type="arabicPeriod"/>
            </a:pPr>
            <a:r>
              <a:rPr lang="fi-FI" smtClean="0"/>
              <a:t>syiden </a:t>
            </a:r>
            <a:r>
              <a:rPr lang="fi-FI"/>
              <a:t>ja </a:t>
            </a:r>
            <a:r>
              <a:rPr lang="fi-FI"/>
              <a:t>seurausten </a:t>
            </a:r>
            <a:r>
              <a:rPr lang="fi-FI" smtClean="0"/>
              <a:t>kirjaaminen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84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Arviointiryhmän kokoaminen </a:t>
            </a:r>
            <a:r>
              <a:rPr lang="fi-FI"/>
              <a:t>ja </a:t>
            </a:r>
            <a:r>
              <a:rPr lang="fi-FI" smtClean="0"/>
              <a:t>valmistelut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Vaarojen </a:t>
            </a:r>
            <a:r>
              <a:rPr lang="fi-FI"/>
              <a:t>ja riskien arviointi kannattaa tehdä ryhmässä, jossa on </a:t>
            </a:r>
            <a:r>
              <a:rPr lang="fi-FI"/>
              <a:t>mukana </a:t>
            </a:r>
            <a:r>
              <a:rPr lang="fi-FI" smtClean="0"/>
              <a:t>tapahtuman järjestäjän </a:t>
            </a:r>
            <a:r>
              <a:rPr lang="fi-FI"/>
              <a:t>edustaja, turvallisuusorganisaation edustaja sekä </a:t>
            </a:r>
            <a:r>
              <a:rPr lang="fi-FI"/>
              <a:t>mahdollisuuksien </a:t>
            </a:r>
            <a:r>
              <a:rPr lang="fi-FI" smtClean="0"/>
              <a:t>mukaan muita </a:t>
            </a:r>
            <a:r>
              <a:rPr lang="fi-FI"/>
              <a:t>tapahtuman toteuttamisesta vastaavia henkilöitä.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085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Vaarojen ja </a:t>
            </a:r>
            <a:r>
              <a:rPr lang="fi-FI"/>
              <a:t>riskien </a:t>
            </a:r>
            <a:r>
              <a:rPr lang="fi-FI" smtClean="0"/>
              <a:t>selvittäminen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smtClean="0"/>
              <a:t>Arviointiryhmä </a:t>
            </a:r>
            <a:r>
              <a:rPr lang="fi-FI"/>
              <a:t>kartoittaa vaaroja </a:t>
            </a:r>
            <a:r>
              <a:rPr lang="fi-FI"/>
              <a:t>ja </a:t>
            </a:r>
            <a:r>
              <a:rPr lang="fi-FI" smtClean="0"/>
              <a:t>riskejä.</a:t>
            </a:r>
          </a:p>
          <a:p>
            <a:r>
              <a:rPr lang="fi-FI" smtClean="0"/>
              <a:t>Tarkoituksena </a:t>
            </a:r>
            <a:r>
              <a:rPr lang="fi-FI"/>
              <a:t>on, että </a:t>
            </a:r>
            <a:r>
              <a:rPr lang="fi-FI"/>
              <a:t>jokainen </a:t>
            </a:r>
            <a:r>
              <a:rPr lang="fi-FI" smtClean="0"/>
              <a:t>arviointiryhmän jäsen </a:t>
            </a:r>
            <a:r>
              <a:rPr lang="fi-FI"/>
              <a:t>saa tuoda esiin mahdollisimman monta riskiä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Keskustelun </a:t>
            </a:r>
            <a:r>
              <a:rPr lang="fi-FI"/>
              <a:t>apuna </a:t>
            </a:r>
            <a:r>
              <a:rPr lang="fi-FI" smtClean="0"/>
              <a:t>voidaan käyttää </a:t>
            </a:r>
            <a:r>
              <a:rPr lang="fi-FI"/>
              <a:t>mallipohjassa annettuja esimerkkivaaroja ja -riskejä, </a:t>
            </a:r>
            <a:r>
              <a:rPr lang="fi-FI"/>
              <a:t>omaa </a:t>
            </a:r>
            <a:r>
              <a:rPr lang="fi-FI" smtClean="0"/>
              <a:t>kokemusta, tietoa </a:t>
            </a:r>
            <a:r>
              <a:rPr lang="fi-FI"/>
              <a:t>tapahtumissa sattuneista onnettomuuksista, kirjallisuutta ja niin edelleen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Vaarojen</a:t>
            </a:r>
            <a:r>
              <a:rPr lang="fi-FI"/>
              <a:t> </a:t>
            </a:r>
            <a:r>
              <a:rPr lang="fi-FI" smtClean="0"/>
              <a:t>ja </a:t>
            </a:r>
            <a:r>
              <a:rPr lang="fi-FI"/>
              <a:t>riskien selvittämisessä on syytä huomioida tapahtumapaikka ja/tai -tila</a:t>
            </a:r>
            <a:r>
              <a:rPr lang="fi-FI"/>
              <a:t>, </a:t>
            </a:r>
            <a:r>
              <a:rPr lang="fi-FI" smtClean="0"/>
              <a:t>asiakaskunta sekä </a:t>
            </a:r>
            <a:r>
              <a:rPr lang="fi-FI"/>
              <a:t>tapahtuman mahdolliset erityispiirteet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Mikäli </a:t>
            </a:r>
            <a:r>
              <a:rPr lang="fi-FI"/>
              <a:t>tapahtuma-alueesta </a:t>
            </a:r>
            <a:r>
              <a:rPr lang="fi-FI"/>
              <a:t>ja/tai </a:t>
            </a:r>
            <a:r>
              <a:rPr lang="fi-FI" smtClean="0"/>
              <a:t>-tilasta </a:t>
            </a:r>
            <a:r>
              <a:rPr lang="fi-FI"/>
              <a:t>on saatavilla pohjakuva jo tässä vaiheessa, voidaan tätä hyödyntää </a:t>
            </a:r>
            <a:r>
              <a:rPr lang="fi-FI"/>
              <a:t>riskien </a:t>
            </a:r>
            <a:r>
              <a:rPr lang="fi-FI" smtClean="0"/>
              <a:t>ja vaarojen </a:t>
            </a:r>
            <a:r>
              <a:rPr lang="fi-FI"/>
              <a:t>selvittämistyössä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Pohjakuvan </a:t>
            </a:r>
            <a:r>
              <a:rPr lang="fi-FI"/>
              <a:t>avulla voidaan kohta kohdalta </a:t>
            </a:r>
            <a:r>
              <a:rPr lang="fi-FI"/>
              <a:t>pohtia </a:t>
            </a:r>
            <a:r>
              <a:rPr lang="fi-FI" smtClean="0"/>
              <a:t>minkälaisia vaaroja </a:t>
            </a:r>
            <a:r>
              <a:rPr lang="fi-FI"/>
              <a:t>ja riskejä kuhunkin toimintoon liittyy.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83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Vaarojen ja </a:t>
            </a:r>
            <a:r>
              <a:rPr lang="fi-FI"/>
              <a:t>riskien </a:t>
            </a:r>
            <a:r>
              <a:rPr lang="fi-FI" smtClean="0"/>
              <a:t>kirjaaminen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Riskit </a:t>
            </a:r>
            <a:r>
              <a:rPr lang="fi-FI"/>
              <a:t>ja vaarat kirjataan mallipohjan kohtaan 2. Kullekin riskille ja </a:t>
            </a:r>
            <a:r>
              <a:rPr lang="fi-FI"/>
              <a:t>vaaralle </a:t>
            </a:r>
            <a:r>
              <a:rPr lang="fi-FI" smtClean="0"/>
              <a:t>laaditaan oma </a:t>
            </a:r>
            <a:r>
              <a:rPr lang="fi-FI"/>
              <a:t>taulukkonsa.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904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Syiden ja </a:t>
            </a:r>
            <a:r>
              <a:rPr lang="fi-FI"/>
              <a:t>seurausten </a:t>
            </a:r>
            <a:r>
              <a:rPr lang="fi-FI" smtClean="0"/>
              <a:t>kirjaaminen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smtClean="0"/>
              <a:t>Kun </a:t>
            </a:r>
            <a:r>
              <a:rPr lang="fi-FI"/>
              <a:t>tapahtuman riskit ja vaarat on selvitetty, voidaan paneutua syihin ja seurauksiin.</a:t>
            </a:r>
          </a:p>
          <a:p>
            <a:r>
              <a:rPr lang="fi-FI"/>
              <a:t>Asiaa voidaan käydä ryhmässä läpi vapaasti siten, että kun tuodaan esiin vaara </a:t>
            </a:r>
            <a:r>
              <a:rPr lang="fi-FI"/>
              <a:t>tai </a:t>
            </a:r>
            <a:r>
              <a:rPr lang="fi-FI" smtClean="0"/>
              <a:t>riski, jokainen </a:t>
            </a:r>
            <a:r>
              <a:rPr lang="fi-FI"/>
              <a:t>voi tuoda esiin syitä </a:t>
            </a:r>
            <a:r>
              <a:rPr lang="fi-FI"/>
              <a:t>tai </a:t>
            </a:r>
            <a:r>
              <a:rPr lang="fi-FI" smtClean="0"/>
              <a:t>seurauksia.</a:t>
            </a:r>
          </a:p>
          <a:p>
            <a:r>
              <a:rPr lang="fi-FI" smtClean="0"/>
              <a:t>Tärkeää </a:t>
            </a:r>
            <a:r>
              <a:rPr lang="fi-FI"/>
              <a:t>on erityisesti pohtia, </a:t>
            </a:r>
            <a:r>
              <a:rPr lang="fi-FI"/>
              <a:t>mistä </a:t>
            </a:r>
            <a:r>
              <a:rPr lang="fi-FI" smtClean="0"/>
              <a:t>kyseinen vaara </a:t>
            </a:r>
            <a:r>
              <a:rPr lang="fi-FI"/>
              <a:t>tai riski voi juuri kyseisessä tapahtumassa aiheutua (=syyt), ja </a:t>
            </a:r>
            <a:r>
              <a:rPr lang="fi-FI"/>
              <a:t>mitä </a:t>
            </a:r>
            <a:r>
              <a:rPr lang="fi-FI" smtClean="0"/>
              <a:t>toteutuneesta vaarasta </a:t>
            </a:r>
            <a:r>
              <a:rPr lang="fi-FI"/>
              <a:t>tai riskistä voi seurata (=seuraukset</a:t>
            </a:r>
            <a:r>
              <a:rPr lang="fi-FI"/>
              <a:t>). </a:t>
            </a:r>
            <a:endParaRPr lang="fi-FI" smtClean="0"/>
          </a:p>
          <a:p>
            <a:r>
              <a:rPr lang="fi-FI" smtClean="0"/>
              <a:t>Syyt </a:t>
            </a:r>
            <a:r>
              <a:rPr lang="fi-FI"/>
              <a:t>ja </a:t>
            </a:r>
            <a:r>
              <a:rPr lang="fi-FI"/>
              <a:t>seuraukset </a:t>
            </a:r>
            <a:r>
              <a:rPr lang="fi-FI" smtClean="0"/>
              <a:t>kirjataan pelastussuunnitelman </a:t>
            </a:r>
            <a:r>
              <a:rPr lang="fi-FI"/>
              <a:t>mallipohjan kohtaan 2 kunkin vaaran tai riskin omaan taulukkoon.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046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/>
              <a:t>Kun tapahtuman vaarat ja riskit on selvitetty sekä arvioitu suunnitellaan kullekin </a:t>
            </a:r>
            <a:r>
              <a:rPr lang="fi-FI"/>
              <a:t>vaaralle </a:t>
            </a:r>
            <a:r>
              <a:rPr lang="fi-FI" smtClean="0"/>
              <a:t>ja riskille </a:t>
            </a:r>
            <a:r>
              <a:rPr lang="fi-FI"/>
              <a:t>ennaltaehkäisevät järjestelyt sekä </a:t>
            </a:r>
            <a:r>
              <a:rPr lang="fi-FI"/>
              <a:t>varautumisjärjestelyt</a:t>
            </a:r>
            <a:r>
              <a:rPr lang="fi-FI" smtClean="0"/>
              <a:t>.</a:t>
            </a:r>
          </a:p>
          <a:p>
            <a:r>
              <a:rPr lang="fi-FI"/>
              <a:t>Jokaisen vaaran tai riskin järjestelyiden kuvaus kattaa seuraavat vaiheet:</a:t>
            </a:r>
          </a:p>
          <a:p>
            <a:pPr marL="0" indent="0">
              <a:buNone/>
            </a:pPr>
            <a:r>
              <a:rPr lang="fi-FI" u="sng"/>
              <a:t>1. Onnettomuuksien ennaltaehkäisy: millä järjestelyillä </a:t>
            </a:r>
            <a:r>
              <a:rPr lang="fi-FI" u="sng"/>
              <a:t>vähennetään </a:t>
            </a:r>
            <a:r>
              <a:rPr lang="fi-FI" u="sng" smtClean="0"/>
              <a:t>onnettomuuden tapahtumisen </a:t>
            </a:r>
            <a:r>
              <a:rPr lang="fi-FI" u="sng"/>
              <a:t>todennäköisyyttä.</a:t>
            </a:r>
          </a:p>
          <a:p>
            <a:pPr marL="0" indent="0">
              <a:buNone/>
            </a:pPr>
            <a:r>
              <a:rPr lang="fi-FI" u="sng"/>
              <a:t>2. Varautuminen: mitä järjestelyjä on olemassa ja ylläpidetään siltä varalta, </a:t>
            </a:r>
            <a:r>
              <a:rPr lang="fi-FI" u="sng"/>
              <a:t>että </a:t>
            </a:r>
            <a:r>
              <a:rPr lang="fi-FI" u="sng" smtClean="0"/>
              <a:t>onnettomuus tapahtuu </a:t>
            </a:r>
            <a:r>
              <a:rPr lang="fi-FI" u="sng"/>
              <a:t>ja että vahingot pysyvät minimissä</a:t>
            </a:r>
            <a:endParaRPr lang="fi-FI" u="sng"/>
          </a:p>
        </p:txBody>
      </p:sp>
    </p:spTree>
    <p:extLst>
      <p:ext uri="{BB962C8B-B14F-4D97-AF65-F5344CB8AC3E}">
        <p14:creationId xmlns:p14="http://schemas.microsoft.com/office/powerpoint/2010/main" val="1515746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Kunkin vaara- tai riskitaulukon jälkeen mallipohjassa on paikka </a:t>
            </a:r>
            <a:r>
              <a:rPr lang="fi-FI"/>
              <a:t>henkilökunnan </a:t>
            </a:r>
            <a:r>
              <a:rPr lang="fi-FI" smtClean="0"/>
              <a:t>ohjeille.</a:t>
            </a:r>
          </a:p>
          <a:p>
            <a:r>
              <a:rPr lang="fi-FI" smtClean="0"/>
              <a:t>Tapahtuman toimeenpanoon </a:t>
            </a:r>
            <a:r>
              <a:rPr lang="fi-FI"/>
              <a:t>osallistuvalle henkilökunnalle laaditaan ohjeet kunkin </a:t>
            </a:r>
            <a:r>
              <a:rPr lang="fi-FI"/>
              <a:t>vaaran </a:t>
            </a:r>
            <a:r>
              <a:rPr lang="fi-FI" smtClean="0"/>
              <a:t>tai riskin </a:t>
            </a:r>
            <a:r>
              <a:rPr lang="fi-FI"/>
              <a:t>osalta niin ennaltaehkäisyyn kuin toimintaan vaaran tai riskin toteutuessa.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111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Pienen liikuntatapahtuman ”turvallisuussuunnitelma”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Kirjataan tapahtuman </a:t>
            </a:r>
            <a:r>
              <a:rPr lang="fi-FI"/>
              <a:t>liittyvät vaarat </a:t>
            </a:r>
            <a:r>
              <a:rPr lang="fi-FI"/>
              <a:t>ja </a:t>
            </a:r>
            <a:r>
              <a:rPr lang="fi-FI" smtClean="0"/>
              <a:t>riskit</a:t>
            </a:r>
            <a:endParaRPr lang="fi-FI"/>
          </a:p>
          <a:p>
            <a:r>
              <a:rPr lang="fi-FI"/>
              <a:t>Jokaista havaittua riskiä ja vaaraa varten </a:t>
            </a:r>
            <a:r>
              <a:rPr lang="fi-FI"/>
              <a:t>suunnitellaan </a:t>
            </a:r>
            <a:endParaRPr lang="fi-FI" smtClean="0"/>
          </a:p>
          <a:p>
            <a:pPr lvl="1"/>
            <a:r>
              <a:rPr lang="fi-FI"/>
              <a:t>E</a:t>
            </a:r>
            <a:r>
              <a:rPr lang="fi-FI" smtClean="0"/>
              <a:t>nnaltaehkäisevät järjestelyt</a:t>
            </a:r>
          </a:p>
          <a:p>
            <a:pPr lvl="1"/>
            <a:r>
              <a:rPr lang="fi-FI" smtClean="0"/>
              <a:t>Varautumisjärjestelyt</a:t>
            </a:r>
            <a:endParaRPr lang="fi-FI"/>
          </a:p>
          <a:p>
            <a:pPr lvl="1"/>
            <a:r>
              <a:rPr lang="fi-FI"/>
              <a:t>T</a:t>
            </a:r>
            <a:r>
              <a:rPr lang="fi-FI" smtClean="0"/>
              <a:t>oiminta </a:t>
            </a:r>
            <a:r>
              <a:rPr lang="fi-FI"/>
              <a:t>riskin </a:t>
            </a:r>
            <a:r>
              <a:rPr lang="fi-FI" smtClean="0"/>
              <a:t>toteutuessa</a:t>
            </a:r>
          </a:p>
        </p:txBody>
      </p:sp>
    </p:spTree>
    <p:extLst>
      <p:ext uri="{BB962C8B-B14F-4D97-AF65-F5344CB8AC3E}">
        <p14:creationId xmlns:p14="http://schemas.microsoft.com/office/powerpoint/2010/main" val="400669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Tutkinnon suorittaja osaa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toimia </a:t>
            </a:r>
            <a:r>
              <a:rPr lang="fi-FI"/>
              <a:t>turvallisesti ja vastuullisesti työtehtävässään</a:t>
            </a:r>
          </a:p>
          <a:p>
            <a:r>
              <a:rPr lang="fi-FI" smtClean="0"/>
              <a:t>toimia </a:t>
            </a:r>
            <a:r>
              <a:rPr lang="fi-FI"/>
              <a:t>vastuullisesti ennaltaehkäisemällä turvallisuusriskejä</a:t>
            </a:r>
          </a:p>
          <a:p>
            <a:r>
              <a:rPr lang="fi-FI" smtClean="0"/>
              <a:t>toimia </a:t>
            </a:r>
            <a:r>
              <a:rPr lang="fi-FI"/>
              <a:t>vastuullisesti havaittujen turvallisuusriskien poistamiseksi</a:t>
            </a:r>
          </a:p>
          <a:p>
            <a:r>
              <a:rPr lang="fi-FI" smtClean="0"/>
              <a:t>noudattaa </a:t>
            </a:r>
            <a:r>
              <a:rPr lang="fi-FI"/>
              <a:t>ohjelmapalvelujen turvallisuuteen </a:t>
            </a:r>
            <a:r>
              <a:rPr lang="fi-FI"/>
              <a:t>liittyviä </a:t>
            </a:r>
            <a:r>
              <a:rPr lang="fi-FI" smtClean="0"/>
              <a:t>säädöksiä toimintansa </a:t>
            </a:r>
            <a:r>
              <a:rPr lang="fi-FI"/>
              <a:t>edellyttämässä laajuudessa</a:t>
            </a:r>
          </a:p>
          <a:p>
            <a:r>
              <a:rPr lang="fi-FI" smtClean="0"/>
              <a:t>laatia </a:t>
            </a:r>
            <a:r>
              <a:rPr lang="fi-FI"/>
              <a:t>tarvittavat työtehtäväkokonaisuuteen liittyvät turvallisuusdokumentit.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15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toimia </a:t>
            </a:r>
            <a:r>
              <a:rPr lang="fi-FI"/>
              <a:t>vastuullisesti ennaltaehkäisemällä työturvallisuus- </a:t>
            </a:r>
            <a:r>
              <a:rPr lang="fi-FI"/>
              <a:t>ja </a:t>
            </a:r>
            <a:r>
              <a:rPr lang="fi-FI" smtClean="0"/>
              <a:t>tapaturmariskejä työyhteisössä</a:t>
            </a:r>
            <a:endParaRPr lang="fi-FI"/>
          </a:p>
          <a:p>
            <a:r>
              <a:rPr lang="fi-FI" smtClean="0"/>
              <a:t>toimia </a:t>
            </a:r>
            <a:r>
              <a:rPr lang="fi-FI"/>
              <a:t>vastuullisesti havaittujen </a:t>
            </a:r>
            <a:r>
              <a:rPr lang="fi-FI"/>
              <a:t>työturvallisuusriskien </a:t>
            </a:r>
            <a:r>
              <a:rPr lang="fi-FI" smtClean="0"/>
              <a:t>poistamiseksi työyhteisössä</a:t>
            </a:r>
            <a:r>
              <a:rPr lang="fi-FI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55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Tapahtuman turvallisuus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60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Yleistä tapahtuman järjestämisestä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Yleisötilaisuuksista on ilmoitettava etukäteen poliisille ja pelastuslaitokselle. Poliisin sivuilta löytyy paljon tietoa tapahtumajärjestäjille ja ohjeet ilmoituksen tekemiseen.</a:t>
            </a:r>
          </a:p>
          <a:p>
            <a:r>
              <a:rPr lang="fi-FI">
                <a:hlinkClick r:id="rId2"/>
              </a:rPr>
              <a:t>http://poliisi.fi/luvat/ilmoitus_yleisotilaisuudesta</a:t>
            </a: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253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Pelastussuunnitelma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Pelastussuunnitelman taustalla </a:t>
            </a:r>
            <a:r>
              <a:rPr lang="fi-FI"/>
              <a:t>on </a:t>
            </a:r>
            <a:r>
              <a:rPr lang="fi-FI" smtClean="0"/>
              <a:t>pelastuslaki.</a:t>
            </a:r>
          </a:p>
          <a:p>
            <a:r>
              <a:rPr lang="fi-FI" smtClean="0"/>
              <a:t>Kaikilla </a:t>
            </a:r>
            <a:r>
              <a:rPr lang="fi-FI"/>
              <a:t>kunnallisilla laitoksilla ja esimerkiksi liikuntapaikoilla on kunnan laatima ja vastuulla oleva pelastussuunnitelma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Tämä </a:t>
            </a:r>
            <a:r>
              <a:rPr lang="fi-FI"/>
              <a:t>toimii hyvänä pohjana, kun aletaan laatia tapahtuman pelastussuunnitelmaa. 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898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Jos tilaisuuteen osallistuu vähintään 200 ihmistä tai siihen liittyy tiettyjä turvallisuusriskejä, sille on tehtävä pelastussuunnitelma. Pelastuslaitosten sivuilta löytyy ohje ja mallipohja pelastussuunnitelman tekemiseen.</a:t>
            </a:r>
          </a:p>
          <a:p>
            <a:r>
              <a:rPr lang="fi-FI">
                <a:hlinkClick r:id="rId2"/>
              </a:rPr>
              <a:t>http://pelastuslaitokset.fi/Kumppanuusverkosto-352</a:t>
            </a:r>
            <a:endParaRPr lang="fi-FI"/>
          </a:p>
          <a:p>
            <a:pPr lvl="1"/>
            <a:r>
              <a:rPr lang="fi-FI" smtClean="0"/>
              <a:t>Muut erityiset turvallisuusriskit: </a:t>
            </a:r>
          </a:p>
          <a:p>
            <a:pPr lvl="2"/>
            <a:r>
              <a:rPr lang="fi-FI" smtClean="0"/>
              <a:t>käytetään </a:t>
            </a:r>
            <a:r>
              <a:rPr lang="fi-FI"/>
              <a:t>avotulta, ilotulitteita tai muita pyroteknisiä tuotteita taikka erikoistehosteina palo- ja </a:t>
            </a:r>
            <a:r>
              <a:rPr lang="fi-FI"/>
              <a:t>räjähdysvaarallisia </a:t>
            </a:r>
            <a:r>
              <a:rPr lang="fi-FI" smtClean="0"/>
              <a:t>kemikaaleja;</a:t>
            </a:r>
            <a:r>
              <a:rPr lang="fi-FI"/>
              <a:t> </a:t>
            </a:r>
            <a:endParaRPr lang="fi-FI" smtClean="0"/>
          </a:p>
          <a:p>
            <a:pPr lvl="2"/>
            <a:r>
              <a:rPr lang="fi-FI" smtClean="0"/>
              <a:t>tapahtumapaikan </a:t>
            </a:r>
            <a:r>
              <a:rPr lang="fi-FI"/>
              <a:t>poistumisjärjestelyt poikkeavat tavanomaisesta</a:t>
            </a:r>
            <a:r>
              <a:rPr lang="fi-FI"/>
              <a:t>; </a:t>
            </a:r>
            <a:r>
              <a:rPr lang="fi-FI" smtClean="0"/>
              <a:t>tai</a:t>
            </a:r>
            <a:endParaRPr lang="fi-FI"/>
          </a:p>
          <a:p>
            <a:pPr lvl="2"/>
            <a:r>
              <a:rPr lang="fi-FI" smtClean="0"/>
              <a:t>tapahtuman </a:t>
            </a:r>
            <a:r>
              <a:rPr lang="fi-FI"/>
              <a:t>luonne aiheuttaa erityistä vaaraa ihmisille. 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380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Turvallisuus- ja kemikaalivirasto (Tukes) valvoo yleisötilaisuuksien turvallisuutta osana kuluttajille tarjottavien palveluiden turvallisuuden valvontaa. Valvonta on pistokokeenomaista eikä se sisällä ennakkovalvontaa. Tukesin sivuilta löytyy tietoa ja ohjeita kuluttajapalveluiden turvallisuudesta.</a:t>
            </a:r>
          </a:p>
          <a:p>
            <a:r>
              <a:rPr lang="fi-FI">
                <a:hlinkClick r:id="rId2"/>
              </a:rPr>
              <a:t>http://www.tukes.fi/fi/Toimialat/Kuluttajaturvallisuus/Kuluttajapalvelut/Palveluiden-turvallisuusvaatimuksia/Yleisotilaisuudet/</a:t>
            </a: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588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/>
              <a:t>Järjestäjän on hyvä olla turvallisuusasioista yhteydessä poliisiin ja pelastuslaitokseen heti, kun tapahtumaa aletaan suunnitella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Poliisi </a:t>
            </a:r>
            <a:r>
              <a:rPr lang="fi-FI"/>
              <a:t>osaa arvioida esimerkiksi tarvittavien liikenteenohjaajien ja järjestyksenvalvojien määrän</a:t>
            </a:r>
            <a:r>
              <a:rPr lang="fi-FI"/>
              <a:t>. </a:t>
            </a:r>
            <a:endParaRPr lang="fi-FI" smtClean="0"/>
          </a:p>
          <a:p>
            <a:r>
              <a:rPr lang="fi-FI" smtClean="0"/>
              <a:t>Pelastuslaitoksen </a:t>
            </a:r>
            <a:r>
              <a:rPr lang="fi-FI"/>
              <a:t>ja poliisin asiantuntemus helpottaa tapahtumajärjestäjän varautumista erilaisiin riskitilanteisiin</a:t>
            </a:r>
          </a:p>
        </p:txBody>
      </p:sp>
    </p:spTree>
    <p:extLst>
      <p:ext uri="{BB962C8B-B14F-4D97-AF65-F5344CB8AC3E}">
        <p14:creationId xmlns:p14="http://schemas.microsoft.com/office/powerpoint/2010/main" val="3138542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319</TotalTime>
  <Words>621</Words>
  <Application>Microsoft Office PowerPoint</Application>
  <PresentationFormat>Näytössä katseltava diaesitys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Erkkeri</vt:lpstr>
      <vt:lpstr>Toimintaympäristön ja tapahtuman turvallisuus </vt:lpstr>
      <vt:lpstr>Tutkinnon suorittaja osaa</vt:lpstr>
      <vt:lpstr>PowerPoint-esitys</vt:lpstr>
      <vt:lpstr>Tapahtuman turvallisuus</vt:lpstr>
      <vt:lpstr>Yleistä tapahtuman järjestämisestä</vt:lpstr>
      <vt:lpstr>Pelastussuunnitelma</vt:lpstr>
      <vt:lpstr>PowerPoint-esitys</vt:lpstr>
      <vt:lpstr>PowerPoint-esitys</vt:lpstr>
      <vt:lpstr>PowerPoint-esitys</vt:lpstr>
      <vt:lpstr>OPAS PIENEN YLEISÖTAPAHTUMAN PELASTUSSUUNNITELMAN LAADINTAAN</vt:lpstr>
      <vt:lpstr>Suunnitteluprosessi</vt:lpstr>
      <vt:lpstr>Arviointiryhmän kokoaminen ja valmistelut</vt:lpstr>
      <vt:lpstr>Vaarojen ja riskien selvittäminen</vt:lpstr>
      <vt:lpstr>Vaarojen ja riskien kirjaaminen</vt:lpstr>
      <vt:lpstr>Syiden ja seurausten kirjaaminen</vt:lpstr>
      <vt:lpstr>PowerPoint-esitys</vt:lpstr>
      <vt:lpstr>PowerPoint-esitys</vt:lpstr>
      <vt:lpstr>Pienen liikuntatapahtuman ”turvallisuussuunnitelma”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Toimintaympäristön ja tapahtuman turvallisuus</dc:title>
  <dc:creator>Saarivirta Sampo</dc:creator>
  <cp:lastModifiedBy>Saarivirta Sampo</cp:lastModifiedBy>
  <cp:revision>15</cp:revision>
  <dcterms:created xsi:type="dcterms:W3CDTF">2018-01-19T11:50:38Z</dcterms:created>
  <dcterms:modified xsi:type="dcterms:W3CDTF">2018-01-19T17:10:06Z</dcterms:modified>
</cp:coreProperties>
</file>