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11" r:id="rId3"/>
    <p:sldId id="413" r:id="rId4"/>
    <p:sldId id="416" r:id="rId5"/>
    <p:sldId id="414" r:id="rId6"/>
    <p:sldId id="417" r:id="rId7"/>
    <p:sldId id="421" r:id="rId8"/>
    <p:sldId id="419" r:id="rId9"/>
    <p:sldId id="418" r:id="rId10"/>
    <p:sldId id="420" r:id="rId11"/>
    <p:sldId id="410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783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956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249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045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7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Jos adjektiiveja on substantiivin edessä useita, noudatetaan pääsääntöisesti seuraavaa järjestystä: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chemeClr val="accent1"/>
                </a:solidFill>
              </a:rPr>
              <a:t>Nuo kamalat keltaiset sandaalit.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</a:t>
            </a:r>
            <a:r>
              <a:rPr lang="fi-FI" sz="2600" i="1" dirty="0" err="1" smtClean="0"/>
              <a:t>Those</a:t>
            </a:r>
            <a:r>
              <a:rPr lang="fi-FI" sz="2600" i="1" dirty="0" smtClean="0"/>
              <a:t> </a:t>
            </a:r>
            <a:r>
              <a:rPr lang="fi-FI" sz="2600" i="1" dirty="0" err="1"/>
              <a:t>awful</a:t>
            </a:r>
            <a:r>
              <a:rPr lang="fi-FI" sz="2600" i="1" dirty="0"/>
              <a:t> </a:t>
            </a:r>
            <a:r>
              <a:rPr lang="fi-FI" sz="2600" i="1" dirty="0" err="1"/>
              <a:t>yellow</a:t>
            </a:r>
            <a:r>
              <a:rPr lang="fi-FI" sz="2600" i="1" dirty="0"/>
              <a:t> </a:t>
            </a:r>
            <a:r>
              <a:rPr lang="fi-FI" sz="2600" i="1" dirty="0" err="1"/>
              <a:t>sandals</a:t>
            </a:r>
            <a:r>
              <a:rPr lang="fi-FI" sz="2600" i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Pitkä, kaunis, kultainen kaulanauha.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 smtClean="0"/>
              <a:t>	A beautiful, long, golden necklace.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Tuo uusi</a:t>
            </a:r>
            <a:r>
              <a:rPr lang="fi-FI" sz="2400" dirty="0">
                <a:solidFill>
                  <a:schemeClr val="accent1"/>
                </a:solidFill>
              </a:rPr>
              <a:t>, </a:t>
            </a:r>
            <a:r>
              <a:rPr lang="fi-FI" sz="2400" dirty="0" smtClean="0">
                <a:solidFill>
                  <a:schemeClr val="accent1"/>
                </a:solidFill>
              </a:rPr>
              <a:t>upea, saksalainen, musta, aerodynaaminen, pieni urheiluauto.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 smtClean="0"/>
              <a:t>	That </a:t>
            </a:r>
            <a:r>
              <a:rPr lang="en-US" sz="2600" i="1" dirty="0"/>
              <a:t>awesome, small, aerodynamic, new, black </a:t>
            </a:r>
            <a:r>
              <a:rPr lang="en-US" sz="2600" i="1" dirty="0" smtClean="0"/>
              <a:t>	German </a:t>
            </a:r>
            <a:r>
              <a:rPr lang="en-US" sz="2600" i="1" dirty="0"/>
              <a:t>sports car.</a:t>
            </a:r>
            <a:r>
              <a:rPr lang="en-US" sz="2400" dirty="0"/>
              <a:t/>
            </a:r>
            <a:br>
              <a:rPr lang="en-US" sz="2400" dirty="0"/>
            </a:b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 smtClean="0">
                <a:solidFill>
                  <a:schemeClr val="accent1"/>
                </a:solidFill>
              </a:rPr>
              <a:t>  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24973"/>
              </p:ext>
            </p:extLst>
          </p:nvPr>
        </p:nvGraphicFramePr>
        <p:xfrm>
          <a:off x="626448" y="2060848"/>
          <a:ext cx="8075240" cy="76962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3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4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5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6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7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Mielipide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Koko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Muoto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Ikä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Väri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Kansallisuus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Materiaali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44238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</a:t>
            </a:r>
            <a:r>
              <a:rPr lang="fi-FI" altLang="fi-FI" sz="2200" dirty="0" err="1" smtClean="0">
                <a:solidFill>
                  <a:srgbClr val="2DA2BF"/>
                </a:solidFill>
              </a:rPr>
              <a:t>Layla</a:t>
            </a:r>
            <a:r>
              <a:rPr lang="fi-FI" altLang="fi-FI" sz="2200" dirty="0" smtClean="0">
                <a:solidFill>
                  <a:srgbClr val="2DA2BF"/>
                </a:solidFill>
              </a:rPr>
              <a:t> on iloinen pieni 18 kuukauden ikäinen tyttö, joka on nyt unessa.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Layla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is a </a:t>
            </a:r>
            <a:r>
              <a:rPr lang="fi-FI" altLang="fi-FI" sz="2200" i="1" dirty="0" err="1"/>
              <a:t>happy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little</a:t>
            </a:r>
            <a:r>
              <a:rPr lang="fi-FI" altLang="fi-FI" sz="2200" i="1" dirty="0"/>
              <a:t> 18-month-old </a:t>
            </a:r>
            <a:r>
              <a:rPr lang="fi-FI" altLang="fi-FI" sz="2200" i="1" dirty="0" err="1"/>
              <a:t>girl</a:t>
            </a:r>
            <a:r>
              <a:rPr lang="fi-FI" altLang="fi-FI" sz="2200" i="1" dirty="0"/>
              <a:t>, </a:t>
            </a:r>
            <a:r>
              <a:rPr lang="fi-FI" altLang="fi-FI" sz="2200" i="1" dirty="0" err="1"/>
              <a:t>who</a:t>
            </a:r>
            <a:r>
              <a:rPr lang="fi-FI" altLang="fi-FI" sz="2200" i="1" dirty="0"/>
              <a:t> is </a:t>
            </a:r>
            <a:r>
              <a:rPr lang="fi-FI" altLang="fi-FI" sz="2200" i="1" dirty="0" err="1"/>
              <a:t>now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asleep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Odottamaton voi tapahtua, jos olet riittävän kärsivällinen.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unexpected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happen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if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you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patient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Onko parkkialueella riittävästi parkkipaikkoja liikuntarajoitteisille?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Has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car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</a:t>
            </a:r>
            <a:r>
              <a:rPr lang="fi-FI" altLang="fi-FI" sz="2200" i="1" dirty="0"/>
              <a:t> got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spaces</a:t>
            </a:r>
            <a:r>
              <a:rPr lang="fi-FI" altLang="fi-FI" sz="2200" i="1" dirty="0"/>
              <a:t> for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disabled</a:t>
            </a:r>
            <a:r>
              <a:rPr lang="fi-FI" altLang="fi-FI" sz="2200" i="1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4. Pelkään pimeää. - </a:t>
            </a:r>
            <a:r>
              <a:rPr lang="fi-FI" altLang="fi-FI" sz="2200" dirty="0">
                <a:solidFill>
                  <a:srgbClr val="2DA2BF"/>
                </a:solidFill>
              </a:rPr>
              <a:t>Niin </a:t>
            </a:r>
            <a:r>
              <a:rPr lang="fi-FI" altLang="fi-FI" sz="2200" dirty="0" smtClean="0">
                <a:solidFill>
                  <a:srgbClr val="2DA2BF"/>
                </a:solidFill>
              </a:rPr>
              <a:t>minäkin, olemme </a:t>
            </a:r>
            <a:r>
              <a:rPr lang="fi-FI" altLang="fi-FI" sz="2200" dirty="0">
                <a:solidFill>
                  <a:srgbClr val="2DA2BF"/>
                </a:solidFill>
              </a:rPr>
              <a:t>samanlaisia</a:t>
            </a:r>
            <a:r>
              <a:rPr lang="fi-FI" altLang="fi-FI" sz="2200" dirty="0" smtClean="0">
                <a:solidFill>
                  <a:srgbClr val="2DA2BF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I’m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afraid</a:t>
            </a:r>
            <a:r>
              <a:rPr lang="fi-FI" altLang="fi-FI" sz="2200" i="1" dirty="0"/>
              <a:t> of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dark</a:t>
            </a:r>
            <a:r>
              <a:rPr lang="fi-FI" altLang="fi-FI" sz="2200" i="1" dirty="0"/>
              <a:t>. – </a:t>
            </a:r>
            <a:r>
              <a:rPr lang="fi-FI" altLang="fi-FI" sz="2200" i="1" dirty="0" err="1"/>
              <a:t>So</a:t>
            </a:r>
            <a:r>
              <a:rPr lang="fi-FI" altLang="fi-FI" sz="2200" i="1" dirty="0"/>
              <a:t> am I.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alike</a:t>
            </a:r>
            <a:r>
              <a:rPr lang="fi-FI" altLang="fi-FI" sz="2200" i="1" dirty="0"/>
              <a:t>. /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similar</a:t>
            </a:r>
            <a:r>
              <a:rPr lang="fi-FI" altLang="fi-FI" sz="2200" i="1" dirty="0"/>
              <a:t> </a:t>
            </a:r>
            <a:r>
              <a:rPr lang="fi-FI" altLang="fi-FI" sz="2200" i="1" dirty="0" smtClean="0"/>
              <a:t>to </a:t>
            </a:r>
            <a:r>
              <a:rPr lang="fi-FI" altLang="fi-FI" sz="2200" i="1" dirty="0" err="1"/>
              <a:t>one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another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5. Häpeilevä Leo oli häpeissään tunnustaessaan luntanneensa kokeessa.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embarrassed</a:t>
            </a:r>
            <a:r>
              <a:rPr lang="fi-FI" altLang="fi-FI" sz="2200" i="1" dirty="0" smtClean="0"/>
              <a:t>/</a:t>
            </a:r>
            <a:r>
              <a:rPr lang="fi-FI" altLang="fi-FI" sz="2200" i="1" dirty="0" err="1" smtClean="0"/>
              <a:t>shamefaced</a:t>
            </a:r>
            <a:r>
              <a:rPr lang="fi-FI" altLang="fi-FI" sz="2200" i="1" dirty="0" smtClean="0"/>
              <a:t> Leo </a:t>
            </a:r>
            <a:r>
              <a:rPr lang="fi-FI" altLang="fi-FI" sz="2200" i="1" dirty="0" err="1" smtClean="0"/>
              <a:t>was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ashamed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when</a:t>
            </a:r>
            <a:r>
              <a:rPr lang="fi-FI" altLang="fi-FI" sz="2200" i="1" dirty="0" smtClean="0"/>
              <a:t> he </a:t>
            </a:r>
            <a:r>
              <a:rPr lang="fi-FI" altLang="fi-FI" sz="2200" i="1" dirty="0" err="1" smtClean="0"/>
              <a:t>admitted</a:t>
            </a:r>
            <a:r>
              <a:rPr lang="fi-FI" altLang="fi-FI" sz="2200" i="1" dirty="0" smtClean="0"/>
              <a:t> to </a:t>
            </a:r>
            <a:r>
              <a:rPr lang="fi-FI" altLang="fi-FI" sz="2200" i="1" dirty="0" err="1" smtClean="0"/>
              <a:t>having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cheated</a:t>
            </a:r>
            <a:r>
              <a:rPr lang="fi-FI" altLang="fi-FI" sz="2200" i="1" dirty="0" smtClean="0"/>
              <a:t> in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exam</a:t>
            </a:r>
            <a:r>
              <a:rPr lang="fi-FI" altLang="fi-FI" sz="2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Adjektiivit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100" i="1" dirty="0" smtClean="0">
                <a:solidFill>
                  <a:schemeClr val="hlink"/>
                </a:solidFill>
              </a:rPr>
              <a:t>Adjektiivien käyttö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fi-FI" altLang="fi-FI" sz="2800" dirty="0" smtClean="0"/>
              <a:t>Vastaavat </a:t>
            </a:r>
            <a:r>
              <a:rPr lang="fi-FI" altLang="fi-FI" sz="2800" dirty="0"/>
              <a:t>kysymykseen </a:t>
            </a:r>
            <a:r>
              <a:rPr lang="fi-FI" altLang="fi-FI" sz="2800" i="1" dirty="0"/>
              <a:t>m</a:t>
            </a:r>
            <a:r>
              <a:rPr lang="fi-FI" altLang="fi-FI" sz="2800" i="1" dirty="0" smtClean="0"/>
              <a:t>illainen?</a:t>
            </a:r>
            <a:endParaRPr lang="fi-FI" altLang="fi-FI" sz="2800" i="1" dirty="0"/>
          </a:p>
          <a:p>
            <a:r>
              <a:rPr lang="fi-FI" altLang="fi-FI" sz="2800" dirty="0" smtClean="0"/>
              <a:t>Adjektiiveilla </a:t>
            </a:r>
            <a:r>
              <a:rPr lang="fi-FI" altLang="fi-FI" sz="2800" dirty="0"/>
              <a:t>ei ole monikkoa</a:t>
            </a:r>
            <a:r>
              <a:rPr lang="fi-FI" altLang="fi-FI" sz="2800" dirty="0" smtClean="0"/>
              <a:t>.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law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firm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has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an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excellent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reputation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smtClean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u="sng" dirty="0" err="1" smtClean="0">
                <a:solidFill>
                  <a:schemeClr val="tx1"/>
                </a:solidFill>
              </a:rPr>
              <a:t>All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lawyers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at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that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firm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excellent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smtClean="0"/>
              <a:t>(</a:t>
            </a:r>
            <a:r>
              <a:rPr lang="fi-FI" altLang="fi-FI" sz="2800" i="1" dirty="0" err="1" smtClean="0"/>
              <a:t>mon</a:t>
            </a:r>
            <a:r>
              <a:rPr lang="fi-FI" altLang="fi-FI" sz="2800" i="1" dirty="0" smtClean="0"/>
              <a:t>)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In Britain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barristers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long,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black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gowns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court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often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white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wigs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 smtClean="0"/>
              <a:t>)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judge’s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wig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white and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curly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endParaRPr lang="fi-FI" altLang="fi-FI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8229600" cy="43876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2800" dirty="0" smtClean="0"/>
              <a:t>Adjektiivia käytetään: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 smtClean="0"/>
              <a:t> substantiivin edessä kuvailemassa sitä (</a:t>
            </a:r>
            <a:r>
              <a:rPr lang="fi-FI" altLang="fi-FI" sz="2800" b="1" i="1" dirty="0" smtClean="0"/>
              <a:t>adjektiiviattribuutti</a:t>
            </a:r>
            <a:r>
              <a:rPr lang="fi-FI" altLang="fi-FI" sz="2800" dirty="0" smtClean="0"/>
              <a:t>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article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had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>
                <a:solidFill>
                  <a:schemeClr val="tx1"/>
                </a:solidFill>
              </a:rPr>
              <a:t>an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eye-catching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.</a:t>
            </a:r>
            <a:endParaRPr lang="fi-FI" altLang="fi-FI" sz="30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tai </a:t>
            </a:r>
            <a:r>
              <a:rPr lang="fi-FI" altLang="fi-FI" sz="2800" dirty="0" smtClean="0"/>
              <a:t>linkkiverbin jälkeen kuvailemaan </a:t>
            </a:r>
            <a:r>
              <a:rPr lang="fi-FI" altLang="fi-FI" sz="2800" i="1" dirty="0" smtClean="0"/>
              <a:t>millainen </a:t>
            </a:r>
            <a:r>
              <a:rPr lang="fi-FI" altLang="fi-FI" sz="2800" i="1" dirty="0"/>
              <a:t>joku/jokin </a:t>
            </a:r>
            <a:r>
              <a:rPr lang="fi-FI" altLang="fi-FI" sz="2800" i="1" dirty="0" smtClean="0"/>
              <a:t>on </a:t>
            </a:r>
            <a:r>
              <a:rPr lang="fi-FI" altLang="fi-FI" sz="2800" dirty="0" smtClean="0"/>
              <a:t>tai </a:t>
            </a:r>
            <a:r>
              <a:rPr lang="fi-FI" altLang="fi-FI" sz="2800" i="1" dirty="0" smtClean="0"/>
              <a:t>millaiseksi </a:t>
            </a:r>
            <a:r>
              <a:rPr lang="fi-FI" altLang="fi-FI" sz="2800" i="1" dirty="0"/>
              <a:t>joku </a:t>
            </a:r>
            <a:r>
              <a:rPr lang="fi-FI" altLang="fi-FI" sz="2800" i="1" dirty="0" smtClean="0"/>
              <a:t>tulee </a:t>
            </a:r>
            <a:r>
              <a:rPr lang="fi-FI" altLang="fi-FI" sz="2800" dirty="0" smtClean="0"/>
              <a:t>(</a:t>
            </a:r>
            <a:r>
              <a:rPr lang="fi-FI" altLang="fi-FI" sz="2800" b="1" i="1" dirty="0" smtClean="0"/>
              <a:t>predikatiivi</a:t>
            </a:r>
            <a:r>
              <a:rPr lang="fi-FI" altLang="fi-FI" sz="2800" dirty="0" smtClean="0"/>
              <a:t>).</a:t>
            </a:r>
            <a:endParaRPr lang="fi-FI" altLang="fi-FI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alt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was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very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b="1" i="1" u="sng" dirty="0" err="1" smtClean="0">
                <a:solidFill>
                  <a:schemeClr val="tx1"/>
                </a:solidFill>
              </a:rPr>
              <a:t>catchy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056" y="1412776"/>
            <a:ext cx="2952328" cy="2539632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asleep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unessa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awake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valveilla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aware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tietoinen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fond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kiintynyt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glad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iloinen                  </a:t>
            </a:r>
            <a:br>
              <a:rPr lang="fi-FI" sz="2700" b="0" dirty="0" smtClean="0">
                <a:solidFill>
                  <a:schemeClr val="accent1"/>
                </a:solidFill>
              </a:rPr>
            </a:br>
            <a:r>
              <a:rPr lang="fi-FI" sz="2700" b="0" i="1" dirty="0" err="1" smtClean="0"/>
              <a:t>ill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sairas                    </a:t>
            </a:r>
            <a:br>
              <a:rPr lang="fi-FI" sz="2700" b="0" dirty="0" smtClean="0">
                <a:solidFill>
                  <a:schemeClr val="accent1"/>
                </a:solidFill>
              </a:rPr>
            </a:br>
            <a:r>
              <a:rPr lang="fi-FI" altLang="fi-FI" sz="2700" b="0" i="1" dirty="0" err="1" smtClean="0"/>
              <a:t>well</a:t>
            </a:r>
            <a:r>
              <a:rPr lang="fi-FI" altLang="fi-FI" sz="2700" b="0" i="1" dirty="0" smtClean="0"/>
              <a:t> = </a:t>
            </a:r>
            <a:r>
              <a:rPr lang="fi-FI" altLang="fi-FI" sz="2700" b="0" dirty="0" smtClean="0">
                <a:solidFill>
                  <a:schemeClr val="accent1"/>
                </a:solidFill>
              </a:rPr>
              <a:t>terve</a:t>
            </a:r>
            <a:endParaRPr lang="fi-FI" altLang="fi-FI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619672" y="1412776"/>
            <a:ext cx="3312368" cy="2539632"/>
          </a:xfrm>
          <a:ln w="19050" cap="rnd" cmpd="dbl">
            <a:solidFill>
              <a:schemeClr val="accent1"/>
            </a:solidFill>
            <a:prstDash val="sysDash"/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9600" i="1" dirty="0" err="1" smtClean="0"/>
              <a:t>afloat</a:t>
            </a:r>
            <a:r>
              <a:rPr lang="fi-FI" sz="9600" i="1" dirty="0" smtClean="0"/>
              <a:t> = </a:t>
            </a:r>
            <a:r>
              <a:rPr lang="fi-FI" altLang="fi-FI" sz="9600" dirty="0" smtClean="0">
                <a:solidFill>
                  <a:schemeClr val="accent1"/>
                </a:solidFill>
              </a:rPr>
              <a:t>kelluva, pinnalla</a:t>
            </a:r>
            <a:r>
              <a:rPr lang="fi-FI" altLang="fi-FI" sz="9600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9600" i="1" dirty="0" err="1" smtClean="0"/>
              <a:t>afraid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peloissaan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ajar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avoinna, raollaan</a:t>
            </a:r>
            <a:br>
              <a:rPr lang="fi-FI" sz="9600" dirty="0" smtClean="0">
                <a:solidFill>
                  <a:schemeClr val="accent1"/>
                </a:solidFill>
              </a:rPr>
            </a:br>
            <a:r>
              <a:rPr lang="fi-FI" sz="9600" i="1" dirty="0" err="1" smtClean="0"/>
              <a:t>alike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samankaltainen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alive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elossa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alone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yksin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ashamed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häpeissään</a:t>
            </a:r>
            <a:r>
              <a:rPr lang="fi-FI" sz="2800" i="1" dirty="0" smtClean="0"/>
              <a:t/>
            </a:r>
            <a:br>
              <a:rPr lang="fi-FI" sz="2800" i="1" dirty="0" smtClean="0"/>
            </a:br>
            <a:endParaRPr lang="fi-FI" altLang="fi-FI" dirty="0">
              <a:solidFill>
                <a:schemeClr val="accent1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7992888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altLang="fi-FI" sz="2400" dirty="0" smtClean="0">
                <a:solidFill>
                  <a:schemeClr val="accent1"/>
                </a:solidFill>
              </a:rPr>
              <a:t>Ovi näytti olevan auki. 	</a:t>
            </a:r>
            <a:r>
              <a:rPr lang="fi-FI" sz="2400" i="1" dirty="0" err="1" smtClean="0"/>
              <a:t>The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door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seemed</a:t>
            </a:r>
            <a:r>
              <a:rPr lang="fi-FI" sz="2400" i="1" dirty="0" smtClean="0"/>
              <a:t> to </a:t>
            </a:r>
            <a:r>
              <a:rPr lang="fi-FI" sz="2400" i="1" dirty="0" err="1" smtClean="0"/>
              <a:t>be</a:t>
            </a:r>
            <a:r>
              <a:rPr lang="fi-FI" sz="2400" i="1" dirty="0" smtClean="0"/>
              <a:t> </a:t>
            </a:r>
            <a:r>
              <a:rPr lang="fi-FI" sz="2400" b="1" i="1" dirty="0" err="1" smtClean="0"/>
              <a:t>ajar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Täällä on avoin ovi. 		</a:t>
            </a:r>
            <a:r>
              <a:rPr lang="fi-FI" sz="2400" i="1" dirty="0" err="1" smtClean="0"/>
              <a:t>There</a:t>
            </a:r>
            <a:r>
              <a:rPr lang="fi-FI" sz="2400" i="1" dirty="0" smtClean="0"/>
              <a:t> is </a:t>
            </a:r>
            <a:r>
              <a:rPr lang="fi-FI" sz="2400" b="1" i="1" dirty="0" smtClean="0"/>
              <a:t>an open </a:t>
            </a:r>
            <a:r>
              <a:rPr lang="fi-FI" sz="2400" b="1" i="1" dirty="0" err="1" smtClean="0"/>
              <a:t>door</a:t>
            </a:r>
            <a:r>
              <a:rPr lang="fi-FI" sz="2400" b="1" i="1" dirty="0" smtClean="0"/>
              <a:t> </a:t>
            </a:r>
            <a:r>
              <a:rPr lang="fi-FI" sz="2400" i="1" dirty="0" err="1" smtClean="0"/>
              <a:t>here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En tiennyt tämän rocktähden olevan vielä elossa. </a:t>
            </a:r>
          </a:p>
          <a:p>
            <a:pPr marL="0" indent="0">
              <a:buNone/>
            </a:pPr>
            <a:r>
              <a:rPr lang="fi-FI" sz="2400" i="1" dirty="0" smtClean="0"/>
              <a:t>I </a:t>
            </a:r>
            <a:r>
              <a:rPr lang="fi-FI" sz="2400" i="1" dirty="0" err="1" smtClean="0"/>
              <a:t>didn’t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know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this</a:t>
            </a:r>
            <a:r>
              <a:rPr lang="fi-FI" sz="2400" i="1" dirty="0" smtClean="0"/>
              <a:t> rock </a:t>
            </a:r>
            <a:r>
              <a:rPr lang="fi-FI" sz="2400" i="1" dirty="0" err="1" smtClean="0"/>
              <a:t>star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was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still</a:t>
            </a:r>
            <a:r>
              <a:rPr lang="fi-FI" sz="2400" i="1" dirty="0" smtClean="0"/>
              <a:t> </a:t>
            </a:r>
            <a:r>
              <a:rPr lang="fi-FI" sz="2400" b="1" i="1" dirty="0" err="1" smtClean="0"/>
              <a:t>alive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Näin lavalla elävän legendan.   </a:t>
            </a:r>
            <a:r>
              <a:rPr lang="fi-FI" sz="2400" i="1" dirty="0" smtClean="0"/>
              <a:t>I </a:t>
            </a:r>
            <a:r>
              <a:rPr lang="fi-FI" sz="2400" i="1" dirty="0" err="1" smtClean="0"/>
              <a:t>saw</a:t>
            </a:r>
            <a:r>
              <a:rPr lang="fi-FI" sz="2400" i="1" dirty="0" smtClean="0"/>
              <a:t> </a:t>
            </a:r>
            <a:r>
              <a:rPr lang="fi-FI" sz="2400" b="1" i="1" dirty="0" smtClean="0"/>
              <a:t>a </a:t>
            </a:r>
            <a:r>
              <a:rPr lang="fi-FI" sz="2400" b="1" i="1" dirty="0" err="1" smtClean="0"/>
              <a:t>living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legend</a:t>
            </a:r>
            <a:r>
              <a:rPr lang="fi-FI" sz="2400" b="1" i="1" dirty="0" smtClean="0"/>
              <a:t> </a:t>
            </a:r>
            <a:r>
              <a:rPr lang="fi-FI" sz="2400" i="1" dirty="0" smtClean="0"/>
              <a:t>on </a:t>
            </a:r>
            <a:r>
              <a:rPr lang="fi-FI" sz="2400" i="1" dirty="0" err="1" smtClean="0"/>
              <a:t>stage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5008" y="620688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12800" b="1" dirty="0" smtClean="0">
                <a:solidFill>
                  <a:schemeClr val="accent1"/>
                </a:solidFill>
              </a:rPr>
              <a:t>ADJEKTIIVIT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altLang="fi-FI" sz="9600" dirty="0" smtClean="0">
                <a:solidFill>
                  <a:schemeClr val="accent1"/>
                </a:solidFill>
              </a:rPr>
              <a:t>Huomaa</a:t>
            </a:r>
            <a:r>
              <a:rPr lang="fi-FI" altLang="fi-FI" sz="9600" dirty="0">
                <a:solidFill>
                  <a:schemeClr val="accent1"/>
                </a:solidFill>
              </a:rPr>
              <a:t>, että joitakin adjektiiveja </a:t>
            </a:r>
            <a:r>
              <a:rPr lang="fi-FI" altLang="fi-FI" sz="9600" dirty="0" smtClean="0">
                <a:solidFill>
                  <a:schemeClr val="accent1"/>
                </a:solidFill>
              </a:rPr>
              <a:t>voi </a:t>
            </a:r>
            <a:r>
              <a:rPr lang="fi-FI" altLang="fi-FI" sz="9600" dirty="0">
                <a:solidFill>
                  <a:schemeClr val="accent1"/>
                </a:solidFill>
              </a:rPr>
              <a:t>käyttää vain </a:t>
            </a:r>
            <a:r>
              <a:rPr lang="fi-FI" altLang="fi-FI" sz="9600" b="1" i="1" dirty="0" smtClean="0">
                <a:solidFill>
                  <a:schemeClr val="accent1"/>
                </a:solidFill>
              </a:rPr>
              <a:t>predikatiiveina</a:t>
            </a:r>
            <a:r>
              <a:rPr lang="fi-FI" altLang="fi-FI" sz="9600" dirty="0" smtClean="0">
                <a:solidFill>
                  <a:schemeClr val="accent1"/>
                </a:solidFill>
              </a:rPr>
              <a:t>.</a:t>
            </a:r>
            <a:endParaRPr lang="fi-FI" altLang="fi-FI" sz="9600" dirty="0">
              <a:solidFill>
                <a:schemeClr val="accent1"/>
              </a:solidFill>
            </a:endParaRPr>
          </a:p>
          <a:p>
            <a:pPr algn="l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330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63036" y="346646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12776"/>
            <a:ext cx="8147248" cy="51845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altLang="fi-FI" sz="5500" dirty="0" smtClean="0">
                <a:solidFill>
                  <a:schemeClr val="accent1"/>
                </a:solidFill>
              </a:rPr>
              <a:t>Adjektiivista voidaan tehdä myös </a:t>
            </a:r>
            <a:r>
              <a:rPr lang="fi-FI" altLang="fi-FI" sz="5500" b="1" i="1" dirty="0" smtClean="0">
                <a:solidFill>
                  <a:schemeClr val="accent1"/>
                </a:solidFill>
              </a:rPr>
              <a:t>substantiivi</a:t>
            </a:r>
            <a:r>
              <a:rPr lang="fi-FI" altLang="fi-FI" sz="5500" dirty="0" smtClean="0">
                <a:solidFill>
                  <a:schemeClr val="accent1"/>
                </a:solidFill>
              </a:rPr>
              <a:t> lisäämällä sen eteen </a:t>
            </a:r>
            <a:r>
              <a:rPr lang="fi-FI" altLang="fi-FI" sz="5500" b="1" i="1" dirty="0" err="1" smtClean="0">
                <a:solidFill>
                  <a:schemeClr val="accent1"/>
                </a:solidFill>
              </a:rPr>
              <a:t>the</a:t>
            </a:r>
            <a:r>
              <a:rPr lang="fi-FI" altLang="fi-FI" sz="5500" dirty="0" smtClean="0">
                <a:solidFill>
                  <a:schemeClr val="accent1"/>
                </a:solidFill>
              </a:rPr>
              <a:t> kuvaamaan kokonaista ihmisryhmää. </a:t>
            </a:r>
            <a:endParaRPr lang="fi-FI" altLang="fi-FI" sz="51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kodittomat </a:t>
            </a:r>
            <a:endParaRPr lang="fi-FI" altLang="fi-FI" sz="5100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loukkaantuneet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rikkaat ja kuuluisat 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err="1" smtClean="0">
                <a:solidFill>
                  <a:schemeClr val="accent1"/>
                </a:solidFill>
              </a:rPr>
              <a:t>Huom</a:t>
            </a:r>
            <a:r>
              <a:rPr lang="fi-FI" altLang="fi-FI" sz="5100" dirty="0">
                <a:solidFill>
                  <a:schemeClr val="accent1"/>
                </a:solidFill>
              </a:rPr>
              <a:t>! Jos puhutaan vain </a:t>
            </a:r>
            <a:r>
              <a:rPr lang="fi-FI" altLang="fi-FI" sz="5100" b="1" dirty="0">
                <a:solidFill>
                  <a:schemeClr val="accent1"/>
                </a:solidFill>
              </a:rPr>
              <a:t>yhdestä henkilöstä</a:t>
            </a:r>
            <a:r>
              <a:rPr lang="fi-FI" altLang="fi-FI" sz="5100" dirty="0">
                <a:solidFill>
                  <a:schemeClr val="accent1"/>
                </a:solidFill>
              </a:rPr>
              <a:t>, on adjektiiviin liitettävä mukaan substantiivi.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young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>
                <a:solidFill>
                  <a:schemeClr val="tx1"/>
                </a:solidFill>
              </a:rPr>
              <a:t>person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5100" b="1" i="1" dirty="0" err="1"/>
              <a:t>policeman</a:t>
            </a:r>
            <a:r>
              <a:rPr lang="fi-FI" altLang="fi-FI" sz="5100" i="1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homeless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woman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5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100" i="1" dirty="0" err="1">
                <a:solidFill>
                  <a:schemeClr val="tx1"/>
                </a:solidFill>
              </a:rPr>
              <a:t>rich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entrepreneur</a:t>
            </a:r>
            <a:endParaRPr lang="fi-FI" altLang="fi-FI" sz="51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539552" y="2420888"/>
            <a:ext cx="8502412" cy="414503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/>
              <a:t>		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homeless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homeless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i-FI" altLang="fi-FI" sz="5100" dirty="0"/>
              <a:t>	</a:t>
            </a:r>
            <a:r>
              <a:rPr lang="fi-FI" altLang="fi-FI" sz="5100" dirty="0" smtClean="0"/>
              <a:t>   	 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4200" i="1" dirty="0" smtClean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injured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  <a:r>
              <a:rPr lang="fi-FI" altLang="fi-FI" sz="4200" dirty="0"/>
              <a:t>	</a:t>
            </a:r>
            <a:endParaRPr lang="fi-FI" altLang="fi-FI" sz="4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/>
              <a:t>		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rich</a:t>
            </a:r>
            <a:r>
              <a:rPr lang="fi-FI" altLang="fi-FI" sz="5100" i="1" dirty="0"/>
              <a:t> and 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 smtClean="0"/>
              <a:t>famous</a:t>
            </a:r>
            <a:r>
              <a:rPr lang="fi-FI" altLang="fi-FI" sz="5100" i="1" dirty="0" smtClean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 </a:t>
            </a:r>
            <a:r>
              <a:rPr lang="fi-FI" altLang="fi-FI" sz="4200" i="1" dirty="0" err="1" smtClean="0"/>
              <a:t>who</a:t>
            </a:r>
            <a:r>
              <a:rPr lang="fi-FI" altLang="fi-FI" sz="4200" i="1" dirty="0" smtClean="0"/>
              <a:t> 							</a:t>
            </a:r>
            <a:r>
              <a:rPr lang="fi-FI" altLang="fi-FI" sz="4200" i="1" dirty="0" err="1" smtClean="0"/>
              <a:t>are</a:t>
            </a:r>
            <a:r>
              <a:rPr lang="fi-FI" altLang="fi-FI" sz="4200" i="1" dirty="0" smtClean="0"/>
              <a:t> </a:t>
            </a:r>
            <a:r>
              <a:rPr lang="fi-FI" altLang="fi-FI" sz="4200" i="1" dirty="0" err="1"/>
              <a:t>rich</a:t>
            </a:r>
            <a:r>
              <a:rPr lang="fi-FI" altLang="fi-FI" sz="4200" i="1" dirty="0"/>
              <a:t> and </a:t>
            </a:r>
            <a:r>
              <a:rPr lang="fi-FI" altLang="fi-FI" sz="4200" i="1" dirty="0" err="1"/>
              <a:t>famous</a:t>
            </a:r>
            <a:r>
              <a:rPr lang="fi-FI" altLang="fi-FI" sz="4200" i="1" dirty="0" smtClean="0"/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8147248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5500" dirty="0" smtClean="0">
                <a:solidFill>
                  <a:schemeClr val="accent1"/>
                </a:solidFill>
              </a:rPr>
              <a:t>Rakenteella </a:t>
            </a:r>
            <a:r>
              <a:rPr lang="fi-FI" altLang="fi-FI" sz="5500" b="1" i="1" dirty="0" err="1" smtClean="0">
                <a:solidFill>
                  <a:schemeClr val="accent1"/>
                </a:solidFill>
              </a:rPr>
              <a:t>the</a:t>
            </a:r>
            <a:r>
              <a:rPr lang="fi-FI" altLang="fi-FI" sz="5500" b="1" dirty="0" smtClean="0">
                <a:solidFill>
                  <a:schemeClr val="accent1"/>
                </a:solidFill>
              </a:rPr>
              <a:t> + adjektiivi </a:t>
            </a:r>
            <a:r>
              <a:rPr lang="fi-FI" altLang="fi-FI" sz="5500" dirty="0" smtClean="0">
                <a:solidFill>
                  <a:schemeClr val="accent1"/>
                </a:solidFill>
              </a:rPr>
              <a:t>voidaan myös muodostaa substantiivi, joka kuvaa abstraktia käsitettä.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tuntematon </a:t>
            </a:r>
            <a:endParaRPr lang="fi-FI" altLang="fi-FI" sz="5500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odottamaton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yliluonnollinen 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Auttaako positiivinen ajattelu meitä tekemään mahdottomasta mahdollista? </a:t>
            </a:r>
            <a:endParaRPr lang="fi-FI" altLang="fi-FI" sz="55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5500" i="1" dirty="0" err="1" smtClean="0">
                <a:solidFill>
                  <a:schemeClr val="tx1"/>
                </a:solidFill>
              </a:rPr>
              <a:t>Does</a:t>
            </a:r>
            <a:r>
              <a:rPr lang="fi-FI" altLang="fi-FI" sz="55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 smtClean="0">
                <a:solidFill>
                  <a:schemeClr val="tx1"/>
                </a:solidFill>
              </a:rPr>
              <a:t>positive</a:t>
            </a:r>
            <a:r>
              <a:rPr lang="fi-FI" altLang="fi-FI" sz="55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 smtClean="0">
                <a:solidFill>
                  <a:schemeClr val="tx1"/>
                </a:solidFill>
              </a:rPr>
              <a:t>thinkin</a:t>
            </a:r>
            <a:r>
              <a:rPr lang="fi-FI" altLang="fi-FI" sz="5500" i="1" dirty="0" err="1" smtClean="0"/>
              <a:t>g</a:t>
            </a:r>
            <a:r>
              <a:rPr lang="fi-FI" altLang="fi-FI" sz="5500" i="1" dirty="0" smtClean="0"/>
              <a:t> help us </a:t>
            </a:r>
            <a:r>
              <a:rPr lang="fi-FI" altLang="fi-FI" sz="5500" i="1" dirty="0" err="1" smtClean="0"/>
              <a:t>make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impossible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possible</a:t>
            </a:r>
            <a:r>
              <a:rPr lang="fi-FI" altLang="fi-FI" sz="5500" i="1" dirty="0" smtClean="0"/>
              <a:t>?</a:t>
            </a:r>
            <a:endParaRPr lang="fi-FI" altLang="fi-FI" sz="55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2492896"/>
            <a:ext cx="3456385" cy="151216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unknown</a:t>
            </a:r>
            <a:r>
              <a:rPr lang="fi-FI" altLang="fi-FI" sz="5500" i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unexpected</a:t>
            </a:r>
            <a:endParaRPr lang="fi-FI" altLang="fi-FI" sz="55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supernatural</a:t>
            </a:r>
            <a:endParaRPr lang="fi-FI" altLang="fi-FI" sz="5500" i="1" dirty="0" smtClean="0"/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5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/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ADJEKTIIVIT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3591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4400" dirty="0" smtClean="0">
                <a:solidFill>
                  <a:schemeClr val="accent1"/>
                </a:solidFill>
              </a:rPr>
              <a:t>Adjektiiviin voi liittyä numeromääre. Vertaa seuraavien esimerkkien muotoa</a:t>
            </a:r>
            <a:r>
              <a:rPr lang="fi-FI" altLang="fi-FI" sz="47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smtClean="0"/>
              <a:t>My </a:t>
            </a:r>
            <a:r>
              <a:rPr lang="fi-FI" altLang="fi-FI" sz="4700" b="1" i="1" dirty="0" smtClean="0"/>
              <a:t>68-year-old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grandfather</a:t>
            </a:r>
            <a:r>
              <a:rPr lang="fi-FI" altLang="fi-FI" sz="4700" i="1" dirty="0" smtClean="0"/>
              <a:t> is </a:t>
            </a:r>
            <a:r>
              <a:rPr lang="fi-FI" altLang="fi-FI" sz="4700" i="1" dirty="0" err="1" smtClean="0"/>
              <a:t>very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active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smtClean="0"/>
              <a:t>My </a:t>
            </a:r>
            <a:r>
              <a:rPr lang="fi-FI" altLang="fi-FI" sz="4700" i="1" dirty="0" err="1" smtClean="0"/>
              <a:t>grandfather</a:t>
            </a:r>
            <a:r>
              <a:rPr lang="fi-FI" altLang="fi-FI" sz="4700" i="1" dirty="0" smtClean="0"/>
              <a:t> is </a:t>
            </a:r>
            <a:r>
              <a:rPr lang="fi-FI" altLang="fi-FI" sz="4700" i="1" dirty="0" err="1" smtClean="0"/>
              <a:t>already</a:t>
            </a:r>
            <a:r>
              <a:rPr lang="fi-FI" altLang="fi-FI" sz="4700" i="1" dirty="0" smtClean="0"/>
              <a:t> </a:t>
            </a:r>
            <a:r>
              <a:rPr lang="fi-FI" altLang="fi-FI" sz="4700" b="1" i="1" dirty="0" smtClean="0"/>
              <a:t>68 </a:t>
            </a:r>
            <a:r>
              <a:rPr lang="fi-FI" altLang="fi-FI" sz="4700" b="1" i="1" dirty="0" err="1" smtClean="0"/>
              <a:t>years</a:t>
            </a:r>
            <a:r>
              <a:rPr lang="fi-FI" altLang="fi-FI" sz="4700" b="1" i="1" dirty="0" smtClean="0"/>
              <a:t> </a:t>
            </a:r>
            <a:r>
              <a:rPr lang="fi-FI" altLang="fi-FI" sz="4700" b="1" i="1" dirty="0" err="1" smtClean="0"/>
              <a:t>old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 smtClean="0"/>
              <a:t>This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a 500-page(-long)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book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 smtClean="0"/>
              <a:t>This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book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500 </a:t>
            </a:r>
            <a:r>
              <a:rPr lang="fi-FI" altLang="fi-FI" sz="4700" b="1" i="1" dirty="0" err="1" smtClean="0"/>
              <a:t>pages</a:t>
            </a:r>
            <a:r>
              <a:rPr lang="fi-FI" altLang="fi-FI" sz="4700" b="1" i="1" dirty="0" smtClean="0"/>
              <a:t> long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 smtClean="0"/>
              <a:t>There</a:t>
            </a:r>
            <a:r>
              <a:rPr lang="fi-FI" altLang="fi-FI" sz="4700" i="1" dirty="0" smtClean="0"/>
              <a:t> is a </a:t>
            </a:r>
            <a:r>
              <a:rPr lang="fi-FI" altLang="fi-FI" sz="4700" b="1" i="1" dirty="0" smtClean="0"/>
              <a:t>60-foot-deep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well</a:t>
            </a:r>
            <a:r>
              <a:rPr lang="fi-FI" altLang="fi-FI" sz="4700" i="1" dirty="0" smtClean="0"/>
              <a:t> in </a:t>
            </a:r>
            <a:r>
              <a:rPr lang="fi-FI" altLang="fi-FI" sz="4700" i="1" dirty="0" err="1" smtClean="0"/>
              <a:t>our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garden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 smtClean="0"/>
              <a:t>There</a:t>
            </a:r>
            <a:r>
              <a:rPr lang="fi-FI" altLang="fi-FI" sz="4700" i="1" dirty="0" smtClean="0"/>
              <a:t> is a </a:t>
            </a:r>
            <a:r>
              <a:rPr lang="fi-FI" altLang="fi-FI" sz="4700" i="1" dirty="0" err="1" smtClean="0"/>
              <a:t>well</a:t>
            </a:r>
            <a:r>
              <a:rPr lang="fi-FI" altLang="fi-FI" sz="4700" i="1" dirty="0" smtClean="0"/>
              <a:t> in </a:t>
            </a:r>
            <a:r>
              <a:rPr lang="fi-FI" altLang="fi-FI" sz="4700" i="1" dirty="0" err="1" smtClean="0"/>
              <a:t>our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garden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which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60 </a:t>
            </a:r>
            <a:r>
              <a:rPr lang="fi-FI" altLang="fi-FI" sz="4700" b="1" i="1" dirty="0" err="1" smtClean="0"/>
              <a:t>feet</a:t>
            </a:r>
            <a:r>
              <a:rPr lang="fi-FI" altLang="fi-FI" sz="4700" b="1" i="1" dirty="0" smtClean="0"/>
              <a:t> </a:t>
            </a:r>
            <a:r>
              <a:rPr lang="fi-FI" altLang="fi-FI" sz="4700" b="1" i="1" dirty="0" err="1" smtClean="0"/>
              <a:t>deep</a:t>
            </a:r>
            <a:r>
              <a:rPr lang="fi-FI" altLang="fi-FI" sz="4700" i="1" dirty="0" smtClean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4400" dirty="0" smtClean="0">
                <a:solidFill>
                  <a:schemeClr val="accent1"/>
                </a:solidFill>
              </a:rPr>
              <a:t>Mikäli määre on substantiivin edessä, huomaa väliviivat ja substantiivi yksikössä: </a:t>
            </a:r>
            <a:r>
              <a:rPr lang="fi-FI" altLang="fi-FI" sz="4700" i="1" dirty="0" smtClean="0"/>
              <a:t>68-year-old, 500-page, 60-foot-deep</a:t>
            </a:r>
            <a:endParaRPr lang="fi-FI" altLang="fi-FI" sz="47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9059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altLang="fi-FI" sz="2600" b="1" i="1" dirty="0" err="1" smtClean="0"/>
              <a:t>enough</a:t>
            </a:r>
            <a:r>
              <a:rPr lang="fi-FI" altLang="fi-FI" sz="2600" dirty="0" smtClean="0">
                <a:solidFill>
                  <a:schemeClr val="accent1"/>
                </a:solidFill>
              </a:rPr>
              <a:t> sijoitetaan lauseessa </a:t>
            </a:r>
            <a:r>
              <a:rPr lang="fi-FI" altLang="fi-FI" sz="2600" b="1" i="1" dirty="0" smtClean="0">
                <a:solidFill>
                  <a:schemeClr val="accent1"/>
                </a:solidFill>
              </a:rPr>
              <a:t>substantiivin eteen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, mutta </a:t>
            </a:r>
            <a:r>
              <a:rPr lang="fi-FI" altLang="fi-FI" sz="2600" b="1" i="1" dirty="0" smtClean="0">
                <a:solidFill>
                  <a:schemeClr val="accent1"/>
                </a:solidFill>
              </a:rPr>
              <a:t>adjektiivin jälkeen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	tarpeeksi/riittävästi työtä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				</a:t>
            </a:r>
            <a:r>
              <a:rPr lang="fi-FI" altLang="fi-FI" sz="2600" b="1" i="1" dirty="0" err="1" smtClean="0"/>
              <a:t>enough</a:t>
            </a:r>
            <a:r>
              <a:rPr lang="fi-FI" altLang="fi-FI" sz="2600" i="1" dirty="0" smtClean="0"/>
              <a:t> </a:t>
            </a:r>
            <a:r>
              <a:rPr lang="fi-FI" altLang="fi-FI" sz="2600" i="1" dirty="0" err="1"/>
              <a:t>work</a:t>
            </a:r>
            <a:endParaRPr lang="fi-FI" alt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	tarpeeksi/riittävän tehokas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				</a:t>
            </a:r>
            <a:r>
              <a:rPr lang="fi-FI" altLang="fi-FI" sz="2600" i="1" dirty="0" err="1" smtClean="0"/>
              <a:t>efficient</a:t>
            </a:r>
            <a:r>
              <a:rPr lang="fi-FI" altLang="fi-FI" sz="2600" i="1" dirty="0" smtClean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b="1" i="1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Minulla on tarpeeksi aikaa valmistautua matkaa varten.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I </a:t>
            </a:r>
            <a:r>
              <a:rPr lang="fi-FI" altLang="fi-FI" sz="2600" i="1" dirty="0" err="1"/>
              <a:t>have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time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prepare</a:t>
            </a:r>
            <a:r>
              <a:rPr lang="fi-FI" altLang="fi-FI" sz="2600" i="1" dirty="0"/>
              <a:t> for </a:t>
            </a:r>
            <a:r>
              <a:rPr lang="fi-FI" altLang="fi-FI" sz="2600" i="1" dirty="0" err="1"/>
              <a:t>the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trip</a:t>
            </a:r>
            <a:r>
              <a:rPr lang="fi-FI" altLang="fi-FI" sz="26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Mutta olen tarpeeksi kiireinen, että en tylsisty.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</a:t>
            </a:r>
            <a:r>
              <a:rPr lang="fi-FI" altLang="fi-FI" sz="2600" i="1" dirty="0" err="1" smtClean="0"/>
              <a:t>But</a:t>
            </a:r>
            <a:r>
              <a:rPr lang="fi-FI" altLang="fi-FI" sz="2600" i="1" dirty="0" smtClean="0"/>
              <a:t> </a:t>
            </a:r>
            <a:r>
              <a:rPr lang="fi-FI" altLang="fi-FI" sz="2600" i="1" dirty="0" err="1"/>
              <a:t>I’m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busy</a:t>
            </a:r>
            <a:r>
              <a:rPr lang="fi-FI" altLang="fi-FI" sz="2600" b="1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(</a:t>
            </a:r>
            <a:r>
              <a:rPr lang="fi-FI" altLang="fi-FI" sz="2600" i="1" dirty="0" err="1"/>
              <a:t>so</a:t>
            </a:r>
            <a:r>
              <a:rPr lang="fi-FI" altLang="fi-FI" sz="2600" i="1" dirty="0"/>
              <a:t> as) </a:t>
            </a:r>
            <a:r>
              <a:rPr lang="fi-FI" altLang="fi-FI" sz="2600" i="1" dirty="0" err="1"/>
              <a:t>not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get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bored</a:t>
            </a:r>
            <a:r>
              <a:rPr lang="fi-FI" altLang="fi-FI" sz="2600" i="1" dirty="0" smtClean="0"/>
              <a:t>.</a:t>
            </a: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 smtClean="0">
                <a:solidFill>
                  <a:schemeClr val="accent1"/>
                </a:solidFill>
              </a:rPr>
              <a:t>  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35245</TotalTime>
  <Words>421</Words>
  <Application>Microsoft Office PowerPoint</Application>
  <PresentationFormat>Näytössä katseltava diaesitys (4:3)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Office-teema</vt:lpstr>
      <vt:lpstr>PowerPoint-esitys</vt:lpstr>
      <vt:lpstr>Adjektiivit  Adjektiivien käyttö </vt:lpstr>
      <vt:lpstr>ADJEKTIIVIT  </vt:lpstr>
      <vt:lpstr>ADJEKTIIVIT  </vt:lpstr>
      <vt:lpstr> asleep = unessa awake = valveilla aware = tietoinen fond = kiintynyt glad = iloinen                   ill = sairas                     well = terve</vt:lpstr>
      <vt:lpstr>ADJEKTIIVIT  </vt:lpstr>
      <vt:lpstr>ADJEKTIIVIT  </vt:lpstr>
      <vt:lpstr>ADJEKTIIVIT</vt:lpstr>
      <vt:lpstr>PowerPoint-esitys</vt:lpstr>
      <vt:lpstr>PowerPoint-esitys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309</cp:revision>
  <cp:lastPrinted>2016-05-26T05:27:03Z</cp:lastPrinted>
  <dcterms:created xsi:type="dcterms:W3CDTF">2015-09-28T06:29:35Z</dcterms:created>
  <dcterms:modified xsi:type="dcterms:W3CDTF">2018-03-23T08:00:21Z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-304091696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