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67" r:id="rId1"/>
  </p:sldMasterIdLst>
  <p:sldIdLst>
    <p:sldId id="2213" r:id="rId2"/>
    <p:sldId id="2235" r:id="rId3"/>
    <p:sldId id="2225" r:id="rId4"/>
    <p:sldId id="2226" r:id="rId5"/>
    <p:sldId id="2230" r:id="rId6"/>
    <p:sldId id="2231" r:id="rId7"/>
    <p:sldId id="2238" r:id="rId8"/>
    <p:sldId id="262" r:id="rId9"/>
    <p:sldId id="272" r:id="rId10"/>
    <p:sldId id="275" r:id="rId11"/>
    <p:sldId id="2227" r:id="rId12"/>
    <p:sldId id="2228" r:id="rId13"/>
    <p:sldId id="2208" r:id="rId14"/>
    <p:sldId id="2236" r:id="rId15"/>
    <p:sldId id="266" r:id="rId16"/>
    <p:sldId id="2237" r:id="rId17"/>
    <p:sldId id="357" r:id="rId18"/>
    <p:sldId id="325" r:id="rId19"/>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84E747B-EFCD-4F15-8109-CC59B9A438D3}"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fi-FI"/>
        </a:p>
      </dgm:t>
    </dgm:pt>
    <dgm:pt modelId="{51232223-E57C-4B18-8F06-17CAE1DAD6B5}">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a:solidFill>
                <a:schemeClr val="tx1"/>
              </a:solidFill>
              <a:latin typeface="+mj-lt"/>
            </a:rPr>
            <a:t>Äidinkieli</a:t>
          </a:r>
        </a:p>
      </dgm:t>
    </dgm:pt>
    <dgm:pt modelId="{2DFA8433-C91D-4489-8880-35AC14D5A2F4}" type="parTrans" cxnId="{7E7609EF-5BB6-48DF-97B4-F16D7BCF3434}">
      <dgm:prSet/>
      <dgm:spPr/>
      <dgm:t>
        <a:bodyPr/>
        <a:lstStyle/>
        <a:p>
          <a:endParaRPr lang="fi-FI"/>
        </a:p>
      </dgm:t>
    </dgm:pt>
    <dgm:pt modelId="{69567BEC-B8CE-4E8E-B35D-9E130E67FE8E}" type="sibTrans" cxnId="{7E7609EF-5BB6-48DF-97B4-F16D7BCF3434}">
      <dgm:prSet/>
      <dgm:spPr>
        <a:solidFill>
          <a:srgbClr val="FFC000"/>
        </a:solidFill>
      </dgm:spPr>
      <dgm:t>
        <a:bodyPr/>
        <a:lstStyle/>
        <a:p>
          <a:endParaRPr lang="fi-FI" dirty="0"/>
        </a:p>
      </dgm:t>
    </dgm:pt>
    <dgm:pt modelId="{A5A1C326-8DDE-4616-BFD5-6A74AC309388}">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a:solidFill>
                <a:schemeClr val="tx1"/>
              </a:solidFill>
              <a:latin typeface="+mj-lt"/>
            </a:rPr>
            <a:t>Toinen kotimainen kieli</a:t>
          </a:r>
        </a:p>
      </dgm:t>
    </dgm:pt>
    <dgm:pt modelId="{A50CF723-C65D-4039-989E-FEBEC74C5DBB}" type="parTrans" cxnId="{08970726-0F22-4DD6-A31E-03C67AB7B128}">
      <dgm:prSet/>
      <dgm:spPr/>
      <dgm:t>
        <a:bodyPr/>
        <a:lstStyle/>
        <a:p>
          <a:endParaRPr lang="fi-FI"/>
        </a:p>
      </dgm:t>
    </dgm:pt>
    <dgm:pt modelId="{681CFE70-4B00-4AF4-8F40-C16AC5DFC162}" type="sibTrans" cxnId="{08970726-0F22-4DD6-A31E-03C67AB7B128}">
      <dgm:prSet/>
      <dgm:spPr/>
      <dgm:t>
        <a:bodyPr/>
        <a:lstStyle/>
        <a:p>
          <a:endParaRPr lang="fi-FI"/>
        </a:p>
      </dgm:t>
    </dgm:pt>
    <dgm:pt modelId="{09822B27-C0D6-4071-A0A0-B5C98846DE2F}">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a:solidFill>
                <a:schemeClr val="tx1"/>
              </a:solidFill>
              <a:latin typeface="+mj-lt"/>
            </a:rPr>
            <a:t>Vieras kieli</a:t>
          </a:r>
        </a:p>
      </dgm:t>
    </dgm:pt>
    <dgm:pt modelId="{2A062892-90A4-4350-A8CF-BD05599F6E51}" type="parTrans" cxnId="{1BB2A6E6-3EB5-4A7D-BEE2-679595C63C1B}">
      <dgm:prSet/>
      <dgm:spPr/>
      <dgm:t>
        <a:bodyPr/>
        <a:lstStyle/>
        <a:p>
          <a:endParaRPr lang="fi-FI"/>
        </a:p>
      </dgm:t>
    </dgm:pt>
    <dgm:pt modelId="{CA6CCA9A-9194-421C-BF15-5D8FD2CEF2F5}" type="sibTrans" cxnId="{1BB2A6E6-3EB5-4A7D-BEE2-679595C63C1B}">
      <dgm:prSet/>
      <dgm:spPr/>
      <dgm:t>
        <a:bodyPr/>
        <a:lstStyle/>
        <a:p>
          <a:endParaRPr lang="fi-FI"/>
        </a:p>
      </dgm:t>
    </dgm:pt>
    <dgm:pt modelId="{D58CE2A2-AA47-4A57-A952-5DBE21306021}">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a:solidFill>
                <a:schemeClr val="tx1"/>
              </a:solidFill>
              <a:latin typeface="+mj-lt"/>
            </a:rPr>
            <a:t>Reaali</a:t>
          </a:r>
        </a:p>
      </dgm:t>
    </dgm:pt>
    <dgm:pt modelId="{720BEF6B-48E2-4690-B508-20CC1C6A7114}" type="parTrans" cxnId="{405DD142-9FD2-4481-9CEC-9917DB0D4F56}">
      <dgm:prSet/>
      <dgm:spPr/>
      <dgm:t>
        <a:bodyPr/>
        <a:lstStyle/>
        <a:p>
          <a:endParaRPr lang="fi-FI"/>
        </a:p>
      </dgm:t>
    </dgm:pt>
    <dgm:pt modelId="{58A4B8A7-9C2A-429B-9C19-A7E21C37BEDD}" type="sibTrans" cxnId="{405DD142-9FD2-4481-9CEC-9917DB0D4F56}">
      <dgm:prSet/>
      <dgm:spPr/>
      <dgm:t>
        <a:bodyPr/>
        <a:lstStyle/>
        <a:p>
          <a:endParaRPr lang="fi-FI"/>
        </a:p>
      </dgm:t>
    </dgm:pt>
    <dgm:pt modelId="{4C0EE02A-E1AA-402B-B311-646C912A7D0E}">
      <dgm:prSet phldrT="[Teksti]" custT="1">
        <dgm:style>
          <a:lnRef idx="0">
            <a:schemeClr val="accent3"/>
          </a:lnRef>
          <a:fillRef idx="3">
            <a:schemeClr val="accent3"/>
          </a:fillRef>
          <a:effectRef idx="3">
            <a:schemeClr val="accent3"/>
          </a:effectRef>
          <a:fontRef idx="minor">
            <a:schemeClr val="lt1"/>
          </a:fontRef>
        </dgm:style>
      </dgm:prSet>
      <dgm:spPr>
        <a:solidFill>
          <a:srgbClr val="92D050"/>
        </a:solidFill>
      </dgm:spPr>
      <dgm:t>
        <a:bodyPr/>
        <a:lstStyle/>
        <a:p>
          <a:r>
            <a:rPr lang="fi-FI" sz="2800" b="1" baseline="0" dirty="0">
              <a:solidFill>
                <a:schemeClr val="tx1"/>
              </a:solidFill>
              <a:latin typeface="+mj-lt"/>
            </a:rPr>
            <a:t>Matematiikka</a:t>
          </a:r>
        </a:p>
      </dgm:t>
    </dgm:pt>
    <dgm:pt modelId="{D37980D9-7CF3-41FE-8A0D-2A9365A5557B}" type="parTrans" cxnId="{46A395DA-7C7A-44A2-9DA3-3BA8287E8095}">
      <dgm:prSet/>
      <dgm:spPr/>
      <dgm:t>
        <a:bodyPr/>
        <a:lstStyle/>
        <a:p>
          <a:endParaRPr lang="fi-FI"/>
        </a:p>
      </dgm:t>
    </dgm:pt>
    <dgm:pt modelId="{2DF73FA8-9543-4E61-BF94-5888F4D26557}" type="sibTrans" cxnId="{46A395DA-7C7A-44A2-9DA3-3BA8287E8095}">
      <dgm:prSet/>
      <dgm:spPr/>
      <dgm:t>
        <a:bodyPr/>
        <a:lstStyle/>
        <a:p>
          <a:endParaRPr lang="fi-FI"/>
        </a:p>
      </dgm:t>
    </dgm:pt>
    <dgm:pt modelId="{8CA9BE66-56A5-42C5-9AE4-B4AF71F42A8B}" type="pres">
      <dgm:prSet presAssocID="{E84E747B-EFCD-4F15-8109-CC59B9A438D3}" presName="Name0" presStyleCnt="0">
        <dgm:presLayoutVars>
          <dgm:dir/>
          <dgm:resizeHandles val="exact"/>
        </dgm:presLayoutVars>
      </dgm:prSet>
      <dgm:spPr/>
    </dgm:pt>
    <dgm:pt modelId="{32345175-60AF-4BD9-862F-58627BF4C63A}" type="pres">
      <dgm:prSet presAssocID="{E84E747B-EFCD-4F15-8109-CC59B9A438D3}" presName="cycle" presStyleCnt="0"/>
      <dgm:spPr/>
    </dgm:pt>
    <dgm:pt modelId="{CC1B2D01-42C3-48C8-9D51-774582E04EB6}" type="pres">
      <dgm:prSet presAssocID="{51232223-E57C-4B18-8F06-17CAE1DAD6B5}" presName="nodeFirstNode" presStyleLbl="node1" presStyleIdx="0" presStyleCnt="5" custRadScaleRad="98490" custRadScaleInc="-66">
        <dgm:presLayoutVars>
          <dgm:bulletEnabled val="1"/>
        </dgm:presLayoutVars>
      </dgm:prSet>
      <dgm:spPr/>
    </dgm:pt>
    <dgm:pt modelId="{C59D3659-5614-4091-ACF2-EA50ADC5290B}" type="pres">
      <dgm:prSet presAssocID="{69567BEC-B8CE-4E8E-B35D-9E130E67FE8E}" presName="sibTransFirstNode" presStyleLbl="bgShp" presStyleIdx="0" presStyleCnt="1" custLinFactNeighborX="530" custLinFactNeighborY="2636" custRadScaleRad="200097" custRadScaleInc="-2147483648"/>
      <dgm:spPr/>
    </dgm:pt>
    <dgm:pt modelId="{B8F191ED-329B-4B75-BB98-DBA9231E2D67}" type="pres">
      <dgm:prSet presAssocID="{A5A1C326-8DDE-4616-BFD5-6A74AC309388}" presName="nodeFollowingNodes" presStyleLbl="node1" presStyleIdx="1" presStyleCnt="5" custRadScaleRad="145583" custRadScaleInc="270030">
        <dgm:presLayoutVars>
          <dgm:bulletEnabled val="1"/>
        </dgm:presLayoutVars>
      </dgm:prSet>
      <dgm:spPr/>
    </dgm:pt>
    <dgm:pt modelId="{70239A5A-1754-47AF-87FC-25B943BD1110}" type="pres">
      <dgm:prSet presAssocID="{09822B27-C0D6-4071-A0A0-B5C98846DE2F}" presName="nodeFollowingNodes" presStyleLbl="node1" presStyleIdx="2" presStyleCnt="5" custRadScaleRad="114866" custRadScaleInc="204270">
        <dgm:presLayoutVars>
          <dgm:bulletEnabled val="1"/>
        </dgm:presLayoutVars>
      </dgm:prSet>
      <dgm:spPr/>
    </dgm:pt>
    <dgm:pt modelId="{B0AA3EB4-DED7-48C6-8290-31E09AEB3445}" type="pres">
      <dgm:prSet presAssocID="{D58CE2A2-AA47-4A57-A952-5DBE21306021}" presName="nodeFollowingNodes" presStyleLbl="node1" presStyleIdx="3" presStyleCnt="5" custRadScaleRad="111904" custRadScaleInc="-206806">
        <dgm:presLayoutVars>
          <dgm:bulletEnabled val="1"/>
        </dgm:presLayoutVars>
      </dgm:prSet>
      <dgm:spPr/>
    </dgm:pt>
    <dgm:pt modelId="{22FDA2C6-D5AB-4939-B357-134226132EE5}" type="pres">
      <dgm:prSet presAssocID="{4C0EE02A-E1AA-402B-B311-646C912A7D0E}" presName="nodeFollowingNodes" presStyleLbl="node1" presStyleIdx="4" presStyleCnt="5" custScaleX="104563" custRadScaleRad="138396" custRadScaleInc="-269109">
        <dgm:presLayoutVars>
          <dgm:bulletEnabled val="1"/>
        </dgm:presLayoutVars>
      </dgm:prSet>
      <dgm:spPr/>
    </dgm:pt>
  </dgm:ptLst>
  <dgm:cxnLst>
    <dgm:cxn modelId="{B468ED00-7AF5-426F-A494-381AB5B58437}" type="presOf" srcId="{A5A1C326-8DDE-4616-BFD5-6A74AC309388}" destId="{B8F191ED-329B-4B75-BB98-DBA9231E2D67}" srcOrd="0" destOrd="0" presId="urn:microsoft.com/office/officeart/2005/8/layout/cycle3"/>
    <dgm:cxn modelId="{08970726-0F22-4DD6-A31E-03C67AB7B128}" srcId="{E84E747B-EFCD-4F15-8109-CC59B9A438D3}" destId="{A5A1C326-8DDE-4616-BFD5-6A74AC309388}" srcOrd="1" destOrd="0" parTransId="{A50CF723-C65D-4039-989E-FEBEC74C5DBB}" sibTransId="{681CFE70-4B00-4AF4-8F40-C16AC5DFC162}"/>
    <dgm:cxn modelId="{B043D15B-A833-474B-A757-5F8CD16CAEA0}" type="presOf" srcId="{69567BEC-B8CE-4E8E-B35D-9E130E67FE8E}" destId="{C59D3659-5614-4091-ACF2-EA50ADC5290B}" srcOrd="0" destOrd="0" presId="urn:microsoft.com/office/officeart/2005/8/layout/cycle3"/>
    <dgm:cxn modelId="{405DD142-9FD2-4481-9CEC-9917DB0D4F56}" srcId="{E84E747B-EFCD-4F15-8109-CC59B9A438D3}" destId="{D58CE2A2-AA47-4A57-A952-5DBE21306021}" srcOrd="3" destOrd="0" parTransId="{720BEF6B-48E2-4690-B508-20CC1C6A7114}" sibTransId="{58A4B8A7-9C2A-429B-9C19-A7E21C37BEDD}"/>
    <dgm:cxn modelId="{3758B451-7C1A-4254-90F7-CB7FEE65C7F7}" type="presOf" srcId="{09822B27-C0D6-4071-A0A0-B5C98846DE2F}" destId="{70239A5A-1754-47AF-87FC-25B943BD1110}" srcOrd="0" destOrd="0" presId="urn:microsoft.com/office/officeart/2005/8/layout/cycle3"/>
    <dgm:cxn modelId="{5C1D8082-96AC-4FBE-A014-DFAF9289483A}" type="presOf" srcId="{4C0EE02A-E1AA-402B-B311-646C912A7D0E}" destId="{22FDA2C6-D5AB-4939-B357-134226132EE5}" srcOrd="0" destOrd="0" presId="urn:microsoft.com/office/officeart/2005/8/layout/cycle3"/>
    <dgm:cxn modelId="{3ED44690-218F-484A-AB22-4BADF59FAE5B}" type="presOf" srcId="{E84E747B-EFCD-4F15-8109-CC59B9A438D3}" destId="{8CA9BE66-56A5-42C5-9AE4-B4AF71F42A8B}" srcOrd="0" destOrd="0" presId="urn:microsoft.com/office/officeart/2005/8/layout/cycle3"/>
    <dgm:cxn modelId="{9E3221C7-8E00-4839-A2E8-6FC6495A54BF}" type="presOf" srcId="{D58CE2A2-AA47-4A57-A952-5DBE21306021}" destId="{B0AA3EB4-DED7-48C6-8290-31E09AEB3445}" srcOrd="0" destOrd="0" presId="urn:microsoft.com/office/officeart/2005/8/layout/cycle3"/>
    <dgm:cxn modelId="{46A395DA-7C7A-44A2-9DA3-3BA8287E8095}" srcId="{E84E747B-EFCD-4F15-8109-CC59B9A438D3}" destId="{4C0EE02A-E1AA-402B-B311-646C912A7D0E}" srcOrd="4" destOrd="0" parTransId="{D37980D9-7CF3-41FE-8A0D-2A9365A5557B}" sibTransId="{2DF73FA8-9543-4E61-BF94-5888F4D26557}"/>
    <dgm:cxn modelId="{1ADD3BE4-48F9-4D0F-9E62-A1E52F251A4A}" type="presOf" srcId="{51232223-E57C-4B18-8F06-17CAE1DAD6B5}" destId="{CC1B2D01-42C3-48C8-9D51-774582E04EB6}" srcOrd="0" destOrd="0" presId="urn:microsoft.com/office/officeart/2005/8/layout/cycle3"/>
    <dgm:cxn modelId="{1BB2A6E6-3EB5-4A7D-BEE2-679595C63C1B}" srcId="{E84E747B-EFCD-4F15-8109-CC59B9A438D3}" destId="{09822B27-C0D6-4071-A0A0-B5C98846DE2F}" srcOrd="2" destOrd="0" parTransId="{2A062892-90A4-4350-A8CF-BD05599F6E51}" sibTransId="{CA6CCA9A-9194-421C-BF15-5D8FD2CEF2F5}"/>
    <dgm:cxn modelId="{7E7609EF-5BB6-48DF-97B4-F16D7BCF3434}" srcId="{E84E747B-EFCD-4F15-8109-CC59B9A438D3}" destId="{51232223-E57C-4B18-8F06-17CAE1DAD6B5}" srcOrd="0" destOrd="0" parTransId="{2DFA8433-C91D-4489-8880-35AC14D5A2F4}" sibTransId="{69567BEC-B8CE-4E8E-B35D-9E130E67FE8E}"/>
    <dgm:cxn modelId="{C2EDD085-1C3C-45C7-9C93-7442DF85B593}" type="presParOf" srcId="{8CA9BE66-56A5-42C5-9AE4-B4AF71F42A8B}" destId="{32345175-60AF-4BD9-862F-58627BF4C63A}" srcOrd="0" destOrd="0" presId="urn:microsoft.com/office/officeart/2005/8/layout/cycle3"/>
    <dgm:cxn modelId="{74300DF5-05F7-490E-92D2-77CE4A661B0F}" type="presParOf" srcId="{32345175-60AF-4BD9-862F-58627BF4C63A}" destId="{CC1B2D01-42C3-48C8-9D51-774582E04EB6}" srcOrd="0" destOrd="0" presId="urn:microsoft.com/office/officeart/2005/8/layout/cycle3"/>
    <dgm:cxn modelId="{E3E66E65-B8A3-4D9F-9C6C-4AF1B9D2492B}" type="presParOf" srcId="{32345175-60AF-4BD9-862F-58627BF4C63A}" destId="{C59D3659-5614-4091-ACF2-EA50ADC5290B}" srcOrd="1" destOrd="0" presId="urn:microsoft.com/office/officeart/2005/8/layout/cycle3"/>
    <dgm:cxn modelId="{A44EE055-4E7E-451A-9293-1F78338E941A}" type="presParOf" srcId="{32345175-60AF-4BD9-862F-58627BF4C63A}" destId="{B8F191ED-329B-4B75-BB98-DBA9231E2D67}" srcOrd="2" destOrd="0" presId="urn:microsoft.com/office/officeart/2005/8/layout/cycle3"/>
    <dgm:cxn modelId="{EA823886-BF93-4704-8A25-CAAF65A0B47B}" type="presParOf" srcId="{32345175-60AF-4BD9-862F-58627BF4C63A}" destId="{70239A5A-1754-47AF-87FC-25B943BD1110}" srcOrd="3" destOrd="0" presId="urn:microsoft.com/office/officeart/2005/8/layout/cycle3"/>
    <dgm:cxn modelId="{AA2AD66A-6C32-4AA9-BD68-FB00DF67A972}" type="presParOf" srcId="{32345175-60AF-4BD9-862F-58627BF4C63A}" destId="{B0AA3EB4-DED7-48C6-8290-31E09AEB3445}" srcOrd="4" destOrd="0" presId="urn:microsoft.com/office/officeart/2005/8/layout/cycle3"/>
    <dgm:cxn modelId="{6976D81D-5F36-4773-8529-5D36A2DBB6D5}" type="presParOf" srcId="{32345175-60AF-4BD9-862F-58627BF4C63A}" destId="{22FDA2C6-D5AB-4939-B357-134226132EE5}" srcOrd="5" destOrd="0" presId="urn:microsoft.com/office/officeart/2005/8/layout/cycle3"/>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D3659-5614-4091-ACF2-EA50ADC5290B}">
      <dsp:nvSpPr>
        <dsp:cNvPr id="0" name=""/>
        <dsp:cNvSpPr/>
      </dsp:nvSpPr>
      <dsp:spPr>
        <a:xfrm>
          <a:off x="1224154" y="144012"/>
          <a:ext cx="5367665" cy="5367665"/>
        </a:xfrm>
        <a:prstGeom prst="circularArrow">
          <a:avLst>
            <a:gd name="adj1" fmla="val 5544"/>
            <a:gd name="adj2" fmla="val 330680"/>
            <a:gd name="adj3" fmla="val 13776269"/>
            <a:gd name="adj4" fmla="val 17385755"/>
            <a:gd name="adj5" fmla="val 5757"/>
          </a:avLst>
        </a:prstGeom>
        <a:solidFill>
          <a:srgbClr val="FFC000"/>
        </a:solidFill>
        <a:ln>
          <a:noFill/>
        </a:ln>
        <a:effectLst/>
      </dsp:spPr>
      <dsp:style>
        <a:lnRef idx="0">
          <a:scrgbClr r="0" g="0" b="0"/>
        </a:lnRef>
        <a:fillRef idx="1">
          <a:scrgbClr r="0" g="0" b="0"/>
        </a:fillRef>
        <a:effectRef idx="0">
          <a:scrgbClr r="0" g="0" b="0"/>
        </a:effectRef>
        <a:fontRef idx="minor"/>
      </dsp:style>
    </dsp:sp>
    <dsp:sp modelId="{CC1B2D01-42C3-48C8-9D51-774582E04EB6}">
      <dsp:nvSpPr>
        <dsp:cNvPr id="0" name=""/>
        <dsp:cNvSpPr/>
      </dsp:nvSpPr>
      <dsp:spPr>
        <a:xfrm>
          <a:off x="2622984" y="36182"/>
          <a:ext cx="2513107" cy="1256553"/>
        </a:xfrm>
        <a:prstGeom prst="roundRect">
          <a:avLst/>
        </a:prstGeom>
        <a:solidFill>
          <a:srgbClr val="92D050"/>
        </a:solidFill>
        <a:ln>
          <a:noFill/>
        </a:ln>
        <a:effectLst>
          <a:outerShdw blurRad="38100" dist="25400" dir="5400000" algn="ctr" rotWithShape="0">
            <a:srgbClr val="000000">
              <a:alpha val="25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b="1" kern="1200" baseline="0" dirty="0">
              <a:solidFill>
                <a:schemeClr val="tx1"/>
              </a:solidFill>
              <a:latin typeface="+mj-lt"/>
            </a:rPr>
            <a:t>Äidinkieli</a:t>
          </a:r>
        </a:p>
      </dsp:txBody>
      <dsp:txXfrm>
        <a:off x="2684324" y="97522"/>
        <a:ext cx="2390427" cy="1133873"/>
      </dsp:txXfrm>
    </dsp:sp>
    <dsp:sp modelId="{B8F191ED-329B-4B75-BB98-DBA9231E2D67}">
      <dsp:nvSpPr>
        <dsp:cNvPr id="0" name=""/>
        <dsp:cNvSpPr/>
      </dsp:nvSpPr>
      <dsp:spPr>
        <a:xfrm>
          <a:off x="0" y="4144046"/>
          <a:ext cx="2513107" cy="1256553"/>
        </a:xfrm>
        <a:prstGeom prst="roundRect">
          <a:avLst/>
        </a:prstGeom>
        <a:solidFill>
          <a:srgbClr val="92D050"/>
        </a:solidFill>
        <a:ln>
          <a:noFill/>
        </a:ln>
        <a:effectLst>
          <a:outerShdw blurRad="38100" dist="25400" dir="5400000" algn="ctr" rotWithShape="0">
            <a:srgbClr val="000000">
              <a:alpha val="25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b="1" kern="1200" baseline="0" dirty="0">
              <a:solidFill>
                <a:schemeClr val="tx1"/>
              </a:solidFill>
              <a:latin typeface="+mj-lt"/>
            </a:rPr>
            <a:t>Toinen kotimainen kieli</a:t>
          </a:r>
        </a:p>
      </dsp:txBody>
      <dsp:txXfrm>
        <a:off x="61340" y="4205386"/>
        <a:ext cx="2390427" cy="1133873"/>
      </dsp:txXfrm>
    </dsp:sp>
    <dsp:sp modelId="{70239A5A-1754-47AF-87FC-25B943BD1110}">
      <dsp:nvSpPr>
        <dsp:cNvPr id="0" name=""/>
        <dsp:cNvSpPr/>
      </dsp:nvSpPr>
      <dsp:spPr>
        <a:xfrm>
          <a:off x="11" y="2448274"/>
          <a:ext cx="2513107" cy="1256553"/>
        </a:xfrm>
        <a:prstGeom prst="roundRect">
          <a:avLst/>
        </a:prstGeom>
        <a:solidFill>
          <a:srgbClr val="92D050"/>
        </a:solidFill>
        <a:ln>
          <a:noFill/>
        </a:ln>
        <a:effectLst>
          <a:outerShdw blurRad="38100" dist="25400" dir="5400000" algn="ctr" rotWithShape="0">
            <a:srgbClr val="000000">
              <a:alpha val="25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b="1" kern="1200" baseline="0" dirty="0">
              <a:solidFill>
                <a:schemeClr val="tx1"/>
              </a:solidFill>
              <a:latin typeface="+mj-lt"/>
            </a:rPr>
            <a:t>Vieras kieli</a:t>
          </a:r>
        </a:p>
      </dsp:txBody>
      <dsp:txXfrm>
        <a:off x="61351" y="2509614"/>
        <a:ext cx="2390427" cy="1133873"/>
      </dsp:txXfrm>
    </dsp:sp>
    <dsp:sp modelId="{B0AA3EB4-DED7-48C6-8290-31E09AEB3445}">
      <dsp:nvSpPr>
        <dsp:cNvPr id="0" name=""/>
        <dsp:cNvSpPr/>
      </dsp:nvSpPr>
      <dsp:spPr>
        <a:xfrm>
          <a:off x="5184573" y="2376260"/>
          <a:ext cx="2513107" cy="1256553"/>
        </a:xfrm>
        <a:prstGeom prst="roundRect">
          <a:avLst/>
        </a:prstGeom>
        <a:solidFill>
          <a:srgbClr val="92D050"/>
        </a:solidFill>
        <a:ln>
          <a:noFill/>
        </a:ln>
        <a:effectLst>
          <a:outerShdw blurRad="38100" dist="25400" dir="5400000" algn="ctr" rotWithShape="0">
            <a:srgbClr val="000000">
              <a:alpha val="25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b="1" kern="1200" baseline="0" dirty="0">
              <a:solidFill>
                <a:schemeClr val="tx1"/>
              </a:solidFill>
              <a:latin typeface="+mj-lt"/>
            </a:rPr>
            <a:t>Reaali</a:t>
          </a:r>
        </a:p>
      </dsp:txBody>
      <dsp:txXfrm>
        <a:off x="5245913" y="2437600"/>
        <a:ext cx="2390427" cy="1133873"/>
      </dsp:txXfrm>
    </dsp:sp>
    <dsp:sp modelId="{22FDA2C6-D5AB-4939-B357-134226132EE5}">
      <dsp:nvSpPr>
        <dsp:cNvPr id="0" name=""/>
        <dsp:cNvSpPr/>
      </dsp:nvSpPr>
      <dsp:spPr>
        <a:xfrm>
          <a:off x="5077075" y="4144046"/>
          <a:ext cx="2627780" cy="1256553"/>
        </a:xfrm>
        <a:prstGeom prst="roundRect">
          <a:avLst/>
        </a:prstGeom>
        <a:solidFill>
          <a:srgbClr val="92D050"/>
        </a:solidFill>
        <a:ln>
          <a:noFill/>
        </a:ln>
        <a:effectLst>
          <a:outerShdw blurRad="38100" dist="25400" dir="5400000" algn="ctr" rotWithShape="0">
            <a:srgbClr val="000000">
              <a:alpha val="25000"/>
            </a:srgbClr>
          </a:outerShdw>
        </a:effectLst>
      </dsp:spPr>
      <dsp:style>
        <a:lnRef idx="0">
          <a:schemeClr val="accent3"/>
        </a:lnRef>
        <a:fillRef idx="3">
          <a:schemeClr val="accent3"/>
        </a:fillRef>
        <a:effectRef idx="3">
          <a:schemeClr val="accent3"/>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i-FI" sz="2800" b="1" kern="1200" baseline="0" dirty="0">
              <a:solidFill>
                <a:schemeClr val="tx1"/>
              </a:solidFill>
              <a:latin typeface="+mj-lt"/>
            </a:rPr>
            <a:t>Matematiikka</a:t>
          </a:r>
        </a:p>
      </dsp:txBody>
      <dsp:txXfrm>
        <a:off x="5138415" y="4205386"/>
        <a:ext cx="2505100" cy="113387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fi-FI"/>
              <a:t>Muokkaa ots. perustyyl. napsautt.</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83284890-85D2-4D7B-8EF5-15A9C1DB8F42}" type="datetimeFigureOut">
              <a:rPr lang="en-US" smtClean="0"/>
              <a:t>9/22/2025</a:t>
            </a:fld>
            <a:endParaRPr lang="en-US" dirty="0"/>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en-US" dirty="0"/>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4FAB73BC-B049-4115-A692-8D63A059BFB8}" type="slidenum">
              <a:rPr lang="en-US" smtClean="0"/>
              <a:pPr/>
              <a:t>‹#›</a:t>
            </a:fld>
            <a:endParaRPr lang="en-US" dirty="0"/>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8296506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290432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2324405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tsikko_sisältö_2">
    <p:spTree>
      <p:nvGrpSpPr>
        <p:cNvPr id="1" name=""/>
        <p:cNvGrpSpPr/>
        <p:nvPr/>
      </p:nvGrpSpPr>
      <p:grpSpPr>
        <a:xfrm>
          <a:off x="0" y="0"/>
          <a:ext cx="0" cy="0"/>
          <a:chOff x="0" y="0"/>
          <a:chExt cx="0" cy="0"/>
        </a:xfrm>
      </p:grpSpPr>
      <p:sp>
        <p:nvSpPr>
          <p:cNvPr id="2" name="Otsikko 1"/>
          <p:cNvSpPr>
            <a:spLocks noGrp="1"/>
          </p:cNvSpPr>
          <p:nvPr>
            <p:ph type="title" hasCustomPrompt="1"/>
          </p:nvPr>
        </p:nvSpPr>
        <p:spPr/>
        <p:txBody>
          <a:bodyPr>
            <a:normAutofit/>
          </a:bodyPr>
          <a:lstStyle>
            <a:lvl1pPr>
              <a:defRPr sz="3600"/>
            </a:lvl1pPr>
          </a:lstStyle>
          <a:p>
            <a:r>
              <a:rPr lang="fi-FI"/>
              <a:t>Muokkaa tekstiä naps.</a:t>
            </a:r>
          </a:p>
        </p:txBody>
      </p:sp>
      <p:sp>
        <p:nvSpPr>
          <p:cNvPr id="4" name="Tekstin paikkamerkki 3"/>
          <p:cNvSpPr>
            <a:spLocks noGrp="1"/>
          </p:cNvSpPr>
          <p:nvPr>
            <p:ph type="body" sz="quarter" idx="15" hasCustomPrompt="1"/>
          </p:nvPr>
        </p:nvSpPr>
        <p:spPr>
          <a:xfrm>
            <a:off x="838418" y="2028825"/>
            <a:ext cx="5112005" cy="3653632"/>
          </a:xfrm>
        </p:spPr>
        <p:txBody>
          <a:bodyPr>
            <a:normAutofit/>
          </a:bodyPr>
          <a:lstStyle>
            <a:lvl1pPr>
              <a:defRPr sz="2200"/>
            </a:lvl1pPr>
            <a:lvl2pPr>
              <a:defRPr sz="1800"/>
            </a:lvl2pPr>
            <a:lvl3pPr>
              <a:defRPr sz="1600"/>
            </a:lvl3pPr>
            <a:lvl4pPr>
              <a:defRPr sz="1400"/>
            </a:lvl4pPr>
            <a:lvl5pPr>
              <a:defRPr sz="1400"/>
            </a:lvl5pPr>
          </a:lstStyle>
          <a:p>
            <a:pPr lvl="0"/>
            <a:r>
              <a:rPr lang="fi-FI"/>
              <a:t>Muokkaa tekstiä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3"/>
          <p:cNvSpPr>
            <a:spLocks noGrp="1"/>
          </p:cNvSpPr>
          <p:nvPr>
            <p:ph type="body" sz="quarter" idx="16" hasCustomPrompt="1"/>
          </p:nvPr>
        </p:nvSpPr>
        <p:spPr>
          <a:xfrm>
            <a:off x="6241796" y="2028825"/>
            <a:ext cx="5112005" cy="3653632"/>
          </a:xfrm>
        </p:spPr>
        <p:txBody>
          <a:bodyPr>
            <a:normAutofit/>
          </a:bodyPr>
          <a:lstStyle>
            <a:lvl1pPr>
              <a:defRPr sz="2200"/>
            </a:lvl1pPr>
            <a:lvl2pPr>
              <a:defRPr sz="1800"/>
            </a:lvl2pPr>
            <a:lvl3pPr>
              <a:defRPr sz="1600"/>
            </a:lvl3pPr>
            <a:lvl4pPr>
              <a:defRPr sz="1400"/>
            </a:lvl4pPr>
            <a:lvl5pPr>
              <a:defRPr sz="1400"/>
            </a:lvl5pPr>
          </a:lstStyle>
          <a:p>
            <a:pPr lvl="0"/>
            <a:r>
              <a:rPr lang="fi-FI"/>
              <a:t>Muokkaa tekstiä napsauttamalla</a:t>
            </a:r>
          </a:p>
          <a:p>
            <a:pPr lvl="1"/>
            <a:r>
              <a:rPr lang="fi-FI"/>
              <a:t>toinen taso</a:t>
            </a:r>
          </a:p>
          <a:p>
            <a:pPr lvl="2"/>
            <a:r>
              <a:rPr lang="fi-FI"/>
              <a:t>kolmas taso</a:t>
            </a:r>
          </a:p>
          <a:p>
            <a:pPr lvl="3"/>
            <a:r>
              <a:rPr lang="fi-FI"/>
              <a:t>neljäs taso</a:t>
            </a:r>
          </a:p>
          <a:p>
            <a:pPr lvl="4"/>
            <a:r>
              <a:rPr lang="fi-FI"/>
              <a:t>viides taso</a:t>
            </a:r>
          </a:p>
        </p:txBody>
      </p:sp>
      <p:sp>
        <p:nvSpPr>
          <p:cNvPr id="6" name="Päivämäärän paikkamerkki 3"/>
          <p:cNvSpPr>
            <a:spLocks noGrp="1"/>
          </p:cNvSpPr>
          <p:nvPr>
            <p:ph type="dt" sz="half" idx="2"/>
          </p:nvPr>
        </p:nvSpPr>
        <p:spPr>
          <a:xfrm>
            <a:off x="838419" y="6356350"/>
            <a:ext cx="2743121"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FBB7BD2-5888-B742-B813-F7CBF1FA8C30}" type="datetime1">
              <a:rPr lang="fi-FI" smtClean="0"/>
              <a:t>22.9.2025</a:t>
            </a:fld>
            <a:endParaRPr lang="fi-FI"/>
          </a:p>
        </p:txBody>
      </p:sp>
      <p:sp>
        <p:nvSpPr>
          <p:cNvPr id="7" name="Alatunnisteen paikkamerkki 4"/>
          <p:cNvSpPr>
            <a:spLocks noGrp="1"/>
          </p:cNvSpPr>
          <p:nvPr>
            <p:ph type="ftr" sz="quarter" idx="3"/>
          </p:nvPr>
        </p:nvSpPr>
        <p:spPr>
          <a:xfrm>
            <a:off x="4038859" y="6356350"/>
            <a:ext cx="4114284" cy="365125"/>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fi-FI"/>
              <a:t>Esimerkiksi esityksen nimi, esittäjä</a:t>
            </a:r>
          </a:p>
        </p:txBody>
      </p:sp>
      <p:sp>
        <p:nvSpPr>
          <p:cNvPr id="8" name="Dian numeron paikkamerkki 5"/>
          <p:cNvSpPr>
            <a:spLocks noGrp="1"/>
          </p:cNvSpPr>
          <p:nvPr>
            <p:ph type="sldNum" sz="quarter" idx="4"/>
          </p:nvPr>
        </p:nvSpPr>
        <p:spPr>
          <a:xfrm>
            <a:off x="8610461" y="6356350"/>
            <a:ext cx="274312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F4F8806-C074-1048-BDDB-408E5170414D}" type="slidenum">
              <a:rPr lang="fi-FI" smtClean="0"/>
              <a:pPr/>
              <a:t>‹#›</a:t>
            </a:fld>
            <a:endParaRPr lang="fi-FI"/>
          </a:p>
        </p:txBody>
      </p:sp>
    </p:spTree>
    <p:extLst>
      <p:ext uri="{BB962C8B-B14F-4D97-AF65-F5344CB8AC3E}">
        <p14:creationId xmlns:p14="http://schemas.microsoft.com/office/powerpoint/2010/main" val="2560883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smtClean="0"/>
              <a:t>9/22/2025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98702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fi-FI"/>
              <a:t>Muokkaa ots. perustyyl. napsautt.</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C6F822A4-8DA6-4447-9B1F-C5DB58435268}" type="datetimeFigureOut">
              <a:rPr lang="en-US" smtClean="0"/>
              <a:t>9/22/2025</a:t>
            </a:fld>
            <a:endParaRPr lang="en-US" dirty="0"/>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4FAB73BC-B049-4115-A692-8D63A059BFB8}" type="slidenum">
              <a:rPr lang="en-US" smtClean="0"/>
              <a:pPr/>
              <a:t>‹#›</a:t>
            </a:fld>
            <a:endParaRPr lang="en-US" dirty="0"/>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736189003"/>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smtClean="0"/>
              <a:t>9/22/2025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20546971"/>
      </p:ext>
    </p:extLst>
  </p:cSld>
  <p:clrMapOvr>
    <a:masterClrMapping/>
  </p:clrMapOvr>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fi-FI"/>
              <a:t>Muokkaa ots. perustyyl. napsautt.</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Content Placeholder 3"/>
          <p:cNvSpPr>
            <a:spLocks noGrp="1"/>
          </p:cNvSpPr>
          <p:nvPr>
            <p:ph sz="half" idx="2"/>
          </p:nvPr>
        </p:nvSpPr>
        <p:spPr>
          <a:xfrm>
            <a:off x="1257300"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Content Placeholder 5"/>
          <p:cNvSpPr>
            <a:spLocks noGrp="1"/>
          </p:cNvSpPr>
          <p:nvPr>
            <p:ph sz="quarter" idx="4"/>
          </p:nvPr>
        </p:nvSpPr>
        <p:spPr>
          <a:xfrm>
            <a:off x="6633864" y="2909102"/>
            <a:ext cx="4800600" cy="299639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smtClean="0"/>
              <a:t>9/22/2025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14561684"/>
      </p:ext>
    </p:extLst>
  </p:cSld>
  <p:clrMapOvr>
    <a:masterClrMapping/>
  </p:clrMapOvr>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smtClean="0"/>
              <a:t>9/22/2025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997360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smtClean="0"/>
              <a:t>9/22/2025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326081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fi-FI"/>
              <a:t>Muokkaa ots. perustyyl. napsautt.</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051" y="6375679"/>
            <a:ext cx="1233355" cy="348462"/>
          </a:xfrm>
        </p:spPr>
        <p:txBody>
          <a:bodyPr/>
          <a:lstStyle/>
          <a:p>
            <a:fld id="{8664C608-40B1-4030-A28D-5B74BC98ADCE}" type="datetimeFigureOut">
              <a:rPr lang="en-US" smtClean="0"/>
              <a:t>9/22/2025</a:t>
            </a:fld>
            <a:endParaRPr lang="en-US" dirty="0"/>
          </a:p>
        </p:txBody>
      </p:sp>
      <p:sp>
        <p:nvSpPr>
          <p:cNvPr id="6" name="Footer Placeholder 5"/>
          <p:cNvSpPr>
            <a:spLocks noGrp="1"/>
          </p:cNvSpPr>
          <p:nvPr>
            <p:ph type="ftr" sz="quarter" idx="11"/>
          </p:nvPr>
        </p:nvSpPr>
        <p:spPr>
          <a:xfrm>
            <a:off x="2103620" y="6375679"/>
            <a:ext cx="3482179" cy="345796"/>
          </a:xfrm>
        </p:spPr>
        <p:txBody>
          <a:bodyPr/>
          <a:lstStyle/>
          <a:p>
            <a:endParaRPr lang="en-US" dirty="0"/>
          </a:p>
        </p:txBody>
      </p:sp>
      <p:sp>
        <p:nvSpPr>
          <p:cNvPr id="7" name="Slide Number Placeholder 6"/>
          <p:cNvSpPr>
            <a:spLocks noGrp="1"/>
          </p:cNvSpPr>
          <p:nvPr>
            <p:ph type="sldNum" sz="quarter" idx="12"/>
          </p:nvPr>
        </p:nvSpPr>
        <p:spPr>
          <a:xfrm>
            <a:off x="5691014" y="6375679"/>
            <a:ext cx="1232456" cy="345796"/>
          </a:xfrm>
        </p:spPr>
        <p:txBody>
          <a:bodyPr/>
          <a:lstStyle/>
          <a:p>
            <a:fld id="{4FAB73BC-B049-4115-A692-8D63A059BFB8}" type="slidenum">
              <a:rPr lang="en-US" smtClean="0"/>
              <a:pPr/>
              <a:t>‹#›</a:t>
            </a:fld>
            <a:endParaRPr lang="en-US" dirty="0"/>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08474418"/>
      </p:ext>
    </p:extLst>
  </p:cSld>
  <p:clrMapOvr>
    <a:masterClrMapping/>
  </p:clrMapOvr>
  <p:hf sldNum="0" hdr="0" ftr="0" dt="0"/>
  <p:extLst mod="1">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fi-FI"/>
              <a:t>Muokkaa ots. perustyyl. napsautt.</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Date Placeholder 4"/>
          <p:cNvSpPr>
            <a:spLocks noGrp="1"/>
          </p:cNvSpPr>
          <p:nvPr>
            <p:ph type="dt" sz="half" idx="10"/>
          </p:nvPr>
        </p:nvSpPr>
        <p:spPr>
          <a:xfrm>
            <a:off x="765950" y="6375679"/>
            <a:ext cx="1232456" cy="348462"/>
          </a:xfrm>
        </p:spPr>
        <p:txBody>
          <a:bodyPr/>
          <a:lstStyle/>
          <a:p>
            <a:fld id="{8664C608-40B1-4030-A28D-5B74BC98ADCE}" type="datetimeFigureOut">
              <a:rPr lang="en-US" smtClean="0"/>
              <a:t>9/22/2025</a:t>
            </a:fld>
            <a:endParaRPr lang="en-US" dirty="0"/>
          </a:p>
        </p:txBody>
      </p:sp>
      <p:sp>
        <p:nvSpPr>
          <p:cNvPr id="6" name="Footer Placeholder 5"/>
          <p:cNvSpPr>
            <a:spLocks noGrp="1"/>
          </p:cNvSpPr>
          <p:nvPr>
            <p:ph type="ftr" sz="quarter" idx="11"/>
          </p:nvPr>
        </p:nvSpPr>
        <p:spPr>
          <a:xfrm>
            <a:off x="2103621" y="6375679"/>
            <a:ext cx="3482178" cy="345796"/>
          </a:xfrm>
        </p:spPr>
        <p:txBody>
          <a:bodyPr/>
          <a:lstStyle/>
          <a:p>
            <a:endParaRPr lang="en-US" dirty="0"/>
          </a:p>
        </p:txBody>
      </p:sp>
      <p:sp>
        <p:nvSpPr>
          <p:cNvPr id="7" name="Slide Number Placeholder 6"/>
          <p:cNvSpPr>
            <a:spLocks noGrp="1"/>
          </p:cNvSpPr>
          <p:nvPr>
            <p:ph type="sldNum" sz="quarter" idx="12"/>
          </p:nvPr>
        </p:nvSpPr>
        <p:spPr>
          <a:xfrm>
            <a:off x="5687568" y="6375679"/>
            <a:ext cx="1234440" cy="345796"/>
          </a:xfrm>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00142842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fi-FI"/>
              <a:t>Muokkaa ots. perustyyl. napsautt.</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8664C608-40B1-4030-A28D-5B74BC98ADCE}" type="datetimeFigureOut">
              <a:rPr lang="en-US" smtClean="0"/>
              <a:t>9/22/2025</a:t>
            </a:fld>
            <a:endParaRPr lang="en-US" dirty="0"/>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en-US" dirty="0"/>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4FAB73BC-B049-4115-A692-8D63A059BFB8}" type="slidenum">
              <a:rPr lang="en-US" smtClean="0"/>
              <a:pPr/>
              <a:t>‹#›</a:t>
            </a:fld>
            <a:endParaRPr lang="en-US" dirty="0"/>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47388373"/>
      </p:ext>
    </p:extLst>
  </p:cSld>
  <p:clrMap bg1="lt1" tx1="dk1" bg2="lt2" tx2="dk2" accent1="accent1" accent2="accent2" accent3="accent3" accent4="accent4" accent5="accent5" accent6="accent6" hlink="hlink" folHlink="folHlink"/>
  <p:sldLayoutIdLst>
    <p:sldLayoutId id="2147483868" r:id="rId1"/>
    <p:sldLayoutId id="2147483869" r:id="rId2"/>
    <p:sldLayoutId id="2147483870" r:id="rId3"/>
    <p:sldLayoutId id="2147483871" r:id="rId4"/>
    <p:sldLayoutId id="2147483872" r:id="rId5"/>
    <p:sldLayoutId id="2147483873" r:id="rId6"/>
    <p:sldLayoutId id="2147483874" r:id="rId7"/>
    <p:sldLayoutId id="2147483875" r:id="rId8"/>
    <p:sldLayoutId id="2147483876" r:id="rId9"/>
    <p:sldLayoutId id="2147483877" r:id="rId10"/>
    <p:sldLayoutId id="2147483878" r:id="rId11"/>
    <p:sldLayoutId id="2147483880" r:id="rId12"/>
  </p:sldLayoutIdLst>
  <p:hf sldNum="0" hdr="0" ftr="0" dt="0"/>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hyperlink" Target="https://intti.fi/naisten-vapaaehtoinen-asepalvelu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playlist?list=PLFhJqSbEBkRR9LS2hafTU-pglFtMt-R1t" TargetMode="External"/><Relationship Id="rId2" Type="http://schemas.openxmlformats.org/officeDocument/2006/relationships/hyperlink" Target="https://www.youtube.com/playlist?list=PLaNfvlZd-a3XNjMpQfQdwr-KCZesEXaQl" TargetMode="External"/><Relationship Id="rId1" Type="http://schemas.openxmlformats.org/officeDocument/2006/relationships/slideLayout" Target="../slideLayouts/slideLayout4.xml"/><Relationship Id="rId4" Type="http://schemas.openxmlformats.org/officeDocument/2006/relationships/image" Target="../media/image8.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221384" y="1027257"/>
            <a:ext cx="11471563" cy="3812249"/>
          </a:xfrm>
        </p:spPr>
        <p:txBody>
          <a:bodyPr/>
          <a:lstStyle/>
          <a:p>
            <a:pPr algn="ctr"/>
            <a:r>
              <a:rPr lang="fi-FI" dirty="0"/>
              <a:t>Kohti kirjoituksia!</a:t>
            </a:r>
          </a:p>
        </p:txBody>
      </p:sp>
      <p:sp>
        <p:nvSpPr>
          <p:cNvPr id="3" name="Alaotsikko 2"/>
          <p:cNvSpPr>
            <a:spLocks noGrp="1"/>
          </p:cNvSpPr>
          <p:nvPr>
            <p:ph type="subTitle" idx="1"/>
          </p:nvPr>
        </p:nvSpPr>
        <p:spPr>
          <a:xfrm>
            <a:off x="1051375" y="5017188"/>
            <a:ext cx="7891272" cy="1069848"/>
          </a:xfrm>
        </p:spPr>
        <p:txBody>
          <a:bodyPr>
            <a:normAutofit/>
          </a:bodyPr>
          <a:lstStyle/>
          <a:p>
            <a:r>
              <a:rPr lang="fi-FI" dirty="0"/>
              <a:t>Kakkosten opotunnit</a:t>
            </a:r>
            <a:r>
              <a:rPr lang="fi-FI"/>
              <a:t>, 22.9.2025</a:t>
            </a:r>
            <a:endParaRPr lang="fi-FI" dirty="0"/>
          </a:p>
          <a:p>
            <a:r>
              <a:rPr lang="fi-FI" sz="2000" dirty="0"/>
              <a:t>Eveliina Ojala</a:t>
            </a:r>
          </a:p>
        </p:txBody>
      </p:sp>
    </p:spTree>
    <p:extLst>
      <p:ext uri="{BB962C8B-B14F-4D97-AF65-F5344CB8AC3E}">
        <p14:creationId xmlns:p14="http://schemas.microsoft.com/office/powerpoint/2010/main" val="3037161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lukusuunnitelma</a:t>
            </a:r>
          </a:p>
        </p:txBody>
      </p:sp>
      <p:sp>
        <p:nvSpPr>
          <p:cNvPr id="3" name="Sisällön paikkamerkki 2"/>
          <p:cNvSpPr>
            <a:spLocks noGrp="1"/>
          </p:cNvSpPr>
          <p:nvPr>
            <p:ph sz="half" idx="1"/>
          </p:nvPr>
        </p:nvSpPr>
        <p:spPr/>
        <p:txBody>
          <a:bodyPr>
            <a:normAutofit fontScale="92500" lnSpcReduction="20000"/>
          </a:bodyPr>
          <a:lstStyle/>
          <a:p>
            <a:pPr>
              <a:buFont typeface="Arial" panose="020B0604020202020204" pitchFamily="34" charset="0"/>
              <a:buChar char="•"/>
            </a:pPr>
            <a:r>
              <a:rPr lang="fi-FI" sz="3000" dirty="0"/>
              <a:t> Missä vaiheessa aloitan valmistautumisen?</a:t>
            </a:r>
          </a:p>
          <a:p>
            <a:pPr lvl="1">
              <a:buFont typeface="Arial" panose="020B0604020202020204" pitchFamily="34" charset="0"/>
              <a:buChar char="•"/>
            </a:pPr>
            <a:r>
              <a:rPr lang="fi-FI" sz="2600" dirty="0"/>
              <a:t>4. periodissasi on todennäköisesti yo-kirjoituksiin valmistavia opintojaksoja -&gt; </a:t>
            </a:r>
            <a:r>
              <a:rPr lang="fi-FI" sz="2600" b="1" u="sng" dirty="0"/>
              <a:t>keskity</a:t>
            </a:r>
            <a:r>
              <a:rPr lang="fi-FI" sz="2600" dirty="0"/>
              <a:t> niihin. </a:t>
            </a:r>
          </a:p>
          <a:p>
            <a:pPr lvl="1">
              <a:buFont typeface="Arial" panose="020B0604020202020204" pitchFamily="34" charset="0"/>
              <a:buChar char="•"/>
            </a:pPr>
            <a:r>
              <a:rPr lang="fi-FI" sz="2600" dirty="0"/>
              <a:t>4. periodin arviointiviikko päättyy 20.2.2026, jonka jälkeen </a:t>
            </a:r>
            <a:r>
              <a:rPr lang="fi-FI" sz="2600" b="1" dirty="0"/>
              <a:t>talviloma</a:t>
            </a:r>
            <a:r>
              <a:rPr lang="fi-FI" sz="2600" dirty="0"/>
              <a:t>.</a:t>
            </a:r>
          </a:p>
          <a:p>
            <a:pPr lvl="1">
              <a:buFont typeface="Arial" panose="020B0604020202020204" pitchFamily="34" charset="0"/>
              <a:buChar char="•"/>
            </a:pPr>
            <a:endParaRPr lang="fi-FI" sz="2600" dirty="0"/>
          </a:p>
          <a:p>
            <a:pPr>
              <a:buFont typeface="Arial" panose="020B0604020202020204" pitchFamily="34" charset="0"/>
              <a:buChar char="•"/>
            </a:pPr>
            <a:endParaRPr lang="fi-FI" sz="2400" dirty="0"/>
          </a:p>
        </p:txBody>
      </p:sp>
      <p:pic>
        <p:nvPicPr>
          <p:cNvPr id="7" name="Sisällön paikkamerkki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239000" y="2286000"/>
            <a:ext cx="3619500" cy="3619500"/>
          </a:xfrm>
        </p:spPr>
      </p:pic>
    </p:spTree>
    <p:extLst>
      <p:ext uri="{BB962C8B-B14F-4D97-AF65-F5344CB8AC3E}">
        <p14:creationId xmlns:p14="http://schemas.microsoft.com/office/powerpoint/2010/main" val="27937068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Kuinka valmistaudun?</a:t>
            </a:r>
          </a:p>
        </p:txBody>
      </p:sp>
      <p:sp>
        <p:nvSpPr>
          <p:cNvPr id="4" name="Sisällön paikkamerkki 3"/>
          <p:cNvSpPr>
            <a:spLocks noGrp="1"/>
          </p:cNvSpPr>
          <p:nvPr>
            <p:ph sz="half" idx="1"/>
          </p:nvPr>
        </p:nvSpPr>
        <p:spPr/>
        <p:txBody>
          <a:bodyPr/>
          <a:lstStyle/>
          <a:p>
            <a:pPr>
              <a:buFont typeface="Arial" panose="020B0604020202020204" pitchFamily="34" charset="0"/>
              <a:buChar char="•"/>
            </a:pPr>
            <a:r>
              <a:rPr lang="fi-FI" dirty="0"/>
              <a:t> </a:t>
            </a:r>
            <a:r>
              <a:rPr lang="fi-FI" sz="2400" dirty="0"/>
              <a:t> Mikä palvelee aidosti sinun oppimistasi?</a:t>
            </a:r>
          </a:p>
          <a:p>
            <a:pPr>
              <a:buFont typeface="Arial" panose="020B0604020202020204" pitchFamily="34" charset="0"/>
              <a:buChar char="•"/>
            </a:pPr>
            <a:r>
              <a:rPr lang="fi-FI" sz="2400" dirty="0"/>
              <a:t> ÄLÄ TEE MINUUTTIAKAAN SELLAISTA, JOSTA EI OLE OPPIMISESI KANNALTA HYÖTYÄ.</a:t>
            </a:r>
          </a:p>
          <a:p>
            <a:pPr>
              <a:buFont typeface="Arial" panose="020B0604020202020204" pitchFamily="34" charset="0"/>
              <a:buChar char="•"/>
            </a:pPr>
            <a:r>
              <a:rPr lang="fi-FI" dirty="0"/>
              <a:t> No mikä sitten palvelee? Vrt. esimerkiksi FI02 etiikka.</a:t>
            </a:r>
            <a:endParaRPr lang="fi-FI" sz="2400" dirty="0"/>
          </a:p>
          <a:p>
            <a:pPr marL="0" indent="0">
              <a:buNone/>
            </a:pPr>
            <a:endParaRPr lang="fi-FI" dirty="0"/>
          </a:p>
        </p:txBody>
      </p:sp>
      <p:pic>
        <p:nvPicPr>
          <p:cNvPr id="7" name="Sisällön paikkamerkki 6"/>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6648450" y="2295525"/>
            <a:ext cx="4800600" cy="3600450"/>
          </a:xfrm>
        </p:spPr>
      </p:pic>
    </p:spTree>
    <p:extLst>
      <p:ext uri="{BB962C8B-B14F-4D97-AF65-F5344CB8AC3E}">
        <p14:creationId xmlns:p14="http://schemas.microsoft.com/office/powerpoint/2010/main" val="37753654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Kuinka valmistaudun?</a:t>
            </a:r>
          </a:p>
        </p:txBody>
      </p:sp>
      <p:sp>
        <p:nvSpPr>
          <p:cNvPr id="3" name="Sisällön paikkamerkki 2"/>
          <p:cNvSpPr>
            <a:spLocks noGrp="1"/>
          </p:cNvSpPr>
          <p:nvPr>
            <p:ph sz="half" idx="1"/>
          </p:nvPr>
        </p:nvSpPr>
        <p:spPr/>
        <p:txBody>
          <a:bodyPr/>
          <a:lstStyle/>
          <a:p>
            <a:pPr>
              <a:buFont typeface="Arial" panose="020B0604020202020204" pitchFamily="34" charset="0"/>
              <a:buChar char="•"/>
            </a:pPr>
            <a:r>
              <a:rPr lang="fi-FI" sz="2400" dirty="0"/>
              <a:t> Kuinka paljon on riittävä määrä lukemista?</a:t>
            </a:r>
          </a:p>
          <a:p>
            <a:pPr>
              <a:buFont typeface="Arial" panose="020B0604020202020204" pitchFamily="34" charset="0"/>
              <a:buChar char="•"/>
            </a:pPr>
            <a:r>
              <a:rPr lang="fi-FI" sz="2400" dirty="0"/>
              <a:t> Muistin tukeminen, muistisäännöt.</a:t>
            </a:r>
          </a:p>
          <a:p>
            <a:pPr>
              <a:buFont typeface="Arial" panose="020B0604020202020204" pitchFamily="34" charset="0"/>
              <a:buChar char="•"/>
            </a:pPr>
            <a:r>
              <a:rPr lang="fi-FI" sz="2400" dirty="0"/>
              <a:t> Unen ja levon merkitys.</a:t>
            </a:r>
          </a:p>
          <a:p>
            <a:endParaRPr lang="fi-FI" dirty="0"/>
          </a:p>
        </p:txBody>
      </p:sp>
      <p:pic>
        <p:nvPicPr>
          <p:cNvPr id="7" name="Sisällön paikkamerkki 6"/>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7239000" y="2286000"/>
            <a:ext cx="3619500" cy="3619500"/>
          </a:xfrm>
        </p:spPr>
      </p:pic>
    </p:spTree>
    <p:extLst>
      <p:ext uri="{BB962C8B-B14F-4D97-AF65-F5344CB8AC3E}">
        <p14:creationId xmlns:p14="http://schemas.microsoft.com/office/powerpoint/2010/main" val="2283354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FC1BC534-A9AF-4D8D-A586-CF46800A82A4}"/>
              </a:ext>
            </a:extLst>
          </p:cNvPr>
          <p:cNvSpPr>
            <a:spLocks noGrp="1"/>
          </p:cNvSpPr>
          <p:nvPr>
            <p:ph type="title"/>
          </p:nvPr>
        </p:nvSpPr>
        <p:spPr/>
        <p:txBody>
          <a:bodyPr/>
          <a:lstStyle/>
          <a:p>
            <a:r>
              <a:rPr lang="fi-FI" dirty="0"/>
              <a:t>Minne ylioppilaat meiltä lähtevät?</a:t>
            </a:r>
          </a:p>
        </p:txBody>
      </p:sp>
      <p:pic>
        <p:nvPicPr>
          <p:cNvPr id="13" name="Kuva 12">
            <a:extLst>
              <a:ext uri="{FF2B5EF4-FFF2-40B4-BE49-F238E27FC236}">
                <a16:creationId xmlns:a16="http://schemas.microsoft.com/office/drawing/2014/main" id="{28D3508D-BA1F-4A7D-89AC-3C0F652D3C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73175" y="1716911"/>
            <a:ext cx="10335328" cy="3779405"/>
          </a:xfrm>
          <a:prstGeom prst="rect">
            <a:avLst/>
          </a:prstGeom>
        </p:spPr>
      </p:pic>
      <p:sp>
        <p:nvSpPr>
          <p:cNvPr id="2" name="Tekstiruutu 1">
            <a:extLst>
              <a:ext uri="{FF2B5EF4-FFF2-40B4-BE49-F238E27FC236}">
                <a16:creationId xmlns:a16="http://schemas.microsoft.com/office/drawing/2014/main" id="{A6BD855C-9E7C-4F6E-BA7D-C843E22C19A8}"/>
              </a:ext>
            </a:extLst>
          </p:cNvPr>
          <p:cNvSpPr txBox="1"/>
          <p:nvPr/>
        </p:nvSpPr>
        <p:spPr>
          <a:xfrm>
            <a:off x="5615568" y="4892050"/>
            <a:ext cx="2802835" cy="646331"/>
          </a:xfrm>
          <a:prstGeom prst="rect">
            <a:avLst/>
          </a:prstGeom>
          <a:noFill/>
        </p:spPr>
        <p:txBody>
          <a:bodyPr wrap="square" rtlCol="0">
            <a:spAutoFit/>
          </a:bodyPr>
          <a:lstStyle/>
          <a:p>
            <a:r>
              <a:rPr lang="fi-FI" sz="1200" dirty="0">
                <a:solidFill>
                  <a:srgbClr val="0070C0"/>
                </a:solidFill>
              </a:rPr>
              <a:t>Eri yliopistoissa aloitti 9 vastaajista. Psykologiasta tietojärjestelmätieteisiin, DI-koulutuksista historiaan.</a:t>
            </a:r>
          </a:p>
        </p:txBody>
      </p:sp>
      <p:sp>
        <p:nvSpPr>
          <p:cNvPr id="3" name="Tekstiruutu 2">
            <a:extLst>
              <a:ext uri="{FF2B5EF4-FFF2-40B4-BE49-F238E27FC236}">
                <a16:creationId xmlns:a16="http://schemas.microsoft.com/office/drawing/2014/main" id="{D5F9A28C-0B90-4ECE-B9BA-F95A5DAFBF67}"/>
              </a:ext>
            </a:extLst>
          </p:cNvPr>
          <p:cNvSpPr txBox="1"/>
          <p:nvPr/>
        </p:nvSpPr>
        <p:spPr>
          <a:xfrm>
            <a:off x="4129530" y="2240026"/>
            <a:ext cx="3309731" cy="461665"/>
          </a:xfrm>
          <a:prstGeom prst="rect">
            <a:avLst/>
          </a:prstGeom>
          <a:noFill/>
        </p:spPr>
        <p:txBody>
          <a:bodyPr wrap="square" rtlCol="0">
            <a:spAutoFit/>
          </a:bodyPr>
          <a:lstStyle/>
          <a:p>
            <a:r>
              <a:rPr lang="fi-FI" sz="1200" dirty="0">
                <a:solidFill>
                  <a:srgbClr val="7030A0"/>
                </a:solidFill>
              </a:rPr>
              <a:t>10 vastaajista varusmiespalveluksessa. Lentoreserviupseerikoulutuksesta sotilaspoliisiin.</a:t>
            </a:r>
          </a:p>
        </p:txBody>
      </p:sp>
      <p:sp>
        <p:nvSpPr>
          <p:cNvPr id="4" name="Tekstiruutu 3">
            <a:extLst>
              <a:ext uri="{FF2B5EF4-FFF2-40B4-BE49-F238E27FC236}">
                <a16:creationId xmlns:a16="http://schemas.microsoft.com/office/drawing/2014/main" id="{36C8227C-4026-4564-B360-FB8ABD615BA7}"/>
              </a:ext>
            </a:extLst>
          </p:cNvPr>
          <p:cNvSpPr txBox="1"/>
          <p:nvPr/>
        </p:nvSpPr>
        <p:spPr>
          <a:xfrm>
            <a:off x="786117" y="3711747"/>
            <a:ext cx="2792896" cy="830997"/>
          </a:xfrm>
          <a:prstGeom prst="rect">
            <a:avLst/>
          </a:prstGeom>
          <a:noFill/>
        </p:spPr>
        <p:txBody>
          <a:bodyPr wrap="square" rtlCol="0">
            <a:spAutoFit/>
          </a:bodyPr>
          <a:lstStyle/>
          <a:p>
            <a:r>
              <a:rPr lang="fi-FI" sz="1200" dirty="0">
                <a:solidFill>
                  <a:srgbClr val="009900"/>
                </a:solidFill>
              </a:rPr>
              <a:t>9 vastaajaa kertoi olevansa töissä. Hoiva-alalla, osa ulkomailla (Norjalaisella kalatehtaalla, au </a:t>
            </a:r>
            <a:r>
              <a:rPr lang="fi-FI" sz="1200" dirty="0" err="1">
                <a:solidFill>
                  <a:srgbClr val="009900"/>
                </a:solidFill>
              </a:rPr>
              <a:t>pairina</a:t>
            </a:r>
            <a:r>
              <a:rPr lang="fi-FI" sz="1200" dirty="0">
                <a:solidFill>
                  <a:srgbClr val="009900"/>
                </a:solidFill>
              </a:rPr>
              <a:t> Uudessa-Seelannissa).</a:t>
            </a:r>
          </a:p>
        </p:txBody>
      </p:sp>
      <p:sp>
        <p:nvSpPr>
          <p:cNvPr id="6" name="Tekstiruutu 5">
            <a:extLst>
              <a:ext uri="{FF2B5EF4-FFF2-40B4-BE49-F238E27FC236}">
                <a16:creationId xmlns:a16="http://schemas.microsoft.com/office/drawing/2014/main" id="{E6DD6BD7-0BF2-49B0-8E0A-80C622765A69}"/>
              </a:ext>
            </a:extLst>
          </p:cNvPr>
          <p:cNvSpPr txBox="1"/>
          <p:nvPr/>
        </p:nvSpPr>
        <p:spPr>
          <a:xfrm>
            <a:off x="1563356" y="5200209"/>
            <a:ext cx="2494722" cy="276999"/>
          </a:xfrm>
          <a:prstGeom prst="rect">
            <a:avLst/>
          </a:prstGeom>
          <a:noFill/>
        </p:spPr>
        <p:txBody>
          <a:bodyPr wrap="square" rtlCol="0">
            <a:spAutoFit/>
          </a:bodyPr>
          <a:lstStyle/>
          <a:p>
            <a:r>
              <a:rPr lang="fi-FI" sz="1200" dirty="0">
                <a:solidFill>
                  <a:srgbClr val="FF0000"/>
                </a:solidFill>
              </a:rPr>
              <a:t>Esim. ensihoitaja, tradenomi</a:t>
            </a:r>
            <a:r>
              <a:rPr lang="fi-FI" sz="900" dirty="0">
                <a:solidFill>
                  <a:srgbClr val="FF0000"/>
                </a:solidFill>
              </a:rPr>
              <a:t>.</a:t>
            </a:r>
          </a:p>
        </p:txBody>
      </p:sp>
      <p:sp>
        <p:nvSpPr>
          <p:cNvPr id="7" name="Tekstiruutu 6">
            <a:extLst>
              <a:ext uri="{FF2B5EF4-FFF2-40B4-BE49-F238E27FC236}">
                <a16:creationId xmlns:a16="http://schemas.microsoft.com/office/drawing/2014/main" id="{4EEF37DD-8EDC-4FC5-AD59-0B527C4E6697}"/>
              </a:ext>
            </a:extLst>
          </p:cNvPr>
          <p:cNvSpPr txBox="1"/>
          <p:nvPr/>
        </p:nvSpPr>
        <p:spPr>
          <a:xfrm>
            <a:off x="7664658" y="982349"/>
            <a:ext cx="2912165" cy="692497"/>
          </a:xfrm>
          <a:prstGeom prst="rect">
            <a:avLst/>
          </a:prstGeom>
          <a:noFill/>
        </p:spPr>
        <p:txBody>
          <a:bodyPr wrap="square" rtlCol="0">
            <a:spAutoFit/>
          </a:bodyPr>
          <a:lstStyle/>
          <a:p>
            <a:r>
              <a:rPr lang="fi-FI" sz="1300" dirty="0">
                <a:solidFill>
                  <a:srgbClr val="000000"/>
                </a:solidFill>
              </a:rPr>
              <a:t>Kysely lähti 53:lle abivuoden keväällä minulle s-postinsa antaneelle opiskelijalle.</a:t>
            </a:r>
          </a:p>
        </p:txBody>
      </p:sp>
    </p:spTree>
    <p:extLst>
      <p:ext uri="{BB962C8B-B14F-4D97-AF65-F5344CB8AC3E}">
        <p14:creationId xmlns:p14="http://schemas.microsoft.com/office/powerpoint/2010/main" val="489556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tsikko 7">
            <a:extLst>
              <a:ext uri="{FF2B5EF4-FFF2-40B4-BE49-F238E27FC236}">
                <a16:creationId xmlns:a16="http://schemas.microsoft.com/office/drawing/2014/main" id="{FC1BC534-A9AF-4D8D-A586-CF46800A82A4}"/>
              </a:ext>
            </a:extLst>
          </p:cNvPr>
          <p:cNvSpPr>
            <a:spLocks noGrp="1"/>
          </p:cNvSpPr>
          <p:nvPr>
            <p:ph type="title"/>
          </p:nvPr>
        </p:nvSpPr>
        <p:spPr/>
        <p:txBody>
          <a:bodyPr/>
          <a:lstStyle/>
          <a:p>
            <a:r>
              <a:rPr lang="fi-FI" dirty="0"/>
              <a:t>Minne ylioppilaat meiltä lähtevät?</a:t>
            </a:r>
          </a:p>
        </p:txBody>
      </p:sp>
      <p:sp>
        <p:nvSpPr>
          <p:cNvPr id="7" name="Tekstiruutu 6">
            <a:extLst>
              <a:ext uri="{FF2B5EF4-FFF2-40B4-BE49-F238E27FC236}">
                <a16:creationId xmlns:a16="http://schemas.microsoft.com/office/drawing/2014/main" id="{4EEF37DD-8EDC-4FC5-AD59-0B527C4E6697}"/>
              </a:ext>
            </a:extLst>
          </p:cNvPr>
          <p:cNvSpPr txBox="1"/>
          <p:nvPr/>
        </p:nvSpPr>
        <p:spPr>
          <a:xfrm>
            <a:off x="7664658" y="982349"/>
            <a:ext cx="2912165" cy="830997"/>
          </a:xfrm>
          <a:prstGeom prst="rect">
            <a:avLst/>
          </a:prstGeom>
          <a:noFill/>
        </p:spPr>
        <p:txBody>
          <a:bodyPr wrap="square" rtlCol="0">
            <a:spAutoFit/>
          </a:bodyPr>
          <a:lstStyle/>
          <a:p>
            <a:r>
              <a:rPr lang="fi-FI" sz="1600" dirty="0">
                <a:solidFill>
                  <a:srgbClr val="000000"/>
                </a:solidFill>
              </a:rPr>
              <a:t>Kysely lähti 54:lle abivuoden keväällä minulle s-postinsa antaneelle opiskelijalle.</a:t>
            </a:r>
          </a:p>
        </p:txBody>
      </p:sp>
      <p:pic>
        <p:nvPicPr>
          <p:cNvPr id="10" name="Kuva 9" descr="C:\Users\EveliinaO\AppData\Local\Microsoft\Windows\INetCache\Content.MSO\4072BF89.tmp">
            <a:extLst>
              <a:ext uri="{FF2B5EF4-FFF2-40B4-BE49-F238E27FC236}">
                <a16:creationId xmlns:a16="http://schemas.microsoft.com/office/drawing/2014/main" id="{6C0C9D4B-B328-4E35-81C0-A88B618FD551}"/>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73526" y="1568967"/>
            <a:ext cx="10334625" cy="4307206"/>
          </a:xfrm>
          <a:prstGeom prst="rect">
            <a:avLst/>
          </a:prstGeom>
          <a:noFill/>
          <a:ln>
            <a:noFill/>
          </a:ln>
        </p:spPr>
      </p:pic>
      <p:sp>
        <p:nvSpPr>
          <p:cNvPr id="3" name="Tekstiruutu 2">
            <a:extLst>
              <a:ext uri="{FF2B5EF4-FFF2-40B4-BE49-F238E27FC236}">
                <a16:creationId xmlns:a16="http://schemas.microsoft.com/office/drawing/2014/main" id="{D5F9A28C-0B90-4ECE-B9BA-F95A5DAFBF67}"/>
              </a:ext>
            </a:extLst>
          </p:cNvPr>
          <p:cNvSpPr txBox="1"/>
          <p:nvPr/>
        </p:nvSpPr>
        <p:spPr>
          <a:xfrm>
            <a:off x="4537503" y="2045436"/>
            <a:ext cx="2350977" cy="830997"/>
          </a:xfrm>
          <a:prstGeom prst="rect">
            <a:avLst/>
          </a:prstGeom>
        </p:spPr>
        <p:txBody>
          <a:bodyPr wrap="square" rtlCol="0">
            <a:spAutoFit/>
          </a:bodyPr>
          <a:lstStyle/>
          <a:p>
            <a:r>
              <a:rPr lang="fi-FI" sz="1200" dirty="0">
                <a:solidFill>
                  <a:srgbClr val="7030A0"/>
                </a:solidFill>
              </a:rPr>
              <a:t>6 vastaajista varusmiespalveluksessa. Opiskelupaikka useammalla jo valmiina.</a:t>
            </a:r>
          </a:p>
        </p:txBody>
      </p:sp>
      <p:sp>
        <p:nvSpPr>
          <p:cNvPr id="4" name="Tekstiruutu 3">
            <a:extLst>
              <a:ext uri="{FF2B5EF4-FFF2-40B4-BE49-F238E27FC236}">
                <a16:creationId xmlns:a16="http://schemas.microsoft.com/office/drawing/2014/main" id="{36C8227C-4026-4564-B360-FB8ABD615BA7}"/>
              </a:ext>
            </a:extLst>
          </p:cNvPr>
          <p:cNvSpPr txBox="1"/>
          <p:nvPr/>
        </p:nvSpPr>
        <p:spPr>
          <a:xfrm>
            <a:off x="1173526" y="2922558"/>
            <a:ext cx="2792896" cy="646331"/>
          </a:xfrm>
          <a:prstGeom prst="rect">
            <a:avLst/>
          </a:prstGeom>
          <a:noFill/>
        </p:spPr>
        <p:txBody>
          <a:bodyPr wrap="square" rtlCol="0">
            <a:spAutoFit/>
          </a:bodyPr>
          <a:lstStyle/>
          <a:p>
            <a:r>
              <a:rPr lang="fi-FI" sz="1200" dirty="0">
                <a:solidFill>
                  <a:srgbClr val="009900"/>
                </a:solidFill>
              </a:rPr>
              <a:t>10 vastaajaa kertoi olevansa töissä. Päiväkodissa, kaupassa, ulkomailla (Norjalaisella kalatehtaalla).</a:t>
            </a:r>
          </a:p>
        </p:txBody>
      </p:sp>
      <p:sp>
        <p:nvSpPr>
          <p:cNvPr id="2" name="Tekstiruutu 1">
            <a:extLst>
              <a:ext uri="{FF2B5EF4-FFF2-40B4-BE49-F238E27FC236}">
                <a16:creationId xmlns:a16="http://schemas.microsoft.com/office/drawing/2014/main" id="{A6BD855C-9E7C-4F6E-BA7D-C843E22C19A8}"/>
              </a:ext>
            </a:extLst>
          </p:cNvPr>
          <p:cNvSpPr txBox="1"/>
          <p:nvPr/>
        </p:nvSpPr>
        <p:spPr>
          <a:xfrm>
            <a:off x="5676542" y="4965867"/>
            <a:ext cx="2802835" cy="646331"/>
          </a:xfrm>
          <a:prstGeom prst="rect">
            <a:avLst/>
          </a:prstGeom>
          <a:noFill/>
        </p:spPr>
        <p:txBody>
          <a:bodyPr wrap="square" rtlCol="0">
            <a:spAutoFit/>
          </a:bodyPr>
          <a:lstStyle/>
          <a:p>
            <a:r>
              <a:rPr lang="fi-FI" sz="1200" dirty="0">
                <a:solidFill>
                  <a:srgbClr val="0070C0"/>
                </a:solidFill>
              </a:rPr>
              <a:t>Eri yliopistoissa aloitti 4 vastaajista.  Aloina mm. oikeustiede, suomen kieli ja kirjallisuus.</a:t>
            </a:r>
          </a:p>
        </p:txBody>
      </p:sp>
      <p:sp>
        <p:nvSpPr>
          <p:cNvPr id="6" name="Tekstiruutu 5">
            <a:extLst>
              <a:ext uri="{FF2B5EF4-FFF2-40B4-BE49-F238E27FC236}">
                <a16:creationId xmlns:a16="http://schemas.microsoft.com/office/drawing/2014/main" id="{E6DD6BD7-0BF2-49B0-8E0A-80C622765A69}"/>
              </a:ext>
            </a:extLst>
          </p:cNvPr>
          <p:cNvSpPr txBox="1"/>
          <p:nvPr/>
        </p:nvSpPr>
        <p:spPr>
          <a:xfrm>
            <a:off x="1813144" y="5229842"/>
            <a:ext cx="2494722" cy="646331"/>
          </a:xfrm>
          <a:prstGeom prst="rect">
            <a:avLst/>
          </a:prstGeom>
          <a:noFill/>
        </p:spPr>
        <p:txBody>
          <a:bodyPr wrap="square" rtlCol="0">
            <a:spAutoFit/>
          </a:bodyPr>
          <a:lstStyle/>
          <a:p>
            <a:r>
              <a:rPr lang="fi-FI" sz="1200" dirty="0">
                <a:solidFill>
                  <a:srgbClr val="FF0000"/>
                </a:solidFill>
              </a:rPr>
              <a:t>8 vastaajaa oli aloittanut amk-opinnot. Esim. sairaanhoitaja, insinööri, rakennusarkkitehti.</a:t>
            </a:r>
          </a:p>
        </p:txBody>
      </p:sp>
    </p:spTree>
    <p:extLst>
      <p:ext uri="{BB962C8B-B14F-4D97-AF65-F5344CB8AC3E}">
        <p14:creationId xmlns:p14="http://schemas.microsoft.com/office/powerpoint/2010/main" val="2845585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3" grpId="0"/>
      <p:bldP spid="4" grpId="0"/>
      <p:bldP spid="2"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Sisällön paikkamerkki 6"/>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351428" y="773085"/>
            <a:ext cx="4521764" cy="5682672"/>
          </a:xfrm>
        </p:spPr>
      </p:pic>
    </p:spTree>
    <p:extLst>
      <p:ext uri="{BB962C8B-B14F-4D97-AF65-F5344CB8AC3E}">
        <p14:creationId xmlns:p14="http://schemas.microsoft.com/office/powerpoint/2010/main" val="3497438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693D9DDF-46F5-4B29-AD8C-AF45C595DBF1}"/>
              </a:ext>
            </a:extLst>
          </p:cNvPr>
          <p:cNvSpPr>
            <a:spLocks noGrp="1"/>
          </p:cNvSpPr>
          <p:nvPr>
            <p:ph type="title"/>
          </p:nvPr>
        </p:nvSpPr>
        <p:spPr>
          <a:xfrm>
            <a:off x="1223103" y="2525510"/>
            <a:ext cx="10178322" cy="1492132"/>
          </a:xfrm>
        </p:spPr>
        <p:txBody>
          <a:bodyPr/>
          <a:lstStyle/>
          <a:p>
            <a:pPr algn="ctr"/>
            <a:r>
              <a:rPr lang="fi-FI" dirty="0" err="1"/>
              <a:t>Opoinfopäivä</a:t>
            </a:r>
            <a:br>
              <a:rPr lang="fi-FI" dirty="0"/>
            </a:br>
            <a:r>
              <a:rPr lang="fi-FI" dirty="0"/>
              <a:t>23.1.2026</a:t>
            </a:r>
          </a:p>
        </p:txBody>
      </p:sp>
    </p:spTree>
    <p:extLst>
      <p:ext uri="{BB962C8B-B14F-4D97-AF65-F5344CB8AC3E}">
        <p14:creationId xmlns:p14="http://schemas.microsoft.com/office/powerpoint/2010/main" val="33556719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2D95FC9-454E-4F57-A12A-758CAD32F32A}"/>
              </a:ext>
            </a:extLst>
          </p:cNvPr>
          <p:cNvSpPr>
            <a:spLocks noGrp="1"/>
          </p:cNvSpPr>
          <p:nvPr>
            <p:ph type="title"/>
          </p:nvPr>
        </p:nvSpPr>
        <p:spPr/>
        <p:txBody>
          <a:bodyPr/>
          <a:lstStyle/>
          <a:p>
            <a:r>
              <a:rPr lang="fi-FI" dirty="0"/>
              <a:t>Kutsunnat:</a:t>
            </a:r>
          </a:p>
        </p:txBody>
      </p:sp>
      <p:sp>
        <p:nvSpPr>
          <p:cNvPr id="3" name="Sisällön paikkamerkki 2">
            <a:extLst>
              <a:ext uri="{FF2B5EF4-FFF2-40B4-BE49-F238E27FC236}">
                <a16:creationId xmlns:a16="http://schemas.microsoft.com/office/drawing/2014/main" id="{F4057F01-8119-478C-BE1F-4B9F45849278}"/>
              </a:ext>
            </a:extLst>
          </p:cNvPr>
          <p:cNvSpPr>
            <a:spLocks noGrp="1"/>
          </p:cNvSpPr>
          <p:nvPr>
            <p:ph idx="1"/>
          </p:nvPr>
        </p:nvSpPr>
        <p:spPr/>
        <p:txBody>
          <a:bodyPr/>
          <a:lstStyle/>
          <a:p>
            <a:pPr>
              <a:buFont typeface="Arial" panose="020B0604020202020204" pitchFamily="34" charset="0"/>
              <a:buChar char="•"/>
            </a:pPr>
            <a:r>
              <a:rPr lang="fi-FI" dirty="0"/>
              <a:t> </a:t>
            </a:r>
            <a:r>
              <a:rPr lang="fi-FI" b="1" dirty="0"/>
              <a:t>Kutsunnat sinä vuonna, kun täytät 18 vuotta (30.9. ja 1.10.2025).</a:t>
            </a:r>
          </a:p>
          <a:p>
            <a:pPr>
              <a:buFont typeface="Arial" panose="020B0604020202020204" pitchFamily="34" charset="0"/>
              <a:buChar char="•"/>
            </a:pPr>
            <a:r>
              <a:rPr lang="fi-FI" b="1" dirty="0"/>
              <a:t> Naisten vapaaehtoinen asepalvelus:</a:t>
            </a:r>
          </a:p>
          <a:p>
            <a:pPr lvl="1">
              <a:buFont typeface="Arial" panose="020B0604020202020204" pitchFamily="34" charset="0"/>
              <a:buChar char="•"/>
            </a:pPr>
            <a:r>
              <a:rPr lang="fi-FI" dirty="0"/>
              <a:t>Sähköinen hakemus liitteineen on lähetettävä viimeistään 15. tammikuuta. </a:t>
            </a:r>
            <a:r>
              <a:rPr lang="fi-FI" b="1" dirty="0"/>
              <a:t>Naisten vapaaehtoiseen asepalvelukseen voit hakea, jos olet Suomen kansalainen, 18–29 vuoden ikäinen ja terveydentilasi sopii sotilaskoulutukseen.</a:t>
            </a:r>
            <a:endParaRPr lang="fi-FI" dirty="0"/>
          </a:p>
          <a:p>
            <a:pPr lvl="1">
              <a:buFont typeface="Arial" panose="020B0604020202020204" pitchFamily="34" charset="0"/>
              <a:buChar char="•"/>
            </a:pPr>
            <a:r>
              <a:rPr lang="fi-FI" dirty="0"/>
              <a:t>Lisätietoa:</a:t>
            </a:r>
          </a:p>
          <a:p>
            <a:pPr lvl="2">
              <a:buFont typeface="Arial" panose="020B0604020202020204" pitchFamily="34" charset="0"/>
              <a:buChar char="•"/>
            </a:pPr>
            <a:r>
              <a:rPr lang="fi-FI" dirty="0">
                <a:hlinkClick r:id="rId2"/>
              </a:rPr>
              <a:t>https://intti.fi/naisten-vapaaehtoinen-asepalvelus</a:t>
            </a:r>
            <a:r>
              <a:rPr lang="fi-FI" dirty="0"/>
              <a:t> </a:t>
            </a:r>
          </a:p>
        </p:txBody>
      </p:sp>
    </p:spTree>
    <p:extLst>
      <p:ext uri="{BB962C8B-B14F-4D97-AF65-F5344CB8AC3E}">
        <p14:creationId xmlns:p14="http://schemas.microsoft.com/office/powerpoint/2010/main" val="851044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5AA3F39D-1A07-490F-BB68-7B69E933A1B1}"/>
              </a:ext>
            </a:extLst>
          </p:cNvPr>
          <p:cNvSpPr>
            <a:spLocks noGrp="1"/>
          </p:cNvSpPr>
          <p:nvPr>
            <p:ph type="title"/>
          </p:nvPr>
        </p:nvSpPr>
        <p:spPr/>
        <p:txBody>
          <a:bodyPr/>
          <a:lstStyle/>
          <a:p>
            <a:r>
              <a:rPr lang="fi-FI" dirty="0"/>
              <a:t>Tutkintojen esittelyvideoita:</a:t>
            </a:r>
          </a:p>
        </p:txBody>
      </p:sp>
      <p:sp>
        <p:nvSpPr>
          <p:cNvPr id="3" name="Sisällön paikkamerkki 2">
            <a:extLst>
              <a:ext uri="{FF2B5EF4-FFF2-40B4-BE49-F238E27FC236}">
                <a16:creationId xmlns:a16="http://schemas.microsoft.com/office/drawing/2014/main" id="{611EF8A1-0177-450B-B526-BD27960E36F8}"/>
              </a:ext>
            </a:extLst>
          </p:cNvPr>
          <p:cNvSpPr>
            <a:spLocks noGrp="1"/>
          </p:cNvSpPr>
          <p:nvPr>
            <p:ph sz="half" idx="1"/>
          </p:nvPr>
        </p:nvSpPr>
        <p:spPr/>
        <p:txBody>
          <a:bodyPr/>
          <a:lstStyle/>
          <a:p>
            <a:pPr marL="0" indent="0">
              <a:buNone/>
            </a:pPr>
            <a:r>
              <a:rPr lang="fi-FI" dirty="0"/>
              <a:t>Itä-Suomen yliopisto:</a:t>
            </a:r>
          </a:p>
          <a:p>
            <a:pPr marL="0" indent="0">
              <a:buNone/>
            </a:pPr>
            <a:r>
              <a:rPr lang="fi-FI" dirty="0">
                <a:hlinkClick r:id="rId2"/>
              </a:rPr>
              <a:t>https://www.uef.fi/fi/haeyliopistoon-paivat</a:t>
            </a:r>
          </a:p>
          <a:p>
            <a:pPr marL="0" indent="0">
              <a:buNone/>
            </a:pPr>
            <a:r>
              <a:rPr lang="fi-FI" dirty="0"/>
              <a:t>Oulun yliopisto:</a:t>
            </a:r>
          </a:p>
          <a:p>
            <a:pPr marL="0" indent="0">
              <a:buNone/>
            </a:pPr>
            <a:r>
              <a:rPr lang="fi-FI" dirty="0">
                <a:hlinkClick r:id="rId3"/>
              </a:rPr>
              <a:t>https://www.youtube.com/playlist?list=PLFhJqSbEBkRR9LS2hafTU-pglFtMt-R1t</a:t>
            </a:r>
            <a:r>
              <a:rPr lang="fi-FI" dirty="0"/>
              <a:t> </a:t>
            </a:r>
          </a:p>
        </p:txBody>
      </p:sp>
      <p:pic>
        <p:nvPicPr>
          <p:cNvPr id="6" name="Sisällön paikkamerkki 5">
            <a:extLst>
              <a:ext uri="{FF2B5EF4-FFF2-40B4-BE49-F238E27FC236}">
                <a16:creationId xmlns:a16="http://schemas.microsoft.com/office/drawing/2014/main" id="{5FF84A6A-451D-42B3-B0CF-61987E421995}"/>
              </a:ext>
            </a:extLst>
          </p:cNvPr>
          <p:cNvPicPr>
            <a:picLocks noGrp="1" noChangeAspect="1"/>
          </p:cNvPicPr>
          <p:nvPr>
            <p:ph sz="half" idx="2"/>
          </p:nvPr>
        </p:nvPicPr>
        <p:blipFill>
          <a:blip r:embed="rId4"/>
          <a:stretch>
            <a:fillRect/>
          </a:stretch>
        </p:blipFill>
        <p:spPr>
          <a:xfrm>
            <a:off x="6648450" y="2295525"/>
            <a:ext cx="4800600" cy="3600450"/>
          </a:xfrm>
        </p:spPr>
      </p:pic>
    </p:spTree>
    <p:extLst>
      <p:ext uri="{BB962C8B-B14F-4D97-AF65-F5344CB8AC3E}">
        <p14:creationId xmlns:p14="http://schemas.microsoft.com/office/powerpoint/2010/main" val="603005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285A70-06DF-4CB3-A40B-C7A8D3DEDEBC}"/>
              </a:ext>
            </a:extLst>
          </p:cNvPr>
          <p:cNvSpPr>
            <a:spLocks noGrp="1"/>
          </p:cNvSpPr>
          <p:nvPr>
            <p:ph type="title"/>
          </p:nvPr>
        </p:nvSpPr>
        <p:spPr/>
        <p:txBody>
          <a:bodyPr/>
          <a:lstStyle/>
          <a:p>
            <a:r>
              <a:rPr lang="fi-FI" dirty="0"/>
              <a:t>YH02 ja MAA10/MAA11 päällekkäisyys</a:t>
            </a:r>
          </a:p>
        </p:txBody>
      </p:sp>
      <p:sp>
        <p:nvSpPr>
          <p:cNvPr id="3" name="Sisällön paikkamerkki 2">
            <a:extLst>
              <a:ext uri="{FF2B5EF4-FFF2-40B4-BE49-F238E27FC236}">
                <a16:creationId xmlns:a16="http://schemas.microsoft.com/office/drawing/2014/main" id="{AA9B944D-2CAD-4929-A2C2-706EA06F8D69}"/>
              </a:ext>
            </a:extLst>
          </p:cNvPr>
          <p:cNvSpPr>
            <a:spLocks noGrp="1"/>
          </p:cNvSpPr>
          <p:nvPr>
            <p:ph idx="1"/>
          </p:nvPr>
        </p:nvSpPr>
        <p:spPr/>
        <p:txBody>
          <a:bodyPr/>
          <a:lstStyle/>
          <a:p>
            <a:r>
              <a:rPr lang="fi-FI" dirty="0"/>
              <a:t>Hei,</a:t>
            </a:r>
          </a:p>
          <a:p>
            <a:r>
              <a:rPr lang="fi-FI" dirty="0"/>
              <a:t>En ole unohtanut tätä, en vain ole vielä ehtinyt paneutumaan asiaan. Matematiikan osalta katsotaan varmaan tilannetta MAA6 opintojakson jälkeen, että kuinka moni vaihtaa </a:t>
            </a:r>
            <a:r>
              <a:rPr lang="fi-FI" dirty="0" err="1"/>
              <a:t>derivaatt</a:t>
            </a:r>
            <a:r>
              <a:rPr lang="fi-FI" dirty="0"/>
              <a:t>-opintojakson jälkeen lyhyeen. Se määrittää aika paljon asiaa. Mikäli opiskelijamäärä tippuu, ei ryhmää tarvitse jakaa, silloin täytyy miettiä erinäisiä vaihtoehtoja. Eli olemme viisaampia 2. periodissa tuon suhteen. Katselen asiaa kuitenkin tässä kunhan ehdin!</a:t>
            </a:r>
          </a:p>
          <a:p>
            <a:r>
              <a:rPr lang="fi-FI"/>
              <a:t>-Minttu</a:t>
            </a:r>
          </a:p>
          <a:p>
            <a:endParaRPr lang="fi-FI"/>
          </a:p>
        </p:txBody>
      </p:sp>
    </p:spTree>
    <p:extLst>
      <p:ext uri="{BB962C8B-B14F-4D97-AF65-F5344CB8AC3E}">
        <p14:creationId xmlns:p14="http://schemas.microsoft.com/office/powerpoint/2010/main" val="21313026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956BE90D-177C-49B5-B68B-8FA0A2E28F60}"/>
              </a:ext>
            </a:extLst>
          </p:cNvPr>
          <p:cNvSpPr>
            <a:spLocks noGrp="1"/>
          </p:cNvSpPr>
          <p:nvPr>
            <p:ph type="title"/>
          </p:nvPr>
        </p:nvSpPr>
        <p:spPr/>
        <p:txBody>
          <a:bodyPr/>
          <a:lstStyle/>
          <a:p>
            <a:r>
              <a:rPr lang="fi-FI" dirty="0"/>
              <a:t>Seuraavat </a:t>
            </a:r>
            <a:r>
              <a:rPr lang="fi-FI" dirty="0" err="1"/>
              <a:t>opotunnit</a:t>
            </a:r>
            <a:r>
              <a:rPr lang="fi-FI" dirty="0"/>
              <a:t>:</a:t>
            </a:r>
          </a:p>
        </p:txBody>
      </p:sp>
      <p:sp>
        <p:nvSpPr>
          <p:cNvPr id="5" name="Sisällön paikkamerkki 4">
            <a:extLst>
              <a:ext uri="{FF2B5EF4-FFF2-40B4-BE49-F238E27FC236}">
                <a16:creationId xmlns:a16="http://schemas.microsoft.com/office/drawing/2014/main" id="{EEDCF1BA-2CC9-4903-90A0-53494378F555}"/>
              </a:ext>
            </a:extLst>
          </p:cNvPr>
          <p:cNvSpPr>
            <a:spLocks noGrp="1"/>
          </p:cNvSpPr>
          <p:nvPr>
            <p:ph idx="1"/>
          </p:nvPr>
        </p:nvSpPr>
        <p:spPr/>
        <p:txBody>
          <a:bodyPr/>
          <a:lstStyle/>
          <a:p>
            <a:r>
              <a:rPr lang="fi-FI" dirty="0"/>
              <a:t>Rehtorin yo-info</a:t>
            </a:r>
          </a:p>
          <a:p>
            <a:r>
              <a:rPr lang="fi-FI" dirty="0"/>
              <a:t>~14.11. yo-ilmoittautuminen aukeaa -&gt; </a:t>
            </a:r>
            <a:r>
              <a:rPr lang="fi-FI" b="1" dirty="0"/>
              <a:t>muista ilmoittautua määräaikaan mennessä!</a:t>
            </a:r>
          </a:p>
          <a:p>
            <a:r>
              <a:rPr lang="fi-FI" dirty="0"/>
              <a:t>Pe 23.1.2026 klo 8.55 – 11.20 </a:t>
            </a:r>
            <a:r>
              <a:rPr lang="fi-FI" dirty="0" err="1"/>
              <a:t>opoinfopäivä</a:t>
            </a:r>
            <a:r>
              <a:rPr lang="fi-FI" dirty="0"/>
              <a:t>.</a:t>
            </a:r>
          </a:p>
        </p:txBody>
      </p:sp>
    </p:spTree>
    <p:extLst>
      <p:ext uri="{BB962C8B-B14F-4D97-AF65-F5344CB8AC3E}">
        <p14:creationId xmlns:p14="http://schemas.microsoft.com/office/powerpoint/2010/main" val="21764143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04273CC-20EB-4B45-B125-422412745171}"/>
              </a:ext>
            </a:extLst>
          </p:cNvPr>
          <p:cNvSpPr>
            <a:spLocks noGrp="1"/>
          </p:cNvSpPr>
          <p:nvPr>
            <p:ph type="ctrTitle"/>
          </p:nvPr>
        </p:nvSpPr>
        <p:spPr/>
        <p:txBody>
          <a:bodyPr/>
          <a:lstStyle/>
          <a:p>
            <a:pPr algn="ctr"/>
            <a:r>
              <a:rPr lang="fi-FI" dirty="0"/>
              <a:t>Tarkistithan yo-suunnitelmasi!</a:t>
            </a:r>
          </a:p>
        </p:txBody>
      </p:sp>
    </p:spTree>
    <p:extLst>
      <p:ext uri="{BB962C8B-B14F-4D97-AF65-F5344CB8AC3E}">
        <p14:creationId xmlns:p14="http://schemas.microsoft.com/office/powerpoint/2010/main" val="996009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uora yhdysviiva 4"/>
          <p:cNvCxnSpPr/>
          <p:nvPr/>
        </p:nvCxnSpPr>
        <p:spPr>
          <a:xfrm flipV="1">
            <a:off x="1357745" y="2105891"/>
            <a:ext cx="8931564" cy="9236"/>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uora yhdysviiva 6"/>
          <p:cNvCxnSpPr/>
          <p:nvPr/>
        </p:nvCxnSpPr>
        <p:spPr>
          <a:xfrm>
            <a:off x="3897745" y="1690255"/>
            <a:ext cx="9237" cy="831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uora yhdysviiva 9"/>
          <p:cNvCxnSpPr/>
          <p:nvPr/>
        </p:nvCxnSpPr>
        <p:spPr>
          <a:xfrm>
            <a:off x="7282877" y="1704115"/>
            <a:ext cx="9237" cy="831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uora yhdysviiva 10"/>
          <p:cNvCxnSpPr/>
          <p:nvPr/>
        </p:nvCxnSpPr>
        <p:spPr>
          <a:xfrm flipV="1">
            <a:off x="1390071" y="3403597"/>
            <a:ext cx="8931564" cy="92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uora yhdysviiva 11"/>
          <p:cNvCxnSpPr/>
          <p:nvPr/>
        </p:nvCxnSpPr>
        <p:spPr>
          <a:xfrm>
            <a:off x="3902364" y="3098799"/>
            <a:ext cx="9237" cy="831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uora yhdysviiva 12"/>
          <p:cNvCxnSpPr/>
          <p:nvPr/>
        </p:nvCxnSpPr>
        <p:spPr>
          <a:xfrm>
            <a:off x="7292114" y="3098799"/>
            <a:ext cx="9237" cy="831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uora yhdysviiva 13"/>
          <p:cNvCxnSpPr/>
          <p:nvPr/>
        </p:nvCxnSpPr>
        <p:spPr>
          <a:xfrm flipV="1">
            <a:off x="1390071" y="4904507"/>
            <a:ext cx="8931564" cy="9236"/>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uora yhdysviiva 14"/>
          <p:cNvCxnSpPr/>
          <p:nvPr/>
        </p:nvCxnSpPr>
        <p:spPr>
          <a:xfrm>
            <a:off x="3906982" y="4521199"/>
            <a:ext cx="9237" cy="831272"/>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uora yhdysviiva 15"/>
          <p:cNvCxnSpPr/>
          <p:nvPr/>
        </p:nvCxnSpPr>
        <p:spPr>
          <a:xfrm>
            <a:off x="7301351" y="4521199"/>
            <a:ext cx="9237" cy="831272"/>
          </a:xfrm>
          <a:prstGeom prst="line">
            <a:avLst/>
          </a:prstGeom>
        </p:spPr>
        <p:style>
          <a:lnRef idx="1">
            <a:schemeClr val="accent1"/>
          </a:lnRef>
          <a:fillRef idx="0">
            <a:schemeClr val="accent1"/>
          </a:fillRef>
          <a:effectRef idx="0">
            <a:schemeClr val="accent1"/>
          </a:effectRef>
          <a:fontRef idx="minor">
            <a:schemeClr val="tx1"/>
          </a:fontRef>
        </p:style>
      </p:cxnSp>
      <p:sp>
        <p:nvSpPr>
          <p:cNvPr id="17" name="Tekstiruutu 16"/>
          <p:cNvSpPr txBox="1"/>
          <p:nvPr/>
        </p:nvSpPr>
        <p:spPr>
          <a:xfrm>
            <a:off x="711200" y="1083240"/>
            <a:ext cx="1071418" cy="553998"/>
          </a:xfrm>
          <a:prstGeom prst="rect">
            <a:avLst/>
          </a:prstGeom>
          <a:noFill/>
        </p:spPr>
        <p:txBody>
          <a:bodyPr wrap="square" rtlCol="0">
            <a:spAutoFit/>
          </a:bodyPr>
          <a:lstStyle/>
          <a:p>
            <a:r>
              <a:rPr lang="fi-FI" sz="3000" dirty="0"/>
              <a:t>3 v.</a:t>
            </a:r>
          </a:p>
        </p:txBody>
      </p:sp>
      <p:sp>
        <p:nvSpPr>
          <p:cNvPr id="18" name="Tekstiruutu 17"/>
          <p:cNvSpPr txBox="1"/>
          <p:nvPr/>
        </p:nvSpPr>
        <p:spPr>
          <a:xfrm>
            <a:off x="719567" y="2392126"/>
            <a:ext cx="1071418" cy="553998"/>
          </a:xfrm>
          <a:prstGeom prst="rect">
            <a:avLst/>
          </a:prstGeom>
          <a:noFill/>
        </p:spPr>
        <p:txBody>
          <a:bodyPr wrap="square" rtlCol="0">
            <a:spAutoFit/>
          </a:bodyPr>
          <a:lstStyle/>
          <a:p>
            <a:r>
              <a:rPr lang="fi-FI" sz="3000" dirty="0"/>
              <a:t>3,5 v.</a:t>
            </a:r>
          </a:p>
        </p:txBody>
      </p:sp>
      <p:sp>
        <p:nvSpPr>
          <p:cNvPr id="19" name="Tekstiruutu 18"/>
          <p:cNvSpPr txBox="1"/>
          <p:nvPr/>
        </p:nvSpPr>
        <p:spPr>
          <a:xfrm>
            <a:off x="719567" y="3689832"/>
            <a:ext cx="1071418" cy="553998"/>
          </a:xfrm>
          <a:prstGeom prst="rect">
            <a:avLst/>
          </a:prstGeom>
          <a:noFill/>
        </p:spPr>
        <p:txBody>
          <a:bodyPr wrap="square" rtlCol="0">
            <a:spAutoFit/>
          </a:bodyPr>
          <a:lstStyle/>
          <a:p>
            <a:r>
              <a:rPr lang="fi-FI" sz="3000" dirty="0"/>
              <a:t>4 v.</a:t>
            </a:r>
          </a:p>
        </p:txBody>
      </p:sp>
      <p:sp>
        <p:nvSpPr>
          <p:cNvPr id="20" name="Tekstiruutu 19"/>
          <p:cNvSpPr txBox="1"/>
          <p:nvPr/>
        </p:nvSpPr>
        <p:spPr>
          <a:xfrm>
            <a:off x="2036618" y="1341674"/>
            <a:ext cx="1071418" cy="369332"/>
          </a:xfrm>
          <a:prstGeom prst="rect">
            <a:avLst/>
          </a:prstGeom>
          <a:noFill/>
        </p:spPr>
        <p:txBody>
          <a:bodyPr wrap="square" rtlCol="0">
            <a:spAutoFit/>
          </a:bodyPr>
          <a:lstStyle/>
          <a:p>
            <a:r>
              <a:rPr lang="fi-FI" dirty="0"/>
              <a:t>Kevät-25</a:t>
            </a:r>
          </a:p>
        </p:txBody>
      </p:sp>
      <p:sp>
        <p:nvSpPr>
          <p:cNvPr id="22" name="Tekstiruutu 21"/>
          <p:cNvSpPr txBox="1"/>
          <p:nvPr/>
        </p:nvSpPr>
        <p:spPr>
          <a:xfrm>
            <a:off x="2036618" y="2752528"/>
            <a:ext cx="1071418" cy="369332"/>
          </a:xfrm>
          <a:prstGeom prst="rect">
            <a:avLst/>
          </a:prstGeom>
          <a:noFill/>
        </p:spPr>
        <p:txBody>
          <a:bodyPr wrap="square" rtlCol="0">
            <a:spAutoFit/>
          </a:bodyPr>
          <a:lstStyle/>
          <a:p>
            <a:r>
              <a:rPr lang="fi-FI" dirty="0"/>
              <a:t>Syksy-25</a:t>
            </a:r>
          </a:p>
        </p:txBody>
      </p:sp>
      <p:sp>
        <p:nvSpPr>
          <p:cNvPr id="23" name="Tekstiruutu 22"/>
          <p:cNvSpPr txBox="1"/>
          <p:nvPr/>
        </p:nvSpPr>
        <p:spPr>
          <a:xfrm>
            <a:off x="2036618" y="4294903"/>
            <a:ext cx="1071418" cy="369332"/>
          </a:xfrm>
          <a:prstGeom prst="rect">
            <a:avLst/>
          </a:prstGeom>
          <a:noFill/>
        </p:spPr>
        <p:txBody>
          <a:bodyPr wrap="square" rtlCol="0">
            <a:spAutoFit/>
          </a:bodyPr>
          <a:lstStyle/>
          <a:p>
            <a:r>
              <a:rPr lang="fi-FI" dirty="0"/>
              <a:t>Kevät-26</a:t>
            </a:r>
          </a:p>
        </p:txBody>
      </p:sp>
      <p:sp>
        <p:nvSpPr>
          <p:cNvPr id="24" name="Tekstiruutu 23"/>
          <p:cNvSpPr txBox="1"/>
          <p:nvPr/>
        </p:nvSpPr>
        <p:spPr>
          <a:xfrm>
            <a:off x="5059220" y="1325695"/>
            <a:ext cx="1071418" cy="369332"/>
          </a:xfrm>
          <a:prstGeom prst="rect">
            <a:avLst/>
          </a:prstGeom>
          <a:noFill/>
        </p:spPr>
        <p:txBody>
          <a:bodyPr wrap="square" rtlCol="0">
            <a:spAutoFit/>
          </a:bodyPr>
          <a:lstStyle/>
          <a:p>
            <a:r>
              <a:rPr lang="fi-FI" dirty="0"/>
              <a:t>Syksy-25</a:t>
            </a:r>
          </a:p>
        </p:txBody>
      </p:sp>
      <p:sp>
        <p:nvSpPr>
          <p:cNvPr id="25" name="Tekstiruutu 24"/>
          <p:cNvSpPr txBox="1"/>
          <p:nvPr/>
        </p:nvSpPr>
        <p:spPr>
          <a:xfrm>
            <a:off x="5059220" y="2752528"/>
            <a:ext cx="1071418" cy="369332"/>
          </a:xfrm>
          <a:prstGeom prst="rect">
            <a:avLst/>
          </a:prstGeom>
          <a:noFill/>
        </p:spPr>
        <p:txBody>
          <a:bodyPr wrap="square" rtlCol="0">
            <a:spAutoFit/>
          </a:bodyPr>
          <a:lstStyle/>
          <a:p>
            <a:r>
              <a:rPr lang="fi-FI" dirty="0"/>
              <a:t>Kevät-26</a:t>
            </a:r>
          </a:p>
        </p:txBody>
      </p:sp>
      <p:sp>
        <p:nvSpPr>
          <p:cNvPr id="26" name="Tekstiruutu 25"/>
          <p:cNvSpPr txBox="1"/>
          <p:nvPr/>
        </p:nvSpPr>
        <p:spPr>
          <a:xfrm>
            <a:off x="5059220" y="4258176"/>
            <a:ext cx="1071418" cy="369332"/>
          </a:xfrm>
          <a:prstGeom prst="rect">
            <a:avLst/>
          </a:prstGeom>
          <a:noFill/>
        </p:spPr>
        <p:txBody>
          <a:bodyPr wrap="square" rtlCol="0">
            <a:spAutoFit/>
          </a:bodyPr>
          <a:lstStyle/>
          <a:p>
            <a:r>
              <a:rPr lang="fi-FI" dirty="0"/>
              <a:t>Syksy-26</a:t>
            </a:r>
          </a:p>
        </p:txBody>
      </p:sp>
      <p:sp>
        <p:nvSpPr>
          <p:cNvPr id="27" name="Tekstiruutu 26"/>
          <p:cNvSpPr txBox="1"/>
          <p:nvPr/>
        </p:nvSpPr>
        <p:spPr>
          <a:xfrm>
            <a:off x="8255002" y="1339644"/>
            <a:ext cx="1071418" cy="369332"/>
          </a:xfrm>
          <a:prstGeom prst="rect">
            <a:avLst/>
          </a:prstGeom>
          <a:noFill/>
        </p:spPr>
        <p:txBody>
          <a:bodyPr wrap="square" rtlCol="0">
            <a:spAutoFit/>
          </a:bodyPr>
          <a:lstStyle/>
          <a:p>
            <a:r>
              <a:rPr lang="fi-FI" dirty="0"/>
              <a:t>Kevät-26</a:t>
            </a:r>
          </a:p>
        </p:txBody>
      </p:sp>
      <p:sp>
        <p:nvSpPr>
          <p:cNvPr id="28" name="Tekstiruutu 27"/>
          <p:cNvSpPr txBox="1"/>
          <p:nvPr/>
        </p:nvSpPr>
        <p:spPr>
          <a:xfrm>
            <a:off x="8253848" y="2752528"/>
            <a:ext cx="1071418" cy="369332"/>
          </a:xfrm>
          <a:prstGeom prst="rect">
            <a:avLst/>
          </a:prstGeom>
          <a:noFill/>
        </p:spPr>
        <p:txBody>
          <a:bodyPr wrap="square" rtlCol="0">
            <a:spAutoFit/>
          </a:bodyPr>
          <a:lstStyle/>
          <a:p>
            <a:r>
              <a:rPr lang="fi-FI" dirty="0"/>
              <a:t>Syksy-26</a:t>
            </a:r>
          </a:p>
        </p:txBody>
      </p:sp>
      <p:sp>
        <p:nvSpPr>
          <p:cNvPr id="29" name="Tekstiruutu 28"/>
          <p:cNvSpPr txBox="1"/>
          <p:nvPr/>
        </p:nvSpPr>
        <p:spPr>
          <a:xfrm>
            <a:off x="8253848" y="4294903"/>
            <a:ext cx="1071418" cy="369332"/>
          </a:xfrm>
          <a:prstGeom prst="rect">
            <a:avLst/>
          </a:prstGeom>
          <a:noFill/>
        </p:spPr>
        <p:txBody>
          <a:bodyPr wrap="square" rtlCol="0">
            <a:spAutoFit/>
          </a:bodyPr>
          <a:lstStyle/>
          <a:p>
            <a:r>
              <a:rPr lang="fi-FI" dirty="0"/>
              <a:t>Kevät-27</a:t>
            </a:r>
          </a:p>
        </p:txBody>
      </p:sp>
    </p:spTree>
    <p:extLst>
      <p:ext uri="{BB962C8B-B14F-4D97-AF65-F5344CB8AC3E}">
        <p14:creationId xmlns:p14="http://schemas.microsoft.com/office/powerpoint/2010/main" val="3420116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idx="4294967295"/>
          </p:nvPr>
        </p:nvSpPr>
        <p:spPr>
          <a:xfrm>
            <a:off x="1533525" y="109144"/>
            <a:ext cx="8291513" cy="936625"/>
          </a:xfrm>
        </p:spPr>
        <p:txBody>
          <a:bodyPr/>
          <a:lstStyle/>
          <a:p>
            <a:r>
              <a:rPr lang="fi-FI" dirty="0">
                <a:solidFill>
                  <a:schemeClr val="tx1"/>
                </a:solidFill>
                <a:latin typeface="Arial Rounded MT Bold" pitchFamily="34" charset="0"/>
              </a:rPr>
              <a:t>Tutkinnon rakenne</a:t>
            </a:r>
          </a:p>
        </p:txBody>
      </p:sp>
      <p:graphicFrame>
        <p:nvGraphicFramePr>
          <p:cNvPr id="3" name="Kaaviokuva 2"/>
          <p:cNvGraphicFramePr/>
          <p:nvPr/>
        </p:nvGraphicFramePr>
        <p:xfrm>
          <a:off x="2423592" y="1124744"/>
          <a:ext cx="7704856"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ikehys 3"/>
          <p:cNvSpPr txBox="1"/>
          <p:nvPr/>
        </p:nvSpPr>
        <p:spPr>
          <a:xfrm>
            <a:off x="5015880" y="2420889"/>
            <a:ext cx="2664296" cy="646331"/>
          </a:xfrm>
          <a:prstGeom prst="rect">
            <a:avLst/>
          </a:prstGeom>
          <a:noFill/>
        </p:spPr>
        <p:txBody>
          <a:bodyPr wrap="square" rtlCol="0">
            <a:spAutoFit/>
          </a:bodyPr>
          <a:lstStyle/>
          <a:p>
            <a:pPr algn="ctr">
              <a:buNone/>
            </a:pPr>
            <a:r>
              <a:rPr lang="fi-FI" dirty="0"/>
              <a:t>Äidinkielen koe on kaikille pakollinen</a:t>
            </a:r>
          </a:p>
        </p:txBody>
      </p:sp>
      <p:sp>
        <p:nvSpPr>
          <p:cNvPr id="7" name="Tekstikehys 6"/>
          <p:cNvSpPr txBox="1"/>
          <p:nvPr/>
        </p:nvSpPr>
        <p:spPr>
          <a:xfrm>
            <a:off x="1775520" y="1124745"/>
            <a:ext cx="2664296" cy="1015663"/>
          </a:xfrm>
          <a:prstGeom prst="rect">
            <a:avLst/>
          </a:prstGeom>
          <a:solidFill>
            <a:schemeClr val="bg1">
              <a:lumMod val="95000"/>
            </a:schemeClr>
          </a:solidFill>
          <a:ln w="28575">
            <a:solidFill>
              <a:srgbClr val="C00000"/>
            </a:solidFill>
          </a:ln>
          <a:effectLst>
            <a:glow rad="228600">
              <a:srgbClr val="C00000">
                <a:alpha val="40000"/>
              </a:srgbClr>
            </a:glow>
          </a:effectLst>
        </p:spPr>
        <p:txBody>
          <a:bodyPr wrap="square" rtlCol="0">
            <a:spAutoFit/>
          </a:bodyPr>
          <a:lstStyle/>
          <a:p>
            <a:pPr algn="ctr">
              <a:buNone/>
            </a:pPr>
            <a:r>
              <a:rPr lang="fi-FI" sz="2000" dirty="0">
                <a:solidFill>
                  <a:srgbClr val="CC3300"/>
                </a:solidFill>
              </a:rPr>
              <a:t>Tutkintoon kuuluu vähintään viisi pakollista koetta</a:t>
            </a:r>
          </a:p>
        </p:txBody>
      </p:sp>
      <p:sp>
        <p:nvSpPr>
          <p:cNvPr id="9" name="Kuvatekstinuoli vasemmalle ja oikealle 8"/>
          <p:cNvSpPr/>
          <p:nvPr/>
        </p:nvSpPr>
        <p:spPr bwMode="auto">
          <a:xfrm>
            <a:off x="4997405" y="4442338"/>
            <a:ext cx="2520280" cy="707886"/>
          </a:xfrm>
          <a:prstGeom prst="leftRightArrowCallout">
            <a:avLst>
              <a:gd name="adj1" fmla="val 41792"/>
              <a:gd name="adj2" fmla="val 28256"/>
              <a:gd name="adj3" fmla="val 11811"/>
              <a:gd name="adj4" fmla="val 75488"/>
            </a:avLst>
          </a:prstGeom>
          <a:solidFill>
            <a:srgbClr val="CC3300"/>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spAutoFit/>
          </a:bodyPr>
          <a:lstStyle/>
          <a:p>
            <a:pPr marR="0" algn="l" defTabSz="914400" rtl="0" eaLnBrk="1" fontAlgn="base" latinLnBrk="0" hangingPunct="1">
              <a:lnSpc>
                <a:spcPct val="100000"/>
              </a:lnSpc>
              <a:spcBef>
                <a:spcPct val="50000"/>
              </a:spcBef>
              <a:spcAft>
                <a:spcPct val="0"/>
              </a:spcAft>
              <a:buClrTx/>
              <a:buSzPct val="150000"/>
              <a:tabLst/>
            </a:pPr>
            <a:r>
              <a:rPr kumimoji="0" lang="fi-FI" sz="2000" b="1" i="0" u="none" strike="noStrike" cap="none" normalizeH="0" baseline="0" dirty="0">
                <a:ln>
                  <a:noFill/>
                </a:ln>
                <a:solidFill>
                  <a:schemeClr val="tx1"/>
                </a:solidFill>
                <a:effectLst/>
                <a:latin typeface="Arial" charset="0"/>
              </a:rPr>
              <a:t>Näistä on valittava </a:t>
            </a:r>
            <a:r>
              <a:rPr lang="fi-FI" sz="2000" b="1" dirty="0">
                <a:latin typeface="Arial" charset="0"/>
              </a:rPr>
              <a:t>neljä</a:t>
            </a:r>
            <a:endParaRPr kumimoji="0" lang="fi-FI" sz="2000" b="1" i="0" u="none" strike="noStrike" cap="none" normalizeH="0" baseline="0" dirty="0">
              <a:ln>
                <a:noFill/>
              </a:ln>
              <a:solidFill>
                <a:schemeClr val="tx1"/>
              </a:solidFill>
              <a:effectLst/>
              <a:latin typeface="Arial" charset="0"/>
            </a:endParaRPr>
          </a:p>
        </p:txBody>
      </p:sp>
    </p:spTree>
    <p:extLst>
      <p:ext uri="{BB962C8B-B14F-4D97-AF65-F5344CB8AC3E}">
        <p14:creationId xmlns:p14="http://schemas.microsoft.com/office/powerpoint/2010/main" val="36007294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776EBD2-A488-4E9D-8BD7-A6BC52CDFDD4}"/>
              </a:ext>
            </a:extLst>
          </p:cNvPr>
          <p:cNvSpPr>
            <a:spLocks noGrp="1"/>
          </p:cNvSpPr>
          <p:nvPr>
            <p:ph type="title"/>
          </p:nvPr>
        </p:nvSpPr>
        <p:spPr/>
        <p:txBody>
          <a:bodyPr/>
          <a:lstStyle/>
          <a:p>
            <a:r>
              <a:rPr lang="fi-FI" dirty="0"/>
              <a:t>Mitä urasuunnitelmallesi kuuluu?</a:t>
            </a:r>
          </a:p>
        </p:txBody>
      </p:sp>
      <p:sp>
        <p:nvSpPr>
          <p:cNvPr id="3" name="Sisällön paikkamerkki 2">
            <a:extLst>
              <a:ext uri="{FF2B5EF4-FFF2-40B4-BE49-F238E27FC236}">
                <a16:creationId xmlns:a16="http://schemas.microsoft.com/office/drawing/2014/main" id="{3A5D2746-3E00-4E5B-AF8A-4AE9137D4583}"/>
              </a:ext>
            </a:extLst>
          </p:cNvPr>
          <p:cNvSpPr>
            <a:spLocks noGrp="1"/>
          </p:cNvSpPr>
          <p:nvPr>
            <p:ph idx="1"/>
          </p:nvPr>
        </p:nvSpPr>
        <p:spPr/>
        <p:txBody>
          <a:bodyPr/>
          <a:lstStyle/>
          <a:p>
            <a:pPr marL="0" indent="0">
              <a:buNone/>
            </a:pPr>
            <a:r>
              <a:rPr lang="fi-FI" sz="3000" dirty="0"/>
              <a:t>Yhteishaut 2026 – 2027:</a:t>
            </a:r>
          </a:p>
          <a:p>
            <a:r>
              <a:rPr lang="fi-FI" sz="3000" dirty="0"/>
              <a:t>Syyskuussa</a:t>
            </a:r>
          </a:p>
          <a:p>
            <a:r>
              <a:rPr lang="fi-FI" sz="3000" dirty="0"/>
              <a:t>Tammikuussa</a:t>
            </a:r>
          </a:p>
          <a:p>
            <a:r>
              <a:rPr lang="fi-FI" sz="3000" dirty="0"/>
              <a:t>Maaliskuussa</a:t>
            </a:r>
          </a:p>
          <a:p>
            <a:pPr marL="0" indent="0">
              <a:buNone/>
            </a:pPr>
            <a:endParaRPr lang="fi-FI" dirty="0"/>
          </a:p>
        </p:txBody>
      </p:sp>
    </p:spTree>
    <p:extLst>
      <p:ext uri="{BB962C8B-B14F-4D97-AF65-F5344CB8AC3E}">
        <p14:creationId xmlns:p14="http://schemas.microsoft.com/office/powerpoint/2010/main" val="1045818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erityisjärjestelyt valintakokeessa</a:t>
            </a:r>
          </a:p>
        </p:txBody>
      </p:sp>
      <p:sp>
        <p:nvSpPr>
          <p:cNvPr id="3" name="Sisällön paikkamerkki 2"/>
          <p:cNvSpPr>
            <a:spLocks noGrp="1"/>
          </p:cNvSpPr>
          <p:nvPr>
            <p:ph sz="half" idx="1"/>
          </p:nvPr>
        </p:nvSpPr>
        <p:spPr/>
        <p:txBody>
          <a:bodyPr>
            <a:normAutofit fontScale="92500"/>
          </a:bodyPr>
          <a:lstStyle/>
          <a:p>
            <a:pPr>
              <a:buFont typeface="Arial" panose="020B0604020202020204" pitchFamily="34" charset="0"/>
              <a:buChar char="•"/>
            </a:pPr>
            <a:r>
              <a:rPr lang="fi-FI" dirty="0"/>
              <a:t> Jos tarvitset erityisjärjestelyjä valintakokeessa, niitä voidaan lääkärintodistuksen tai asiantuntijalausunnon perusteella ottaa huomioon. </a:t>
            </a:r>
          </a:p>
          <a:p>
            <a:pPr>
              <a:buFont typeface="Arial" panose="020B0604020202020204" pitchFamily="34" charset="0"/>
              <a:buChar char="•"/>
            </a:pPr>
            <a:r>
              <a:rPr lang="fi-FI" dirty="0"/>
              <a:t> Esim. </a:t>
            </a:r>
            <a:r>
              <a:rPr lang="fi-FI" b="1" dirty="0"/>
              <a:t>Lukivaikeuden </a:t>
            </a:r>
            <a:r>
              <a:rPr lang="fi-FI" dirty="0"/>
              <a:t>perusteella myönnettävä lisäaika kokeen suorittamiseen voi olla 0,5–2 tuntia lukivaikeudesta, kokeen luonteesta ja kestosta riippuen.</a:t>
            </a:r>
          </a:p>
          <a:p>
            <a:pPr>
              <a:buFont typeface="Arial" panose="020B0604020202020204" pitchFamily="34" charset="0"/>
              <a:buChar char="•"/>
            </a:pPr>
            <a:r>
              <a:rPr lang="fi-FI" dirty="0"/>
              <a:t> </a:t>
            </a:r>
            <a:r>
              <a:rPr lang="fi-FI" b="1" dirty="0"/>
              <a:t>Jokaisella oppilaitoksella oma takaraja </a:t>
            </a:r>
            <a:r>
              <a:rPr lang="fi-FI" dirty="0"/>
              <a:t>erityisjärjestelyiden hakemiseen</a:t>
            </a:r>
            <a:r>
              <a:rPr lang="fi-FI"/>
              <a:t>. </a:t>
            </a:r>
            <a:endParaRPr lang="fi-FI" dirty="0"/>
          </a:p>
          <a:p>
            <a:endParaRPr lang="fi-FI" dirty="0"/>
          </a:p>
          <a:p>
            <a:endParaRPr lang="fi-FI" dirty="0"/>
          </a:p>
        </p:txBody>
      </p:sp>
      <p:pic>
        <p:nvPicPr>
          <p:cNvPr id="5" name="Sisällön paikkamerkki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989638" y="2329880"/>
            <a:ext cx="4754562" cy="3934965"/>
          </a:xfrm>
        </p:spPr>
      </p:pic>
    </p:spTree>
    <p:extLst>
      <p:ext uri="{BB962C8B-B14F-4D97-AF65-F5344CB8AC3E}">
        <p14:creationId xmlns:p14="http://schemas.microsoft.com/office/powerpoint/2010/main" val="27514632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828675" y="134735"/>
            <a:ext cx="11287125" cy="913015"/>
          </a:xfrm>
        </p:spPr>
        <p:txBody>
          <a:bodyPr>
            <a:normAutofit fontScale="90000"/>
          </a:bodyPr>
          <a:lstStyle/>
          <a:p>
            <a:r>
              <a:rPr lang="fi-FI" dirty="0"/>
              <a:t>Yo-kirjoitukset ajoittuvat 5. periodiin</a:t>
            </a:r>
            <a:br>
              <a:rPr lang="fi-FI" dirty="0"/>
            </a:br>
            <a:r>
              <a:rPr lang="fi-FI" sz="2400" dirty="0" err="1"/>
              <a:t>Huom</a:t>
            </a:r>
            <a:r>
              <a:rPr lang="fi-FI" sz="2400" dirty="0"/>
              <a:t>! Muutokset ovat mahdollisia. Tarkista yo-kirjoitusten aikataulu YTL.fi</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563350772"/>
              </p:ext>
            </p:extLst>
          </p:nvPr>
        </p:nvGraphicFramePr>
        <p:xfrm>
          <a:off x="962025" y="1143000"/>
          <a:ext cx="10610848" cy="5648324"/>
        </p:xfrm>
        <a:graphic>
          <a:graphicData uri="http://schemas.openxmlformats.org/drawingml/2006/table">
            <a:tbl>
              <a:tblPr firstRow="1" bandRow="1">
                <a:tableStyleId>{5C22544A-7EE6-4342-B048-85BDC9FD1C3A}</a:tableStyleId>
              </a:tblPr>
              <a:tblGrid>
                <a:gridCol w="1326356">
                  <a:extLst>
                    <a:ext uri="{9D8B030D-6E8A-4147-A177-3AD203B41FA5}">
                      <a16:colId xmlns:a16="http://schemas.microsoft.com/office/drawing/2014/main" val="2357379802"/>
                    </a:ext>
                  </a:extLst>
                </a:gridCol>
                <a:gridCol w="1326356">
                  <a:extLst>
                    <a:ext uri="{9D8B030D-6E8A-4147-A177-3AD203B41FA5}">
                      <a16:colId xmlns:a16="http://schemas.microsoft.com/office/drawing/2014/main" val="3068592724"/>
                    </a:ext>
                  </a:extLst>
                </a:gridCol>
                <a:gridCol w="1326356">
                  <a:extLst>
                    <a:ext uri="{9D8B030D-6E8A-4147-A177-3AD203B41FA5}">
                      <a16:colId xmlns:a16="http://schemas.microsoft.com/office/drawing/2014/main" val="3604746845"/>
                    </a:ext>
                  </a:extLst>
                </a:gridCol>
                <a:gridCol w="1326356">
                  <a:extLst>
                    <a:ext uri="{9D8B030D-6E8A-4147-A177-3AD203B41FA5}">
                      <a16:colId xmlns:a16="http://schemas.microsoft.com/office/drawing/2014/main" val="3757768302"/>
                    </a:ext>
                  </a:extLst>
                </a:gridCol>
                <a:gridCol w="1326356">
                  <a:extLst>
                    <a:ext uri="{9D8B030D-6E8A-4147-A177-3AD203B41FA5}">
                      <a16:colId xmlns:a16="http://schemas.microsoft.com/office/drawing/2014/main" val="1980437145"/>
                    </a:ext>
                  </a:extLst>
                </a:gridCol>
                <a:gridCol w="1326356">
                  <a:extLst>
                    <a:ext uri="{9D8B030D-6E8A-4147-A177-3AD203B41FA5}">
                      <a16:colId xmlns:a16="http://schemas.microsoft.com/office/drawing/2014/main" val="3036706556"/>
                    </a:ext>
                  </a:extLst>
                </a:gridCol>
                <a:gridCol w="1326356">
                  <a:extLst>
                    <a:ext uri="{9D8B030D-6E8A-4147-A177-3AD203B41FA5}">
                      <a16:colId xmlns:a16="http://schemas.microsoft.com/office/drawing/2014/main" val="3379435668"/>
                    </a:ext>
                  </a:extLst>
                </a:gridCol>
                <a:gridCol w="1326356">
                  <a:extLst>
                    <a:ext uri="{9D8B030D-6E8A-4147-A177-3AD203B41FA5}">
                      <a16:colId xmlns:a16="http://schemas.microsoft.com/office/drawing/2014/main" val="2314697331"/>
                    </a:ext>
                  </a:extLst>
                </a:gridCol>
              </a:tblGrid>
              <a:tr h="476827">
                <a:tc>
                  <a:txBody>
                    <a:bodyPr/>
                    <a:lstStyle/>
                    <a:p>
                      <a:r>
                        <a:rPr lang="fi-FI" sz="1100" dirty="0"/>
                        <a:t>Viikko</a:t>
                      </a:r>
                    </a:p>
                  </a:txBody>
                  <a:tcPr/>
                </a:tc>
                <a:tc>
                  <a:txBody>
                    <a:bodyPr/>
                    <a:lstStyle/>
                    <a:p>
                      <a:r>
                        <a:rPr lang="fi-FI" sz="1100" dirty="0"/>
                        <a:t>MA</a:t>
                      </a:r>
                    </a:p>
                  </a:txBody>
                  <a:tcPr>
                    <a:lnB w="12700" cap="flat" cmpd="sng" algn="ctr">
                      <a:solidFill>
                        <a:schemeClr val="tx1"/>
                      </a:solidFill>
                      <a:prstDash val="solid"/>
                      <a:round/>
                      <a:headEnd type="none" w="med" len="med"/>
                      <a:tailEnd type="none" w="med" len="med"/>
                    </a:lnB>
                  </a:tcPr>
                </a:tc>
                <a:tc>
                  <a:txBody>
                    <a:bodyPr/>
                    <a:lstStyle/>
                    <a:p>
                      <a:r>
                        <a:rPr lang="fi-FI" sz="1100" dirty="0"/>
                        <a:t>TI</a:t>
                      </a:r>
                    </a:p>
                  </a:txBody>
                  <a:tcPr>
                    <a:lnB w="12700" cap="flat" cmpd="sng" algn="ctr">
                      <a:solidFill>
                        <a:schemeClr val="tx1"/>
                      </a:solidFill>
                      <a:prstDash val="solid"/>
                      <a:round/>
                      <a:headEnd type="none" w="med" len="med"/>
                      <a:tailEnd type="none" w="med" len="med"/>
                    </a:lnB>
                  </a:tcPr>
                </a:tc>
                <a:tc>
                  <a:txBody>
                    <a:bodyPr/>
                    <a:lstStyle/>
                    <a:p>
                      <a:r>
                        <a:rPr lang="fi-FI" sz="1100" dirty="0"/>
                        <a:t>KE</a:t>
                      </a:r>
                    </a:p>
                  </a:txBody>
                  <a:tcPr>
                    <a:lnB w="12700" cap="flat" cmpd="sng" algn="ctr">
                      <a:solidFill>
                        <a:schemeClr val="tx1"/>
                      </a:solidFill>
                      <a:prstDash val="solid"/>
                      <a:round/>
                      <a:headEnd type="none" w="med" len="med"/>
                      <a:tailEnd type="none" w="med" len="med"/>
                    </a:lnB>
                  </a:tcPr>
                </a:tc>
                <a:tc>
                  <a:txBody>
                    <a:bodyPr/>
                    <a:lstStyle/>
                    <a:p>
                      <a:r>
                        <a:rPr lang="fi-FI" sz="1100" dirty="0"/>
                        <a:t>TO</a:t>
                      </a:r>
                    </a:p>
                  </a:txBody>
                  <a:tcPr>
                    <a:lnB w="12700" cap="flat" cmpd="sng" algn="ctr">
                      <a:solidFill>
                        <a:schemeClr val="tx1"/>
                      </a:solidFill>
                      <a:prstDash val="solid"/>
                      <a:round/>
                      <a:headEnd type="none" w="med" len="med"/>
                      <a:tailEnd type="none" w="med" len="med"/>
                    </a:lnB>
                  </a:tcPr>
                </a:tc>
                <a:tc>
                  <a:txBody>
                    <a:bodyPr/>
                    <a:lstStyle/>
                    <a:p>
                      <a:r>
                        <a:rPr lang="fi-FI" sz="1100" dirty="0"/>
                        <a:t>PE</a:t>
                      </a:r>
                    </a:p>
                  </a:txBody>
                  <a:tcPr>
                    <a:lnB w="12700" cap="flat" cmpd="sng" algn="ctr">
                      <a:solidFill>
                        <a:schemeClr val="tx1"/>
                      </a:solidFill>
                      <a:prstDash val="solid"/>
                      <a:round/>
                      <a:headEnd type="none" w="med" len="med"/>
                      <a:tailEnd type="none" w="med" len="med"/>
                    </a:lnB>
                  </a:tcPr>
                </a:tc>
                <a:tc>
                  <a:txBody>
                    <a:bodyPr/>
                    <a:lstStyle/>
                    <a:p>
                      <a:r>
                        <a:rPr lang="fi-FI" sz="1100" dirty="0"/>
                        <a:t>LA</a:t>
                      </a:r>
                    </a:p>
                  </a:txBody>
                  <a:tcPr>
                    <a:lnB w="12700" cap="flat" cmpd="sng" algn="ctr">
                      <a:solidFill>
                        <a:schemeClr val="tx1"/>
                      </a:solidFill>
                      <a:prstDash val="solid"/>
                      <a:round/>
                      <a:headEnd type="none" w="med" len="med"/>
                      <a:tailEnd type="none" w="med" len="med"/>
                    </a:lnB>
                  </a:tcPr>
                </a:tc>
                <a:tc>
                  <a:txBody>
                    <a:bodyPr/>
                    <a:lstStyle/>
                    <a:p>
                      <a:r>
                        <a:rPr lang="fi-FI" sz="1100" dirty="0"/>
                        <a:t>SU</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5525414"/>
                  </a:ext>
                </a:extLst>
              </a:tr>
              <a:tr h="476827">
                <a:tc>
                  <a:txBody>
                    <a:bodyPr/>
                    <a:lstStyle/>
                    <a:p>
                      <a:r>
                        <a:rPr lang="fi-FI" sz="1100" dirty="0"/>
                        <a:t>7.</a:t>
                      </a:r>
                    </a:p>
                  </a:txBody>
                  <a:tcPr>
                    <a:lnR w="12700" cap="flat" cmpd="sng" algn="ctr">
                      <a:solidFill>
                        <a:schemeClr val="tx1"/>
                      </a:solidFill>
                      <a:prstDash val="solid"/>
                      <a:round/>
                      <a:headEnd type="none" w="med" len="med"/>
                      <a:tailEnd type="none" w="med" len="med"/>
                    </a:lnR>
                  </a:tcPr>
                </a:tc>
                <a:tc>
                  <a:txBody>
                    <a:bodyPr/>
                    <a:lstStyle/>
                    <a:p>
                      <a:r>
                        <a:rPr lang="fi-FI" sz="1100" dirty="0"/>
                        <a:t>9.2.2025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11.2.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12.2.</a:t>
                      </a:r>
                    </a:p>
                    <a:p>
                      <a:r>
                        <a:rPr lang="fi-FI" sz="1100" dirty="0"/>
                        <a:t>Penkkarit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13.2.</a:t>
                      </a:r>
                    </a:p>
                    <a:p>
                      <a:r>
                        <a:rPr lang="fi-FI" sz="1100" dirty="0" err="1"/>
                        <a:t>Wanhojen</a:t>
                      </a:r>
                      <a:r>
                        <a:rPr lang="fi-FI" sz="1100" dirty="0"/>
                        <a:t> päivä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14.2.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15.2.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2609329"/>
                  </a:ext>
                </a:extLst>
              </a:tr>
              <a:tr h="476827">
                <a:tc>
                  <a:txBody>
                    <a:bodyPr/>
                    <a:lstStyle/>
                    <a:p>
                      <a:r>
                        <a:rPr lang="fi-FI" sz="1100" dirty="0"/>
                        <a:t>8.</a:t>
                      </a:r>
                    </a:p>
                  </a:txBody>
                  <a:tcPr>
                    <a:lnR w="12700" cap="flat" cmpd="sng" algn="ctr">
                      <a:solidFill>
                        <a:schemeClr val="tx1"/>
                      </a:solidFill>
                      <a:prstDash val="solid"/>
                      <a:round/>
                      <a:headEnd type="none" w="med" len="med"/>
                      <a:tailEnd type="none" w="med" len="med"/>
                    </a:lnR>
                  </a:tcPr>
                </a:tc>
                <a:tc>
                  <a:txBody>
                    <a:bodyPr/>
                    <a:lstStyle/>
                    <a:p>
                      <a:r>
                        <a:rPr lang="fi-FI" sz="1100" dirty="0"/>
                        <a:t>16.2.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18.2.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19.2.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20.2.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21.2.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22.2.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6773303"/>
                  </a:ext>
                </a:extLst>
              </a:tr>
              <a:tr h="476827">
                <a:tc>
                  <a:txBody>
                    <a:bodyPr/>
                    <a:lstStyle/>
                    <a:p>
                      <a:r>
                        <a:rPr lang="fi-FI" sz="1100" dirty="0"/>
                        <a:t>9. </a:t>
                      </a:r>
                    </a:p>
                  </a:txBody>
                  <a:tcPr>
                    <a:lnR w="12700" cap="flat" cmpd="sng" algn="ctr">
                      <a:solidFill>
                        <a:schemeClr val="tx1"/>
                      </a:solidFill>
                      <a:prstDash val="solid"/>
                      <a:round/>
                      <a:headEnd type="none" w="med" len="med"/>
                      <a:tailEnd type="none" w="med" len="med"/>
                    </a:lnR>
                  </a:tcPr>
                </a:tc>
                <a:tc>
                  <a:txBody>
                    <a:bodyPr/>
                    <a:lstStyle/>
                    <a:p>
                      <a:r>
                        <a:rPr lang="fi-FI" sz="1100" dirty="0"/>
                        <a:t>23.2. Talviloma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24.2.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25.2.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26.2.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27.2.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28.2.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1.3.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4784571"/>
                  </a:ext>
                </a:extLst>
              </a:tr>
              <a:tr h="705443">
                <a:tc>
                  <a:txBody>
                    <a:bodyPr/>
                    <a:lstStyle/>
                    <a:p>
                      <a:r>
                        <a:rPr lang="fi-FI" sz="1100" dirty="0"/>
                        <a:t>10.</a:t>
                      </a:r>
                    </a:p>
                  </a:txBody>
                  <a:tcPr>
                    <a:lnR w="12700" cap="flat" cmpd="sng" algn="ctr">
                      <a:solidFill>
                        <a:schemeClr val="tx1"/>
                      </a:solidFill>
                      <a:prstDash val="solid"/>
                      <a:round/>
                      <a:headEnd type="none" w="med" len="med"/>
                      <a:tailEnd type="none" w="med" len="med"/>
                    </a:lnR>
                  </a:tcPr>
                </a:tc>
                <a:tc>
                  <a:txBody>
                    <a:bodyPr/>
                    <a:lstStyle/>
                    <a:p>
                      <a:r>
                        <a:rPr lang="fi-FI" sz="1100" dirty="0"/>
                        <a:t>2.3. (5. periodi alkaa)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3.3.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5.3.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7.3.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8.3.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4252049"/>
                  </a:ext>
                </a:extLst>
              </a:tr>
              <a:tr h="619747">
                <a:tc>
                  <a:txBody>
                    <a:bodyPr/>
                    <a:lstStyle/>
                    <a:p>
                      <a:r>
                        <a:rPr lang="fi-FI" sz="1100" dirty="0"/>
                        <a:t>11.</a:t>
                      </a:r>
                    </a:p>
                  </a:txBody>
                  <a:tcPr>
                    <a:lnR w="12700" cap="flat" cmpd="sng" algn="ctr">
                      <a:solidFill>
                        <a:schemeClr val="tx1"/>
                      </a:solidFill>
                      <a:prstDash val="solid"/>
                      <a:round/>
                      <a:headEnd type="none" w="med" len="med"/>
                      <a:tailEnd type="none" w="med" len="med"/>
                    </a:lnR>
                  </a:tcPr>
                </a:tc>
                <a:tc>
                  <a:txBody>
                    <a:bodyPr/>
                    <a:lstStyle/>
                    <a:p>
                      <a:r>
                        <a:rPr lang="fi-FI" sz="1100" dirty="0"/>
                        <a:t>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10.3. AI</a:t>
                      </a:r>
                      <a:r>
                        <a:rPr lang="fi-FI" sz="1100" baseline="0" dirty="0"/>
                        <a:t> lukutaito</a:t>
                      </a:r>
                      <a:endParaRPr lang="fi-FI"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11.3.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b="0" u="none" baseline="0" dirty="0"/>
                        <a:t>12.3. Lyhyt kieli</a:t>
                      </a:r>
                      <a:endParaRPr lang="fi-FI" sz="1100" b="0" u="none"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13.3. AI </a:t>
                      </a:r>
                      <a:r>
                        <a:rPr lang="fi-FI" sz="1100" dirty="0" err="1"/>
                        <a:t>kirj.taito</a:t>
                      </a:r>
                      <a:endParaRPr lang="fi-FI" sz="11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14.3.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15.3.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62989844"/>
                  </a:ext>
                </a:extLst>
              </a:tr>
              <a:tr h="1207913">
                <a:tc>
                  <a:txBody>
                    <a:bodyPr/>
                    <a:lstStyle/>
                    <a:p>
                      <a:r>
                        <a:rPr lang="fi-FI" sz="1100" dirty="0"/>
                        <a:t>12.</a:t>
                      </a:r>
                    </a:p>
                  </a:txBody>
                  <a:tcPr>
                    <a:lnR w="12700" cap="flat" cmpd="sng" algn="ctr">
                      <a:solidFill>
                        <a:schemeClr val="tx1"/>
                      </a:solidFill>
                      <a:prstDash val="solid"/>
                      <a:round/>
                      <a:headEnd type="none" w="med" len="med"/>
                      <a:tailEnd type="none" w="med" len="med"/>
                    </a:lnR>
                  </a:tcPr>
                </a:tc>
                <a:tc>
                  <a:txBody>
                    <a:bodyPr/>
                    <a:lstStyle/>
                    <a:p>
                      <a:r>
                        <a:rPr lang="fi-FI" sz="1100" dirty="0"/>
                        <a:t>16.3. Pitkä </a:t>
                      </a:r>
                      <a:r>
                        <a:rPr lang="fi-FI" sz="1100" kern="1200" dirty="0">
                          <a:solidFill>
                            <a:schemeClr val="dk1"/>
                          </a:solidFill>
                          <a:latin typeface="+mn-lt"/>
                          <a:ea typeface="+mn-ea"/>
                          <a:cs typeface="+mn-cs"/>
                        </a:rPr>
                        <a:t>kieli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18.3. MAB/MAA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19.3.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t>20.3.</a:t>
                      </a:r>
                      <a:endParaRPr lang="fi-FI" sz="1100" b="1" u="sng" dirty="0"/>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b="1" u="sng" dirty="0" err="1"/>
                        <a:t>Reaali</a:t>
                      </a:r>
                      <a:r>
                        <a:rPr lang="fi-FI" sz="1100" b="1" u="sng" dirty="0"/>
                        <a:t> (UE, ET, YH,</a:t>
                      </a:r>
                      <a:r>
                        <a:rPr lang="fi-FI" sz="1100" b="1" u="sng" baseline="0" dirty="0"/>
                        <a:t> KE, GE, TE)</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b="1" u="sng" dirty="0"/>
                    </a:p>
                    <a:p>
                      <a:endParaRPr lang="fi-FI" sz="11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21.3.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22.3.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9857405"/>
                  </a:ext>
                </a:extLst>
              </a:tr>
              <a:tr h="1207913">
                <a:tc>
                  <a:txBody>
                    <a:bodyPr/>
                    <a:lstStyle/>
                    <a:p>
                      <a:r>
                        <a:rPr lang="fi-FI" sz="1100" dirty="0"/>
                        <a:t>13.</a:t>
                      </a:r>
                    </a:p>
                  </a:txBody>
                  <a:tcPr>
                    <a:lnR w="12700" cap="flat" cmpd="sng" algn="ctr">
                      <a:solidFill>
                        <a:schemeClr val="tx1"/>
                      </a:solidFill>
                      <a:prstDash val="solid"/>
                      <a:round/>
                      <a:headEnd type="none" w="med" len="med"/>
                      <a:tailEnd type="none" w="med" len="med"/>
                    </a:lnR>
                  </a:tcPr>
                </a:tc>
                <a:tc>
                  <a:txBody>
                    <a:bodyPr/>
                    <a:lstStyle/>
                    <a:p>
                      <a:r>
                        <a:rPr lang="fi-FI" sz="1100" dirty="0"/>
                        <a:t>23.3. RUB/A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24.3.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i-FI" sz="1100" dirty="0"/>
                        <a:t>25.3.</a:t>
                      </a:r>
                      <a:endParaRPr lang="fi-FI" sz="1100" b="1" u="sng"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i-FI" sz="1100" b="1" u="sng" dirty="0" err="1"/>
                        <a:t>Reaali</a:t>
                      </a:r>
                      <a:r>
                        <a:rPr lang="fi-FI" sz="1100" b="1" u="sng" dirty="0"/>
                        <a:t> (PS,</a:t>
                      </a:r>
                      <a:r>
                        <a:rPr lang="fi-FI" sz="1100" b="1" u="sng" baseline="0" dirty="0"/>
                        <a:t> FI, HI, FY, BI)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b="1" u="sng"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i-FI" sz="1100" b="1" u="sng" baseline="0" dirty="0"/>
                    </a:p>
                    <a:p>
                      <a:endParaRPr lang="fi-FI" sz="1100" b="1" u="sng"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26.3.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27.3.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28.3. LA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fi-FI" sz="1100" dirty="0"/>
                        <a:t>29.3. SU</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3933904"/>
                  </a:ext>
                </a:extLst>
              </a:tr>
            </a:tbl>
          </a:graphicData>
        </a:graphic>
      </p:graphicFrame>
    </p:spTree>
    <p:extLst>
      <p:ext uri="{BB962C8B-B14F-4D97-AF65-F5344CB8AC3E}">
        <p14:creationId xmlns:p14="http://schemas.microsoft.com/office/powerpoint/2010/main" val="2852945513"/>
      </p:ext>
    </p:extLst>
  </p:cSld>
  <p:clrMapOvr>
    <a:masterClrMapping/>
  </p:clrMapOvr>
</p:sld>
</file>

<file path=ppt/theme/theme1.xml><?xml version="1.0" encoding="utf-8"?>
<a:theme xmlns:a="http://schemas.openxmlformats.org/drawingml/2006/main" name="Merkki">
  <a:themeElements>
    <a:clrScheme name="Merkki">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Merkki">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rkki">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docProps/app.xml><?xml version="1.0" encoding="utf-8"?>
<Properties xmlns="http://schemas.openxmlformats.org/officeDocument/2006/extended-properties" xmlns:vt="http://schemas.openxmlformats.org/officeDocument/2006/docPropsVTypes">
  <Template>Merkki</Template>
  <TotalTime>4776</TotalTime>
  <Words>735</Words>
  <Application>Microsoft Office PowerPoint</Application>
  <PresentationFormat>Laajakuva</PresentationFormat>
  <Paragraphs>148</Paragraphs>
  <Slides>18</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18</vt:i4>
      </vt:variant>
    </vt:vector>
  </HeadingPairs>
  <TitlesOfParts>
    <vt:vector size="23" baseType="lpstr">
      <vt:lpstr>Arial</vt:lpstr>
      <vt:lpstr>Arial Rounded MT Bold</vt:lpstr>
      <vt:lpstr>Gill Sans MT</vt:lpstr>
      <vt:lpstr>Impact</vt:lpstr>
      <vt:lpstr>Merkki</vt:lpstr>
      <vt:lpstr>Kohti kirjoituksia!</vt:lpstr>
      <vt:lpstr>YH02 ja MAA10/MAA11 päällekkäisyys</vt:lpstr>
      <vt:lpstr>Seuraavat opotunnit:</vt:lpstr>
      <vt:lpstr>Tarkistithan yo-suunnitelmasi!</vt:lpstr>
      <vt:lpstr>PowerPoint-esitys</vt:lpstr>
      <vt:lpstr>Tutkinnon rakenne</vt:lpstr>
      <vt:lpstr>Mitä urasuunnitelmallesi kuuluu?</vt:lpstr>
      <vt:lpstr>erityisjärjestelyt valintakokeessa</vt:lpstr>
      <vt:lpstr>Yo-kirjoitukset ajoittuvat 5. periodiin Huom! Muutokset ovat mahdollisia. Tarkista yo-kirjoitusten aikataulu YTL.fi</vt:lpstr>
      <vt:lpstr>lukusuunnitelma</vt:lpstr>
      <vt:lpstr>Kuinka valmistaudun?</vt:lpstr>
      <vt:lpstr>Kuinka valmistaudun?</vt:lpstr>
      <vt:lpstr>Minne ylioppilaat meiltä lähtevät?</vt:lpstr>
      <vt:lpstr>Minne ylioppilaat meiltä lähtevät?</vt:lpstr>
      <vt:lpstr>PowerPoint-esitys</vt:lpstr>
      <vt:lpstr>Opoinfopäivä 23.1.2026</vt:lpstr>
      <vt:lpstr>Kutsunnat:</vt:lpstr>
      <vt:lpstr>Tutkintojen esittelyvideoita:</vt:lpstr>
    </vt:vector>
  </TitlesOfParts>
  <Company>Laukaan kunta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Katsaus kevään 2019 korkeakoulutarjon- taan</dc:title>
  <dc:creator>Eveliina Ojala</dc:creator>
  <cp:lastModifiedBy>Eveliina Ojala</cp:lastModifiedBy>
  <cp:revision>407</cp:revision>
  <cp:lastPrinted>2025-09-22T06:03:35Z</cp:lastPrinted>
  <dcterms:created xsi:type="dcterms:W3CDTF">2018-12-07T09:10:34Z</dcterms:created>
  <dcterms:modified xsi:type="dcterms:W3CDTF">2025-09-22T07:08:17Z</dcterms:modified>
</cp:coreProperties>
</file>