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omments/comment7.xml" ContentType="application/vnd.openxmlformats-officedocument.presentationml.comment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embeddedFontLst>
    <p:embeddedFont>
      <p:font typeface="Verdana" pitchFamily="34" charset="0"/>
      <p:regular r:id="rId18"/>
      <p:bold r:id="rId19"/>
      <p:italic r:id="rId20"/>
      <p:boldItalic r:id="rId21"/>
    </p:embeddedFont>
    <p:embeddedFont>
      <p:font typeface="Lucida Sans Unicode" pitchFamily="34" charset="0"/>
      <p:regular r:id="rId22"/>
    </p:embeddedFont>
    <p:embeddedFont>
      <p:font typeface="Merriweather Sans" charset="0"/>
      <p:italic r:id="rId23"/>
      <p:boldItalic r:id="rId24"/>
    </p:embeddedFont>
    <p:embeddedFont>
      <p:font typeface="Wingdings 3" pitchFamily="18" charset="2"/>
      <p:regular r:id="rId25"/>
    </p:embeddedFont>
    <p:embeddedFont>
      <p:font typeface="Wingdings 2" pitchFamily="18" charset="2"/>
      <p:regular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7">
    <p:pos x="6000" y="0"/>
    <p:text>animoidaan, laatikko per klikkaus, ensimmäiseksi lähetekeskustelu, muut: EU, hallitus, kansanedustaja, kansalaisaloite</p:text>
  </p:cm>
  <p:cm authorId="0" idx="8">
    <p:pos x="6000" y="100"/>
    <p:text>ei tarpeen animoida laaitkon sisältöjä, vaan klikkauksella aina koko laatikko näkyviin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6">
    <p:pos x="6000" y="0"/>
    <p:text>animoidaan: 1. valiokuntatyöskentely, 2. aseaintuntijoiden kuuleminen, 3. kokoukset eivät ole julkisia, 4. mietintö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5">
    <p:pos x="6000" y="0"/>
    <p:text>animoidaan, 1. täysistunto 2. suuri valiokunta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1">
    <p:pos x="6000" y="0"/>
    <p:text>animoidaan: 1. täysistunto, 2. yksinkertainen enemmistö 3. enemmistöhallitus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2">
    <p:pos x="6000" y="0"/>
    <p:text>animoidaan: 1. presidentti hyväksyy 2. lykkäävä veto-oikeus 3. lain julkaiseminen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3">
    <p:pos x="6000" y="0"/>
    <p:text>animoidaan: 1. käsittely on sama 2. voidaan säätää kiireellisenä 3. jos laki hyväksytään... 4. uusi eduskunta 5. pohdi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4">
    <p:pos x="6000" y="0"/>
    <p:text>animoidaan: 1. asetus täsmentää 2. valtioneuvosto 3. ministeriöt 4. presidentti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79352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53362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365304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778495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10662435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30554654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66" name="Shape 2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28389590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81" name="Shape 2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1005674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780686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498515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3707628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1012674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2878786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3416168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3109641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1593623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9/5/2016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fi/laki/ajantasa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fi/laki/ajantasa/1999/19990731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min.fi/fi/lainvalmistelu/muut_lainvalmisteluhankkeet/asetusten_valmistel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7.xml"/><Relationship Id="rId4" Type="http://schemas.openxmlformats.org/officeDocument/2006/relationships/hyperlink" Target="http://valtioneuvosto.fi/haku/-/q/asetukse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skunta.fi/FI/lakiensaataminen/valtiopaivaasiat/Sivut/lakialoitteet.asp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hyperlink" Target="https://www.eduskunta.fi/FI/lakiensaataminen/valtiopaivaasiat/Sivut/hallituksen-esitykset.aspx" TargetMode="External"/><Relationship Id="rId4" Type="http://schemas.openxmlformats.org/officeDocument/2006/relationships/hyperlink" Target="http://www.kansalaisaloite.fi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skunta.fi/FI/lakiensaataminen/valtiopaivaasiat/Sivut/Valiokuntien-mietinnot.asp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Eduskunta </a:t>
            </a: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- lakien säätäjä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Verdana"/>
              <a:buNone/>
            </a:pPr>
            <a:endParaRPr sz="2400" b="1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Lakiehdotuksen toinen käsittely </a:t>
            </a:r>
          </a:p>
        </p:txBody>
      </p:sp>
      <p:sp>
        <p:nvSpPr>
          <p:cNvPr id="211" name="Shape 211"/>
          <p:cNvSpPr/>
          <p:nvPr/>
        </p:nvSpPr>
        <p:spPr>
          <a:xfrm>
            <a:off x="3394387" y="1268575"/>
            <a:ext cx="2219400" cy="23673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Täysistunto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 vain hyväksytään tai hylätään, ja siihen ei tehdä enää muutoksia.</a:t>
            </a:r>
          </a:p>
        </p:txBody>
      </p:sp>
      <p:sp>
        <p:nvSpPr>
          <p:cNvPr id="212" name="Shape 212"/>
          <p:cNvSpPr/>
          <p:nvPr/>
        </p:nvSpPr>
        <p:spPr>
          <a:xfrm>
            <a:off x="5745900" y="3364850"/>
            <a:ext cx="2712300" cy="1709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Enemmistöhallituksella on paljon valtaa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enemmistöhallituksen kansanedustajat ovat hallituksen lakiesityksen takana, se hyväksytään.</a:t>
            </a:r>
          </a:p>
        </p:txBody>
      </p:sp>
      <p:sp>
        <p:nvSpPr>
          <p:cNvPr id="213" name="Shape 213"/>
          <p:cNvSpPr/>
          <p:nvPr/>
        </p:nvSpPr>
        <p:spPr>
          <a:xfrm>
            <a:off x="4182000" y="3761450"/>
            <a:ext cx="780000" cy="10251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4" name="Shape 214"/>
          <p:cNvSpPr/>
          <p:nvPr/>
        </p:nvSpPr>
        <p:spPr>
          <a:xfrm>
            <a:off x="766002" y="3364825"/>
            <a:ext cx="2366309" cy="2047833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Äänestyksessä yksinkertainen enemmistö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 hyväksytään, jos niin haluaa yli puolet äänestykseen osallistuneista kansanedustajista.</a:t>
            </a:r>
          </a:p>
        </p:txBody>
      </p:sp>
      <p:cxnSp>
        <p:nvCxnSpPr>
          <p:cNvPr id="215" name="Shape 215"/>
          <p:cNvCxnSpPr>
            <a:stCxn id="211" idx="1"/>
            <a:endCxn id="214" idx="0"/>
          </p:cNvCxnSpPr>
          <p:nvPr/>
        </p:nvCxnSpPr>
        <p:spPr>
          <a:xfrm flipH="1">
            <a:off x="1949157" y="2452225"/>
            <a:ext cx="1445230" cy="912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16" name="Shape 216"/>
          <p:cNvCxnSpPr>
            <a:stCxn id="211" idx="3"/>
            <a:endCxn id="212" idx="0"/>
          </p:cNvCxnSpPr>
          <p:nvPr/>
        </p:nvCxnSpPr>
        <p:spPr>
          <a:xfrm>
            <a:off x="5613787" y="2452225"/>
            <a:ext cx="1488300" cy="912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idx="1"/>
          </p:nvPr>
        </p:nvSpPr>
        <p:spPr>
          <a:xfrm>
            <a:off x="685800" y="634249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685800" y="115048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 etenemisen päävaiheet</a:t>
            </a:r>
          </a:p>
        </p:txBody>
      </p:sp>
      <p:sp>
        <p:nvSpPr>
          <p:cNvPr id="223" name="Shape 223"/>
          <p:cNvSpPr/>
          <p:nvPr/>
        </p:nvSpPr>
        <p:spPr>
          <a:xfrm>
            <a:off x="1642800" y="883524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224" name="Shape 224"/>
          <p:cNvSpPr/>
          <p:nvPr/>
        </p:nvSpPr>
        <p:spPr>
          <a:xfrm>
            <a:off x="1642800" y="2504474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225" name="Shape 225"/>
          <p:cNvSpPr/>
          <p:nvPr/>
        </p:nvSpPr>
        <p:spPr>
          <a:xfrm>
            <a:off x="1642800" y="1693999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lähetekeskustelu, yleistä keskustelua esityksestä (täysistunto)</a:t>
            </a:r>
          </a:p>
        </p:txBody>
      </p:sp>
      <p:sp>
        <p:nvSpPr>
          <p:cNvPr id="226" name="Shape 226"/>
          <p:cNvSpPr/>
          <p:nvPr/>
        </p:nvSpPr>
        <p:spPr>
          <a:xfrm>
            <a:off x="1642800" y="4881011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presidentti vahvistaa lain tai se palaa uudelleen eduskuntaan</a:t>
            </a:r>
          </a:p>
        </p:txBody>
      </p:sp>
      <p:sp>
        <p:nvSpPr>
          <p:cNvPr id="227" name="Shape 227"/>
          <p:cNvSpPr/>
          <p:nvPr/>
        </p:nvSpPr>
        <p:spPr>
          <a:xfrm>
            <a:off x="1642800" y="4070124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toinen käsittely, laki hyväksytään tai hylätään (täysistunto)</a:t>
            </a:r>
          </a:p>
        </p:txBody>
      </p:sp>
      <p:sp>
        <p:nvSpPr>
          <p:cNvPr id="228" name="Shape 228"/>
          <p:cNvSpPr/>
          <p:nvPr/>
        </p:nvSpPr>
        <p:spPr>
          <a:xfrm>
            <a:off x="1642800" y="3314949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ensimmäinen käsittely, lain yksityiskohdat päätetään (täysistunto)</a:t>
            </a:r>
          </a:p>
        </p:txBody>
      </p:sp>
      <p:sp>
        <p:nvSpPr>
          <p:cNvPr id="229" name="Shape 229"/>
          <p:cNvSpPr/>
          <p:nvPr/>
        </p:nvSpPr>
        <p:spPr>
          <a:xfrm>
            <a:off x="4252825" y="134474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0" name="Shape 230"/>
          <p:cNvSpPr/>
          <p:nvPr/>
        </p:nvSpPr>
        <p:spPr>
          <a:xfrm>
            <a:off x="4252825" y="2157499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4252825" y="2967974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2" name="Shape 232"/>
          <p:cNvSpPr/>
          <p:nvPr/>
        </p:nvSpPr>
        <p:spPr>
          <a:xfrm>
            <a:off x="4252825" y="454689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3" name="Shape 233"/>
          <p:cNvSpPr/>
          <p:nvPr/>
        </p:nvSpPr>
        <p:spPr>
          <a:xfrm>
            <a:off x="4252825" y="3778249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4" name="Shape 234"/>
          <p:cNvSpPr/>
          <p:nvPr/>
        </p:nvSpPr>
        <p:spPr>
          <a:xfrm>
            <a:off x="1642800" y="5616778"/>
            <a:ext cx="6230700" cy="653546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 lain hyväksymisestä.</a:t>
            </a:r>
          </a:p>
        </p:txBody>
      </p:sp>
      <p:sp>
        <p:nvSpPr>
          <p:cNvPr id="235" name="Shape 235"/>
          <p:cNvSpPr/>
          <p:nvPr/>
        </p:nvSpPr>
        <p:spPr>
          <a:xfrm>
            <a:off x="4252825" y="5344511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hyväksyminen </a:t>
            </a:r>
          </a:p>
        </p:txBody>
      </p:sp>
      <p:sp>
        <p:nvSpPr>
          <p:cNvPr id="242" name="Shape 242"/>
          <p:cNvSpPr/>
          <p:nvPr/>
        </p:nvSpPr>
        <p:spPr>
          <a:xfrm>
            <a:off x="3394400" y="1268575"/>
            <a:ext cx="2219400" cy="1112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Presidentti hyväksyy lain.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43" name="Shape 243"/>
          <p:cNvSpPr/>
          <p:nvPr/>
        </p:nvSpPr>
        <p:spPr>
          <a:xfrm>
            <a:off x="5890500" y="3364850"/>
            <a:ext cx="2567700" cy="19818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Lain julkaiseminen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Uudet lait liitetään Suomen säädöskokoelmaan.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Ks. esimerkkejä uusimmista laeista: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3"/>
              </a:rPr>
              <a:t>http://www.finlex.fi/fi/laki/ajantasa/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/>
          <p:nvPr/>
        </p:nvSpPr>
        <p:spPr>
          <a:xfrm>
            <a:off x="898275" y="3364850"/>
            <a:ext cx="2219400" cy="2466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Lykkäävä veto-oikeus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Jos presidentti ei hyväksy lakia 3 kk:n kuluessa, se palautuu eduskuntaan.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Eduskunta voi hyväksyä lain muuttumattomana uudessa äänestyksessä.</a:t>
            </a:r>
          </a:p>
        </p:txBody>
      </p:sp>
      <p:cxnSp>
        <p:nvCxnSpPr>
          <p:cNvPr id="245" name="Shape 245"/>
          <p:cNvCxnSpPr>
            <a:stCxn id="242" idx="1"/>
            <a:endCxn id="244" idx="0"/>
          </p:cNvCxnSpPr>
          <p:nvPr/>
        </p:nvCxnSpPr>
        <p:spPr>
          <a:xfrm flipH="1">
            <a:off x="2008100" y="1824775"/>
            <a:ext cx="1386300" cy="1540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46" name="Shape 246"/>
          <p:cNvCxnSpPr>
            <a:stCxn id="242" idx="3"/>
            <a:endCxn id="243" idx="0"/>
          </p:cNvCxnSpPr>
          <p:nvPr/>
        </p:nvCxnSpPr>
        <p:spPr>
          <a:xfrm>
            <a:off x="5613800" y="1824775"/>
            <a:ext cx="1560600" cy="1540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251" name="Shape 251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etenemisen päävaiheet</a:t>
            </a:r>
          </a:p>
        </p:txBody>
      </p:sp>
      <p:sp>
        <p:nvSpPr>
          <p:cNvPr id="253" name="Shape 253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hallituksen lakiesitys, kansanedustajan lakialoite, kansalaisaloite</a:t>
            </a:r>
          </a:p>
        </p:txBody>
      </p:sp>
      <p:sp>
        <p:nvSpPr>
          <p:cNvPr id="254" name="Shape 254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lakiesitys valiokunnassa, joka antaa siitä mietinnön</a:t>
            </a:r>
          </a:p>
        </p:txBody>
      </p:sp>
      <p:sp>
        <p:nvSpPr>
          <p:cNvPr id="255" name="Shape 255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eduskunnan lähetekeskustelu, yleistä keskustelua esityksestä (täysistunto)</a:t>
            </a:r>
          </a:p>
        </p:txBody>
      </p:sp>
      <p:sp>
        <p:nvSpPr>
          <p:cNvPr id="256" name="Shape 256"/>
          <p:cNvSpPr/>
          <p:nvPr/>
        </p:nvSpPr>
        <p:spPr>
          <a:xfrm>
            <a:off x="1368750" y="521247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presidentti vahvistaa lain tai se palaa uudelleen eduskuntaan</a:t>
            </a:r>
          </a:p>
        </p:txBody>
      </p:sp>
      <p:sp>
        <p:nvSpPr>
          <p:cNvPr id="257" name="Shape 257"/>
          <p:cNvSpPr/>
          <p:nvPr/>
        </p:nvSpPr>
        <p:spPr>
          <a:xfrm>
            <a:off x="1368750" y="43330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toinen käsittely, laki hyväksytään tai hylätään (täysistunto)</a:t>
            </a:r>
          </a:p>
        </p:txBody>
      </p:sp>
      <p:sp>
        <p:nvSpPr>
          <p:cNvPr id="258" name="Shape 258"/>
          <p:cNvSpPr/>
          <p:nvPr/>
        </p:nvSpPr>
        <p:spPr>
          <a:xfrm>
            <a:off x="1368750" y="35638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/>
              <a:t>ensimmäinen käsittely, lain yksityiskohdat päätetään (täysistunto)</a:t>
            </a:r>
          </a:p>
        </p:txBody>
      </p:sp>
      <p:sp>
        <p:nvSpPr>
          <p:cNvPr id="259" name="Shape 259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0" name="Shape 260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/>
          <p:nvPr/>
        </p:nvSpPr>
        <p:spPr>
          <a:xfrm>
            <a:off x="3978775" y="323986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/>
          <p:nvPr/>
        </p:nvSpPr>
        <p:spPr>
          <a:xfrm>
            <a:off x="3978775" y="4867850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/>
          <p:nvPr/>
        </p:nvSpPr>
        <p:spPr>
          <a:xfrm>
            <a:off x="3978775" y="40641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Jos kyseessä on perustuslaki...</a:t>
            </a:r>
          </a:p>
        </p:txBody>
      </p:sp>
      <p:sp>
        <p:nvSpPr>
          <p:cNvPr id="270" name="Shape 270"/>
          <p:cNvSpPr/>
          <p:nvPr/>
        </p:nvSpPr>
        <p:spPr>
          <a:xfrm>
            <a:off x="3307374" y="1369975"/>
            <a:ext cx="19986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Jos laki hyväksytään, se jätetään lepäämään yli eduskuntavaalien.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/>
          <p:nvPr/>
        </p:nvSpPr>
        <p:spPr>
          <a:xfrm>
            <a:off x="5792700" y="3557600"/>
            <a:ext cx="2362800" cy="20082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Pohdi,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Miksi perustuslain säätäminen on normaalia lakia hankalampaa?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Suomen perustuslait: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3"/>
              </a:rPr>
              <a:t>http://www.finlex.fi/fi/laki/ajantasa/1999/19990731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72" name="Shape 272"/>
          <p:cNvSpPr/>
          <p:nvPr/>
        </p:nvSpPr>
        <p:spPr>
          <a:xfrm>
            <a:off x="5890500" y="1370100"/>
            <a:ext cx="19986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Uusi eduskunta: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/>
              <a:t>Perustuslain hyväksyminen vaatii taakseen ⅔ annetuista kansanedustajien äänistä.</a:t>
            </a:r>
          </a:p>
        </p:txBody>
      </p:sp>
      <p:sp>
        <p:nvSpPr>
          <p:cNvPr id="273" name="Shape 273"/>
          <p:cNvSpPr/>
          <p:nvPr/>
        </p:nvSpPr>
        <p:spPr>
          <a:xfrm>
            <a:off x="503925" y="1370100"/>
            <a:ext cx="20910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>
                <a:solidFill>
                  <a:schemeClr val="dk1"/>
                </a:solidFill>
              </a:rPr>
              <a:t>Käsittely on sama kuin normaalissa laissa siihen asti, kun laki pitäisi vain hylätä hyväksyä (ns. toinen käsittely).</a:t>
            </a:r>
          </a:p>
        </p:txBody>
      </p:sp>
      <p:sp>
        <p:nvSpPr>
          <p:cNvPr id="274" name="Shape 274"/>
          <p:cNvSpPr/>
          <p:nvPr/>
        </p:nvSpPr>
        <p:spPr>
          <a:xfrm>
            <a:off x="3916675" y="5565725"/>
            <a:ext cx="780000" cy="6765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/>
          <p:nvPr/>
        </p:nvSpPr>
        <p:spPr>
          <a:xfrm>
            <a:off x="503925" y="3355650"/>
            <a:ext cx="4443600" cy="18333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Perustuslaki voidaan säätää kiireellisenä heti, jos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⅚ kansanedustajista niin haluaa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⅔ kansanedustajista kannattaa uutta lakia.</a:t>
            </a:r>
          </a:p>
        </p:txBody>
      </p:sp>
      <p:cxnSp>
        <p:nvCxnSpPr>
          <p:cNvPr id="276" name="Shape 276"/>
          <p:cNvCxnSpPr>
            <a:stCxn id="273" idx="3"/>
            <a:endCxn id="270" idx="1"/>
          </p:cNvCxnSpPr>
          <p:nvPr/>
        </p:nvCxnSpPr>
        <p:spPr>
          <a:xfrm>
            <a:off x="2594925" y="2174550"/>
            <a:ext cx="7125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77" name="Shape 277"/>
          <p:cNvCxnSpPr>
            <a:stCxn id="270" idx="3"/>
            <a:endCxn id="272" idx="1"/>
          </p:cNvCxnSpPr>
          <p:nvPr/>
        </p:nvCxnSpPr>
        <p:spPr>
          <a:xfrm>
            <a:off x="5305974" y="2174425"/>
            <a:ext cx="5844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78" name="Shape 278"/>
          <p:cNvCxnSpPr>
            <a:stCxn id="273" idx="2"/>
          </p:cNvCxnSpPr>
          <p:nvPr/>
        </p:nvCxnSpPr>
        <p:spPr>
          <a:xfrm>
            <a:off x="1549425" y="2979000"/>
            <a:ext cx="4800" cy="37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Jos kyseessä on asetus...</a:t>
            </a:r>
          </a:p>
        </p:txBody>
      </p:sp>
      <p:sp>
        <p:nvSpPr>
          <p:cNvPr id="285" name="Shape 285"/>
          <p:cNvSpPr/>
          <p:nvPr/>
        </p:nvSpPr>
        <p:spPr>
          <a:xfrm>
            <a:off x="2471650" y="1104750"/>
            <a:ext cx="3511500" cy="18333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b="1"/>
              <a:t>Asetus täsmentää lakia</a:t>
            </a:r>
          </a:p>
          <a:p>
            <a:pPr marL="457200" lvl="0" indent="-228600">
              <a:spcBef>
                <a:spcPts val="0"/>
              </a:spcBef>
              <a:buChar char="●"/>
            </a:pPr>
            <a:r>
              <a:rPr lang="fi-FI"/>
              <a:t>Ei saa olla lain kanssa ristiriidassa.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Esim. lukion pakolliset kurssit säädetään asetuksella.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Huom! EU:n asetus on eri asia kuin Suomen lainsäädäntöön kuuluva asetus.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86" name="Shape 286"/>
          <p:cNvSpPr/>
          <p:nvPr/>
        </p:nvSpPr>
        <p:spPr>
          <a:xfrm>
            <a:off x="2937100" y="3298500"/>
            <a:ext cx="2580600" cy="22101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Ministeriöt</a:t>
            </a:r>
            <a:r>
              <a:rPr lang="fi-FI"/>
              <a:t> voivat antaa asetuksia omaan toimivaltaansa kuuluvissa asioissa. Ks. esimerkkejä sisäministeriön ajankohtaisista asetuksista: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3"/>
              </a:rPr>
              <a:t>http://www.intermin.fi/fi/lainvalmistelu/muut_lainvalmisteluhankkeet/asetusten_valmistelu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87" name="Shape 287"/>
          <p:cNvSpPr/>
          <p:nvPr/>
        </p:nvSpPr>
        <p:spPr>
          <a:xfrm>
            <a:off x="6268475" y="3298500"/>
            <a:ext cx="19986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Presidentti </a:t>
            </a:r>
            <a:r>
              <a:rPr lang="fi-FI"/>
              <a:t>voi antaa puolustusvoimia, rajavartiolaitosta ja valtakunnan turvallisuutta koskevia asetuksia.</a:t>
            </a:r>
          </a:p>
        </p:txBody>
      </p:sp>
      <p:sp>
        <p:nvSpPr>
          <p:cNvPr id="288" name="Shape 288"/>
          <p:cNvSpPr/>
          <p:nvPr/>
        </p:nvSpPr>
        <p:spPr>
          <a:xfrm>
            <a:off x="503925" y="3298500"/>
            <a:ext cx="1682400" cy="20577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b="1"/>
              <a:t>Valtioneuvosto</a:t>
            </a:r>
            <a:r>
              <a:rPr lang="fi-FI"/>
              <a:t> antaa suurimman osan asetuksista. Katso esimerkkejä:</a:t>
            </a:r>
          </a:p>
          <a:p>
            <a:pPr lv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4"/>
              </a:rPr>
              <a:t>http://valtioneuvosto.fi/haku/-/q/asetukset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289" name="Shape 289"/>
          <p:cNvCxnSpPr>
            <a:stCxn id="288" idx="2"/>
          </p:cNvCxnSpPr>
          <p:nvPr/>
        </p:nvCxnSpPr>
        <p:spPr>
          <a:xfrm>
            <a:off x="1345125" y="5356200"/>
            <a:ext cx="4800" cy="37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90" name="Shape 290"/>
          <p:cNvCxnSpPr>
            <a:stCxn id="288" idx="0"/>
            <a:endCxn id="285" idx="1"/>
          </p:cNvCxnSpPr>
          <p:nvPr/>
        </p:nvCxnSpPr>
        <p:spPr>
          <a:xfrm rot="10800000" flipH="1">
            <a:off x="1345125" y="2021400"/>
            <a:ext cx="1126500" cy="1277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91" name="Shape 291"/>
          <p:cNvCxnSpPr>
            <a:stCxn id="286" idx="0"/>
            <a:endCxn id="285" idx="2"/>
          </p:cNvCxnSpPr>
          <p:nvPr/>
        </p:nvCxnSpPr>
        <p:spPr>
          <a:xfrm rot="10800000">
            <a:off x="4227400" y="2938200"/>
            <a:ext cx="0" cy="360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92" name="Shape 292"/>
          <p:cNvCxnSpPr>
            <a:stCxn id="287" idx="0"/>
            <a:endCxn id="285" idx="3"/>
          </p:cNvCxnSpPr>
          <p:nvPr/>
        </p:nvCxnSpPr>
        <p:spPr>
          <a:xfrm rot="10800000">
            <a:off x="5983175" y="2021400"/>
            <a:ext cx="1284600" cy="1277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Lain etenemisen päävaiheet</a:t>
            </a:r>
          </a:p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endParaRPr lang="fi-FI" sz="1100" dirty="0">
              <a:solidFill>
                <a:srgbClr val="FF0000"/>
              </a:solidFill>
            </a:endParaRPr>
          </a:p>
        </p:txBody>
      </p:sp>
      <p:sp>
        <p:nvSpPr>
          <p:cNvPr id="96" name="Shape 96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97" name="Shape 97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98" name="Shape 98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</a:t>
            </a:r>
          </a:p>
        </p:txBody>
      </p:sp>
      <p:sp>
        <p:nvSpPr>
          <p:cNvPr id="99" name="Shape 99"/>
          <p:cNvSpPr/>
          <p:nvPr/>
        </p:nvSpPr>
        <p:spPr>
          <a:xfrm>
            <a:off x="1368750" y="521247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presidentti vahvistaa lain tai se palaa uudelleen eduskuntaan</a:t>
            </a:r>
          </a:p>
        </p:txBody>
      </p:sp>
      <p:sp>
        <p:nvSpPr>
          <p:cNvPr id="100" name="Shape 100"/>
          <p:cNvSpPr/>
          <p:nvPr/>
        </p:nvSpPr>
        <p:spPr>
          <a:xfrm>
            <a:off x="1368750" y="43330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toinen käsittely, laki hyväksytään tai hylätään (täysistunto)</a:t>
            </a:r>
          </a:p>
        </p:txBody>
      </p:sp>
      <p:sp>
        <p:nvSpPr>
          <p:cNvPr id="101" name="Shape 101"/>
          <p:cNvSpPr/>
          <p:nvPr/>
        </p:nvSpPr>
        <p:spPr>
          <a:xfrm>
            <a:off x="1368750" y="35638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ensimmäinen käsittely, lain yksityiskohdat päätetään (täysistunto)</a:t>
            </a:r>
          </a:p>
        </p:txBody>
      </p:sp>
      <p:sp>
        <p:nvSpPr>
          <p:cNvPr id="102" name="Shape 102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3978775" y="323986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/>
          <p:nvPr/>
        </p:nvSpPr>
        <p:spPr>
          <a:xfrm>
            <a:off x="3978775" y="4867850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3978775" y="40641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etenemisen päävaiheet</a:t>
            </a:r>
          </a:p>
        </p:txBody>
      </p:sp>
      <p:sp>
        <p:nvSpPr>
          <p:cNvPr id="113" name="Shape 113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114" name="Shape 114"/>
          <p:cNvSpPr/>
          <p:nvPr/>
        </p:nvSpPr>
        <p:spPr>
          <a:xfrm>
            <a:off x="1368750" y="2725700"/>
            <a:ext cx="6230700" cy="1608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tarkemmin, miten laki etenee lähetekeskusteluun.</a:t>
            </a:r>
          </a:p>
        </p:txBody>
      </p:sp>
      <p:sp>
        <p:nvSpPr>
          <p:cNvPr id="115" name="Shape 115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</a:t>
            </a:r>
          </a:p>
        </p:txBody>
      </p:sp>
      <p:sp>
        <p:nvSpPr>
          <p:cNvPr id="116" name="Shape 116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4" grpId="0" animBg="1"/>
      <p:bldP spid="115" grpId="0" animBg="1"/>
      <p:bldP spid="116" grpId="0" animBg="1"/>
      <p:bldP spid="1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idx="1"/>
          </p:nvPr>
        </p:nvSpPr>
        <p:spPr>
          <a:xfrm>
            <a:off x="503925" y="11047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 etenee lähetekeskusteluun</a:t>
            </a:r>
          </a:p>
        </p:txBody>
      </p:sp>
      <p:sp>
        <p:nvSpPr>
          <p:cNvPr id="124" name="Shape 124"/>
          <p:cNvSpPr/>
          <p:nvPr/>
        </p:nvSpPr>
        <p:spPr>
          <a:xfrm>
            <a:off x="3096125" y="921774"/>
            <a:ext cx="2933100" cy="2724552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Kansanedustajan lakialoite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Harvoin läpi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sata edustajaa takana, painoarvo suurempi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Ks. uusimmat kansanedustajien lakialoitteet: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 dirty="0">
                <a:solidFill>
                  <a:schemeClr val="hlin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https://www.eduskunta.fi/FI/lakiensaataminen/valtiopaivaasiat/Sivut/lakialoitteet.aspx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3250300" y="3956825"/>
            <a:ext cx="2194200" cy="1608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Lähetekeskustelu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Täysistunto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Yleiskeskustelu, ei päätöksiä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 lähetetään valiokuntaan.</a:t>
            </a:r>
          </a:p>
        </p:txBody>
      </p:sp>
      <p:sp>
        <p:nvSpPr>
          <p:cNvPr id="126" name="Shape 126"/>
          <p:cNvSpPr/>
          <p:nvPr/>
        </p:nvSpPr>
        <p:spPr>
          <a:xfrm>
            <a:off x="6159350" y="921774"/>
            <a:ext cx="2567700" cy="2337252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Kansalaisaloite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50 000 äänioikeutettua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Eivät yleensä etene laiksi asti.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Ks. uusimmat kansalaisaloitteet: </a:t>
            </a:r>
            <a:r>
              <a:rPr lang="fi-FI" u="sng" dirty="0">
                <a:solidFill>
                  <a:schemeClr val="hlin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www.kansalaisaloite.fi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503925" y="921774"/>
            <a:ext cx="2421600" cy="2797152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Yleisin tapa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Ministeriöillä suuri merkitys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Ks. uusimmat hallituksen esitykset: 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 dirty="0">
                <a:solidFill>
                  <a:schemeClr val="hlin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https://www.eduskunta.fi/FI/lakiensaataminen/valtiopaivaasiat/Sivut/hallituksen-esitykset.aspx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0" indent="-228600" rtl="0">
              <a:spcBef>
                <a:spcPts val="0"/>
              </a:spcBef>
              <a:buChar char="●"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28" name="Shape 128"/>
          <p:cNvCxnSpPr/>
          <p:nvPr/>
        </p:nvCxnSpPr>
        <p:spPr>
          <a:xfrm>
            <a:off x="2894325" y="3521675"/>
            <a:ext cx="450000" cy="377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29" name="Shape 129"/>
          <p:cNvCxnSpPr>
            <a:stCxn id="124" idx="2"/>
            <a:endCxn id="125" idx="0"/>
          </p:cNvCxnSpPr>
          <p:nvPr/>
        </p:nvCxnSpPr>
        <p:spPr>
          <a:xfrm flipH="1">
            <a:off x="4347400" y="3646326"/>
            <a:ext cx="215275" cy="310499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30" name="Shape 130"/>
          <p:cNvCxnSpPr>
            <a:stCxn id="126" idx="2"/>
            <a:endCxn id="125" idx="3"/>
          </p:cNvCxnSpPr>
          <p:nvPr/>
        </p:nvCxnSpPr>
        <p:spPr>
          <a:xfrm flipH="1">
            <a:off x="5444500" y="3259026"/>
            <a:ext cx="1998700" cy="1502249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31" name="Shape 131"/>
          <p:cNvSpPr/>
          <p:nvPr/>
        </p:nvSpPr>
        <p:spPr>
          <a:xfrm>
            <a:off x="3916675" y="5565725"/>
            <a:ext cx="780000" cy="6765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2" name="Shape 132"/>
          <p:cNvSpPr/>
          <p:nvPr/>
        </p:nvSpPr>
        <p:spPr>
          <a:xfrm>
            <a:off x="503925" y="3750961"/>
            <a:ext cx="1852500" cy="2013862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EU:n asetus tai direktiivi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Asetus voimaan sellaisenaan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Direktiivin määräyksen näyttävä laissa</a:t>
            </a:r>
          </a:p>
        </p:txBody>
      </p:sp>
      <p:cxnSp>
        <p:nvCxnSpPr>
          <p:cNvPr id="133" name="Shape 133"/>
          <p:cNvCxnSpPr>
            <a:stCxn id="132" idx="3"/>
            <a:endCxn id="125" idx="1"/>
          </p:cNvCxnSpPr>
          <p:nvPr/>
        </p:nvCxnSpPr>
        <p:spPr>
          <a:xfrm>
            <a:off x="2356425" y="4757892"/>
            <a:ext cx="893875" cy="3383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etenemisen päävaiheet</a:t>
            </a:r>
          </a:p>
        </p:txBody>
      </p:sp>
      <p:sp>
        <p:nvSpPr>
          <p:cNvPr id="140" name="Shape 140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141" name="Shape 141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142" name="Shape 142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lähetekeskustelu, yleistä keskustelua esityksestä (täysistunto)</a:t>
            </a:r>
          </a:p>
        </p:txBody>
      </p:sp>
      <p:sp>
        <p:nvSpPr>
          <p:cNvPr id="143" name="Shape 143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/>
          <p:nvPr/>
        </p:nvSpPr>
        <p:spPr>
          <a:xfrm>
            <a:off x="1368750" y="3666725"/>
            <a:ext cx="6230700" cy="1608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36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tarkemmin, miten laki etenee valiokunnassa.</a:t>
            </a:r>
          </a:p>
        </p:txBody>
      </p:sp>
      <p:sp>
        <p:nvSpPr>
          <p:cNvPr id="146" name="Shape 146"/>
          <p:cNvSpPr/>
          <p:nvPr/>
        </p:nvSpPr>
        <p:spPr>
          <a:xfrm>
            <a:off x="3978775" y="323882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idx="1"/>
          </p:nvPr>
        </p:nvSpPr>
        <p:spPr>
          <a:xfrm>
            <a:off x="-3386875" y="-1882950"/>
            <a:ext cx="8320500" cy="513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käsittely valiokunnassa </a:t>
            </a:r>
          </a:p>
        </p:txBody>
      </p:sp>
      <p:sp>
        <p:nvSpPr>
          <p:cNvPr id="153" name="Shape 153"/>
          <p:cNvSpPr/>
          <p:nvPr/>
        </p:nvSpPr>
        <p:spPr>
          <a:xfrm>
            <a:off x="6002150" y="1370100"/>
            <a:ext cx="1982700" cy="1686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Julkisuuden hyödyt ja haitat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Mitä haittaa tai hyötyä julkisuudesta voisi mielestäsi olla?</a:t>
            </a:r>
          </a:p>
        </p:txBody>
      </p:sp>
      <p:sp>
        <p:nvSpPr>
          <p:cNvPr id="154" name="Shape 154"/>
          <p:cNvSpPr/>
          <p:nvPr/>
        </p:nvSpPr>
        <p:spPr>
          <a:xfrm>
            <a:off x="3339325" y="1370100"/>
            <a:ext cx="2194200" cy="1686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Valiokuntatyöskentely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Kansanedustajat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Eduskunnan voimasuhde vaikuttaa valiokunnan kokoonpanoon.</a:t>
            </a:r>
          </a:p>
        </p:txBody>
      </p:sp>
      <p:sp>
        <p:nvSpPr>
          <p:cNvPr id="155" name="Shape 155"/>
          <p:cNvSpPr/>
          <p:nvPr/>
        </p:nvSpPr>
        <p:spPr>
          <a:xfrm>
            <a:off x="2925925" y="3421800"/>
            <a:ext cx="3021000" cy="23193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Mietintö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Valiokunta ilmoittaa kantansa lakiesitykseen ja tekee yksityiskohtaisen ehdotuksen.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Ks. uusimmat mietinnöt:</a:t>
            </a:r>
          </a:p>
          <a:p>
            <a:pPr lvl="0" rtl="0">
              <a:spcBef>
                <a:spcPts val="0"/>
              </a:spcBef>
              <a:buNone/>
            </a:pPr>
            <a:r>
              <a:rPr lang="fi-FI" u="sng">
                <a:solidFill>
                  <a:schemeClr val="hlink"/>
                </a:solidFill>
                <a:hlinkClick r:id="rId3"/>
              </a:rPr>
              <a:t>https://www.eduskunta.fi/FI/lakiensaataminen/valtiopaivaasiat/Sivut/Valiokuntien-mietinnot.aspx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/>
          <p:nvPr/>
        </p:nvSpPr>
        <p:spPr>
          <a:xfrm>
            <a:off x="328375" y="1370100"/>
            <a:ext cx="2542200" cy="1686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 dirty="0"/>
              <a:t>Asiantuntijoiden kuuleminen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 dirty="0"/>
              <a:t>Asiantuntijoiden vaikutusvalta &gt; päätökseen vaikuttaa myös se, keitä valiokunta kutsuu asiantuntijoiksi</a:t>
            </a:r>
          </a:p>
        </p:txBody>
      </p:sp>
      <p:cxnSp>
        <p:nvCxnSpPr>
          <p:cNvPr id="157" name="Shape 157"/>
          <p:cNvCxnSpPr>
            <a:stCxn id="156" idx="3"/>
            <a:endCxn id="154" idx="1"/>
          </p:cNvCxnSpPr>
          <p:nvPr/>
        </p:nvCxnSpPr>
        <p:spPr>
          <a:xfrm>
            <a:off x="2870575" y="2213550"/>
            <a:ext cx="468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58" name="Shape 158"/>
          <p:cNvCxnSpPr>
            <a:stCxn id="153" idx="1"/>
            <a:endCxn id="154" idx="3"/>
          </p:cNvCxnSpPr>
          <p:nvPr/>
        </p:nvCxnSpPr>
        <p:spPr>
          <a:xfrm rot="10800000">
            <a:off x="5533550" y="2213550"/>
            <a:ext cx="4686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159" name="Shape 159"/>
          <p:cNvSpPr/>
          <p:nvPr/>
        </p:nvSpPr>
        <p:spPr>
          <a:xfrm>
            <a:off x="4046425" y="5741100"/>
            <a:ext cx="780000" cy="6765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160" name="Shape 160"/>
          <p:cNvCxnSpPr>
            <a:stCxn id="154" idx="2"/>
            <a:endCxn id="155" idx="0"/>
          </p:cNvCxnSpPr>
          <p:nvPr/>
        </p:nvCxnSpPr>
        <p:spPr>
          <a:xfrm>
            <a:off x="4436425" y="3057000"/>
            <a:ext cx="0" cy="364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Lain etenemisen päävaiheet</a:t>
            </a:r>
          </a:p>
        </p:txBody>
      </p:sp>
      <p:sp>
        <p:nvSpPr>
          <p:cNvPr id="167" name="Shape 167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168" name="Shape 168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169" name="Shape 169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lähetekeskustelu, yleistä keskustelua esityksestä (täysistunto)</a:t>
            </a:r>
          </a:p>
        </p:txBody>
      </p:sp>
      <p:sp>
        <p:nvSpPr>
          <p:cNvPr id="170" name="Shape 170"/>
          <p:cNvSpPr/>
          <p:nvPr/>
        </p:nvSpPr>
        <p:spPr>
          <a:xfrm>
            <a:off x="1368750" y="35638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ensimmäinen käsittely, lain yksityiskohdat päätetään (täysistunto)</a:t>
            </a:r>
          </a:p>
        </p:txBody>
      </p:sp>
      <p:sp>
        <p:nvSpPr>
          <p:cNvPr id="171" name="Shape 171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/>
          <p:nvPr/>
        </p:nvSpPr>
        <p:spPr>
          <a:xfrm>
            <a:off x="3978775" y="323986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4" name="Shape 174"/>
          <p:cNvSpPr/>
          <p:nvPr/>
        </p:nvSpPr>
        <p:spPr>
          <a:xfrm>
            <a:off x="3978775" y="40641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5" name="Shape 175"/>
          <p:cNvSpPr/>
          <p:nvPr/>
        </p:nvSpPr>
        <p:spPr>
          <a:xfrm>
            <a:off x="1368750" y="4374300"/>
            <a:ext cx="6230700" cy="1608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tarkemmin, miten l</a:t>
            </a:r>
            <a:r>
              <a:rPr lang="fi-FI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aki </a:t>
            </a:r>
            <a:r>
              <a:rPr lang="fi-FI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etenee ensimmäisessä käsittelyssä.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idx="1"/>
          </p:nvPr>
        </p:nvSpPr>
        <p:spPr>
          <a:xfrm>
            <a:off x="518175" y="1512750"/>
            <a:ext cx="8320500" cy="411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/>
          </a:p>
        </p:txBody>
      </p:sp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614525" y="770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Lakiehdotuksen ensimmäinen käsittely </a:t>
            </a:r>
          </a:p>
        </p:txBody>
      </p:sp>
      <p:sp>
        <p:nvSpPr>
          <p:cNvPr id="182" name="Shape 182"/>
          <p:cNvSpPr/>
          <p:nvPr/>
        </p:nvSpPr>
        <p:spPr>
          <a:xfrm>
            <a:off x="2103800" y="3001475"/>
            <a:ext cx="2454000" cy="1709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Täysistunto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Ensin yleiskeskustelu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Sitten järjestetään yksityiskohtainen käsittely, jossa päätetään tarkasti pykälistä.</a:t>
            </a:r>
          </a:p>
        </p:txBody>
      </p:sp>
      <p:sp>
        <p:nvSpPr>
          <p:cNvPr id="183" name="Shape 183"/>
          <p:cNvSpPr/>
          <p:nvPr/>
        </p:nvSpPr>
        <p:spPr>
          <a:xfrm>
            <a:off x="6044900" y="2891375"/>
            <a:ext cx="2567700" cy="1929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b="1"/>
              <a:t>Suuri valiokunta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Jos eduskunta tekee muutoksia valiokunnan mietintöön, laki lähetetään vielä suureen valiokuntaan.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fi-FI"/>
              <a:t>Tätä seuraa täysistunnossa jatkettu ensimmäinen käsittely. </a:t>
            </a:r>
          </a:p>
        </p:txBody>
      </p:sp>
      <p:sp>
        <p:nvSpPr>
          <p:cNvPr id="184" name="Shape 184"/>
          <p:cNvSpPr/>
          <p:nvPr/>
        </p:nvSpPr>
        <p:spPr>
          <a:xfrm>
            <a:off x="3777800" y="5095225"/>
            <a:ext cx="780000" cy="6765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185" name="Shape 185"/>
          <p:cNvCxnSpPr>
            <a:endCxn id="183" idx="1"/>
          </p:cNvCxnSpPr>
          <p:nvPr/>
        </p:nvCxnSpPr>
        <p:spPr>
          <a:xfrm>
            <a:off x="4576700" y="3279275"/>
            <a:ext cx="1468200" cy="576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186" name="Shape 186"/>
          <p:cNvCxnSpPr>
            <a:stCxn id="183" idx="1"/>
          </p:cNvCxnSpPr>
          <p:nvPr/>
        </p:nvCxnSpPr>
        <p:spPr>
          <a:xfrm flipH="1">
            <a:off x="4576700" y="3856175"/>
            <a:ext cx="1468200" cy="478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idx="1"/>
          </p:nvPr>
        </p:nvSpPr>
        <p:spPr>
          <a:xfrm>
            <a:off x="411750" y="855475"/>
            <a:ext cx="8320500" cy="5386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685800" y="1003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Lain etenemisen päävaiheet</a:t>
            </a:r>
          </a:p>
        </p:txBody>
      </p:sp>
      <p:sp>
        <p:nvSpPr>
          <p:cNvPr id="193" name="Shape 193"/>
          <p:cNvSpPr/>
          <p:nvPr/>
        </p:nvSpPr>
        <p:spPr>
          <a:xfrm>
            <a:off x="1368750" y="110475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hallituksen lakiesitys, kansanedustajan lakialoite, kansalaisaloite</a:t>
            </a:r>
          </a:p>
        </p:txBody>
      </p:sp>
      <p:sp>
        <p:nvSpPr>
          <p:cNvPr id="194" name="Shape 194"/>
          <p:cNvSpPr/>
          <p:nvPr/>
        </p:nvSpPr>
        <p:spPr>
          <a:xfrm>
            <a:off x="1368750" y="2725700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lakiesitys valiokunnassa, joka antaa siitä mietinnön</a:t>
            </a:r>
          </a:p>
        </p:txBody>
      </p:sp>
      <p:sp>
        <p:nvSpPr>
          <p:cNvPr id="195" name="Shape 195"/>
          <p:cNvSpPr/>
          <p:nvPr/>
        </p:nvSpPr>
        <p:spPr>
          <a:xfrm>
            <a:off x="1368750" y="1915225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eduskunnan lähetekeskustelu, yleistä keskustelua esityksestä (täysistunto)</a:t>
            </a:r>
          </a:p>
        </p:txBody>
      </p:sp>
      <p:sp>
        <p:nvSpPr>
          <p:cNvPr id="196" name="Shape 196"/>
          <p:cNvSpPr/>
          <p:nvPr/>
        </p:nvSpPr>
        <p:spPr>
          <a:xfrm>
            <a:off x="1368750" y="43330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toinen käsittely, laki hyväksytään tai hylätään (täysistunto)</a:t>
            </a:r>
          </a:p>
        </p:txBody>
      </p:sp>
      <p:sp>
        <p:nvSpPr>
          <p:cNvPr id="197" name="Shape 197"/>
          <p:cNvSpPr/>
          <p:nvPr/>
        </p:nvSpPr>
        <p:spPr>
          <a:xfrm>
            <a:off x="1368750" y="3563837"/>
            <a:ext cx="6230700" cy="4635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ensimmäinen käsittely, lain yksityiskohdat päätetään (täysistunto)</a:t>
            </a:r>
          </a:p>
        </p:txBody>
      </p:sp>
      <p:sp>
        <p:nvSpPr>
          <p:cNvPr id="198" name="Shape 198"/>
          <p:cNvSpPr/>
          <p:nvPr/>
        </p:nvSpPr>
        <p:spPr>
          <a:xfrm>
            <a:off x="3978775" y="16050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9" name="Shape 199"/>
          <p:cNvSpPr/>
          <p:nvPr/>
        </p:nvSpPr>
        <p:spPr>
          <a:xfrm>
            <a:off x="3978775" y="24027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0" name="Shape 200"/>
          <p:cNvSpPr/>
          <p:nvPr/>
        </p:nvSpPr>
        <p:spPr>
          <a:xfrm>
            <a:off x="3978775" y="3239862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1" name="Shape 201"/>
          <p:cNvSpPr/>
          <p:nvPr/>
        </p:nvSpPr>
        <p:spPr>
          <a:xfrm>
            <a:off x="3978775" y="4867850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2" name="Shape 202"/>
          <p:cNvSpPr/>
          <p:nvPr/>
        </p:nvSpPr>
        <p:spPr>
          <a:xfrm>
            <a:off x="3978775" y="4064175"/>
            <a:ext cx="684300" cy="273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4" name="Shape 204"/>
          <p:cNvSpPr/>
          <p:nvPr/>
        </p:nvSpPr>
        <p:spPr>
          <a:xfrm>
            <a:off x="1368750" y="5212450"/>
            <a:ext cx="6230700" cy="909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Katso tarkemmin, miten laki etenee toisessa käsittelyssä.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</TotalTime>
  <Words>740</Words>
  <Application>Microsoft Office PowerPoint</Application>
  <PresentationFormat>Näytössä katseltava diaesitys (4:3)</PresentationFormat>
  <Paragraphs>125</Paragraphs>
  <Slides>15</Slides>
  <Notes>15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2" baseType="lpstr">
      <vt:lpstr>Arial</vt:lpstr>
      <vt:lpstr>Verdana</vt:lpstr>
      <vt:lpstr>Lucida Sans Unicode</vt:lpstr>
      <vt:lpstr>Merriweather Sans</vt:lpstr>
      <vt:lpstr>Wingdings 3</vt:lpstr>
      <vt:lpstr>Wingdings 2</vt:lpstr>
      <vt:lpstr>Aula</vt:lpstr>
      <vt:lpstr>Dia 1</vt:lpstr>
      <vt:lpstr>Lain etenemisen päävaiheet </vt:lpstr>
      <vt:lpstr>Lain etenemisen päävaiheet</vt:lpstr>
      <vt:lpstr>Laki etenee lähetekeskusteluun</vt:lpstr>
      <vt:lpstr>Lain etenemisen päävaiheet</vt:lpstr>
      <vt:lpstr>Lain käsittely valiokunnassa </vt:lpstr>
      <vt:lpstr>Lain etenemisen päävaiheet</vt:lpstr>
      <vt:lpstr>Lakiehdotuksen ensimmäinen käsittely </vt:lpstr>
      <vt:lpstr>Lain etenemisen päävaiheet</vt:lpstr>
      <vt:lpstr>Lakiehdotuksen toinen käsittely </vt:lpstr>
      <vt:lpstr>Lain etenemisen päävaiheet</vt:lpstr>
      <vt:lpstr>Lain hyväksyminen </vt:lpstr>
      <vt:lpstr>Lain etenemisen päävaiheet</vt:lpstr>
      <vt:lpstr>Jos kyseessä on perustuslaki...</vt:lpstr>
      <vt:lpstr>Jos kyseessä on asetus...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Pelkonen Markku</dc:creator>
  <cp:lastModifiedBy>mikael.fabrin</cp:lastModifiedBy>
  <cp:revision>7</cp:revision>
  <dcterms:modified xsi:type="dcterms:W3CDTF">2016-09-05T08:46:18Z</dcterms:modified>
</cp:coreProperties>
</file>