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1" r:id="rId7"/>
    <p:sldId id="258" r:id="rId8"/>
    <p:sldId id="259" r:id="rId9"/>
    <p:sldId id="262" r:id="rId10"/>
    <p:sldId id="263" r:id="rId11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D3CF6C-B834-442B-AA68-28559DB59E24}" v="51" dt="2019-11-13T15:18:09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EB9F59-94F0-9747-A688-B8DE8354A565}" type="datetimeFigureOut">
              <a:rPr lang="fi-FI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2F38E1-DF8B-5A48-A0F4-29EF8404A6B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664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5556E9DB-BB59-E042-B6EF-8E8E2E47C700}" type="datetime1">
              <a:rPr lang="fi-FI"/>
              <a:pPr>
                <a:defRPr/>
              </a:pPr>
              <a:t>20.11.2019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82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990B859-AA55-0E4E-8FF3-DCAAB9E887A6}" type="datetime1">
              <a:rPr lang="fi-FI"/>
              <a:pPr>
                <a:defRPr/>
              </a:pPr>
              <a:t>20.11.2019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52DF7F1-61BF-4D4A-A3A4-FC1457762D9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887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3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10FE2DCB-CF67-4D4C-9228-A4AD9F9E46A9}" type="datetime1">
              <a:rPr lang="fi-FI"/>
              <a:pPr>
                <a:defRPr/>
              </a:pPr>
              <a:t>20.11.2019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2AC9CF3C-9A01-0649-AA76-A595CF1BDF4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76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DE60-39F7-9448-9ED9-1FBC88A85563}" type="datetime1">
              <a:rPr lang="fi-FI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463E-2174-9242-AA9A-FCC3836111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67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A3A-DE49-0646-9AD7-2388BF193C35}" type="datetime1">
              <a:rPr lang="fi-FI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6F2CB-7913-A149-9E78-AC0E5883D57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49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5E428-6E76-9A4B-ADE9-8A5436A12C9E}" type="datetime1">
              <a:rPr lang="fi-FI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674B-9DDC-6440-93C2-52A8BF43E6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11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55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AB8813E-FD90-9047-A49F-33682ED6006F}" type="datetime1">
              <a:rPr lang="fi-FI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1CCC5DA-184C-0541-B408-6671D40D68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1" r:id="rId5"/>
    <p:sldLayoutId id="2147483752" r:id="rId6"/>
    <p:sldLayoutId id="2147483757" r:id="rId7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ml.at/ECML-Programme/Programme2016-2019/Learningenvironmentswhereforeignlanguagesflourish/Projectoverview/tabid/4265/language/en-GB/Default.aspx" TargetMode="External"/><Relationship Id="rId2" Type="http://schemas.openxmlformats.org/officeDocument/2006/relationships/hyperlink" Target="https://eol.ecml.at/Portals/52/documents/matrix-germa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Otsikko 1"/>
          <p:cNvSpPr>
            <a:spLocks noGrp="1"/>
          </p:cNvSpPr>
          <p:nvPr>
            <p:ph type="ctrTitle"/>
          </p:nvPr>
        </p:nvSpPr>
        <p:spPr>
          <a:xfrm>
            <a:off x="685800" y="1035050"/>
            <a:ext cx="7772400" cy="1470025"/>
          </a:xfrm>
        </p:spPr>
        <p:txBody>
          <a:bodyPr/>
          <a:lstStyle/>
          <a:p>
            <a:pPr eaLnBrk="1" hangingPunct="1"/>
            <a:r>
              <a:rPr lang="fi-FI" dirty="0">
                <a:latin typeface="Arial" charset="0"/>
                <a:ea typeface="ＭＳ Ｐゴシック" charset="0"/>
              </a:rPr>
              <a:t>Monikielisyys kansainvälisyyden kulmakivenä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428999"/>
            <a:ext cx="6400800" cy="842963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/>
              <a:t>Pia Bärlund</a:t>
            </a:r>
          </a:p>
          <a:p>
            <a:pPr eaLnBrk="1" hangingPunct="1">
              <a:defRPr/>
            </a:pPr>
            <a:r>
              <a:rPr lang="fi-FI" dirty="0"/>
              <a:t>Palvelupäällikkö</a:t>
            </a:r>
          </a:p>
          <a:p>
            <a:pPr eaLnBrk="1" hangingPunct="1">
              <a:defRPr/>
            </a:pPr>
            <a:r>
              <a:rPr lang="fi-FI" dirty="0"/>
              <a:t>Jyväskylän kaupunki</a:t>
            </a:r>
          </a:p>
          <a:p>
            <a:pPr eaLnBrk="1" hangingPunct="1">
              <a:defRPr/>
            </a:pPr>
            <a:r>
              <a:rPr lang="fi-FI" dirty="0"/>
              <a:t>15.11.2019</a:t>
            </a:r>
          </a:p>
          <a:p>
            <a:pPr eaLnBrk="1" hangingPunct="1">
              <a:defRPr/>
            </a:pPr>
            <a:r>
              <a:rPr lang="fi-FI"/>
              <a:t>Yleissivistävän </a:t>
            </a:r>
            <a:r>
              <a:rPr lang="fi-FI" dirty="0"/>
              <a:t>koulutuksen ja varhaiskasvatuksen kansainvälisyyspäivät</a:t>
            </a:r>
          </a:p>
        </p:txBody>
      </p:sp>
      <p:sp>
        <p:nvSpPr>
          <p:cNvPr id="9219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AB3AC73-68FD-504F-817D-BD5F0789C3EA}" type="datetime1">
              <a:rPr lang="fi-FI" sz="1000">
                <a:solidFill>
                  <a:srgbClr val="898989"/>
                </a:solidFill>
                <a:cs typeface="Arial" charset="0"/>
              </a:rPr>
              <a:pPr eaLnBrk="1" hangingPunct="1"/>
              <a:t>20.11.2019</a:t>
            </a:fld>
            <a:endParaRPr lang="fi-FI" sz="10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832926-F556-4D57-8EDE-DF0427139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20.11.2019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D9C749-AD1D-4108-839F-6FFFD6AB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A0CED3-5BCE-4C4E-A9E7-A975DEFE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A535E1-0EE8-4F99-B1B2-4EA1B3DB9B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i-FI" sz="4400" dirty="0"/>
              <a:t>Kuinka monikielisen työyhteisön ja koulun toimintaa voidaan kehittää kattamaan kaikki eri tasot?</a:t>
            </a:r>
          </a:p>
        </p:txBody>
      </p:sp>
      <p:sp>
        <p:nvSpPr>
          <p:cNvPr id="7" name="Puhekupla: Soikea 6">
            <a:extLst>
              <a:ext uri="{FF2B5EF4-FFF2-40B4-BE49-F238E27FC236}">
                <a16:creationId xmlns:a16="http://schemas.microsoft.com/office/drawing/2014/main" id="{424C7CB0-B896-43D0-963A-4E203BBAD794}"/>
              </a:ext>
            </a:extLst>
          </p:cNvPr>
          <p:cNvSpPr/>
          <p:nvPr/>
        </p:nvSpPr>
        <p:spPr>
          <a:xfrm rot="1018606">
            <a:off x="3604837" y="3905795"/>
            <a:ext cx="5150621" cy="2429691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EOL –projektin tavoitteena on kasvattaa demokratiaa ja sosiaalista kompetenssia kielten opetuksen välityksellä</a:t>
            </a:r>
          </a:p>
        </p:txBody>
      </p:sp>
    </p:spTree>
    <p:extLst>
      <p:ext uri="{BB962C8B-B14F-4D97-AF65-F5344CB8AC3E}">
        <p14:creationId xmlns:p14="http://schemas.microsoft.com/office/powerpoint/2010/main" val="373010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8F7EBEAA-6082-44AB-9E1A-503CDD28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BC79980-D8FC-4A66-B006-A19867A36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1: </a:t>
            </a:r>
            <a:r>
              <a:rPr lang="en-US" dirty="0" err="1"/>
              <a:t>Millaisia</a:t>
            </a:r>
            <a:r>
              <a:rPr lang="en-US" dirty="0"/>
              <a:t>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oppimisympäristöt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2: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rajataan</a:t>
            </a:r>
            <a:r>
              <a:rPr lang="en-US" dirty="0"/>
              <a:t> </a:t>
            </a:r>
            <a:r>
              <a:rPr lang="en-US" dirty="0" err="1"/>
              <a:t>kehittämisen</a:t>
            </a:r>
            <a:r>
              <a:rPr lang="en-US" dirty="0"/>
              <a:t> </a:t>
            </a:r>
            <a:r>
              <a:rPr lang="en-US" dirty="0" err="1"/>
              <a:t>kohteet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3: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määritellään</a:t>
            </a:r>
            <a:r>
              <a:rPr lang="en-US" dirty="0"/>
              <a:t> </a:t>
            </a:r>
            <a:r>
              <a:rPr lang="en-US" dirty="0" err="1"/>
              <a:t>kehittämisen</a:t>
            </a:r>
            <a:r>
              <a:rPr lang="en-US" dirty="0"/>
              <a:t> </a:t>
            </a:r>
            <a:r>
              <a:rPr lang="en-US" dirty="0" err="1"/>
              <a:t>strategiat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4: </a:t>
            </a:r>
            <a:r>
              <a:rPr lang="en-US" dirty="0" err="1"/>
              <a:t>Mitkä</a:t>
            </a:r>
            <a:r>
              <a:rPr lang="en-US" dirty="0"/>
              <a:t> </a:t>
            </a:r>
            <a:r>
              <a:rPr lang="en-US" dirty="0" err="1"/>
              <a:t>tutkimukset</a:t>
            </a:r>
            <a:r>
              <a:rPr lang="en-US" dirty="0"/>
              <a:t> </a:t>
            </a:r>
            <a:r>
              <a:rPr lang="en-US" dirty="0" err="1"/>
              <a:t>tukevat</a:t>
            </a:r>
            <a:r>
              <a:rPr lang="en-US" dirty="0"/>
              <a:t> </a:t>
            </a:r>
            <a:r>
              <a:rPr lang="en-US" dirty="0" err="1"/>
              <a:t>kehittämistarpeita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5: </a:t>
            </a:r>
            <a:r>
              <a:rPr lang="en-US" dirty="0" err="1"/>
              <a:t>Kuinka</a:t>
            </a:r>
            <a:r>
              <a:rPr lang="en-US" dirty="0"/>
              <a:t> </a:t>
            </a:r>
            <a:r>
              <a:rPr lang="en-US" dirty="0" err="1"/>
              <a:t>raknetaa</a:t>
            </a:r>
            <a:r>
              <a:rPr lang="en-US" dirty="0"/>
              <a:t> </a:t>
            </a:r>
            <a:r>
              <a:rPr lang="en-US" dirty="0" err="1"/>
              <a:t>koko</a:t>
            </a:r>
            <a:r>
              <a:rPr lang="en-US" dirty="0"/>
              <a:t> </a:t>
            </a:r>
            <a:r>
              <a:rPr lang="en-US" dirty="0" err="1"/>
              <a:t>koulua</a:t>
            </a:r>
            <a:r>
              <a:rPr lang="en-US" dirty="0"/>
              <a:t> </a:t>
            </a:r>
            <a:r>
              <a:rPr lang="en-US" dirty="0" err="1"/>
              <a:t>kattava</a:t>
            </a:r>
            <a:r>
              <a:rPr lang="en-US" dirty="0"/>
              <a:t> </a:t>
            </a:r>
            <a:r>
              <a:rPr lang="en-US" dirty="0" err="1"/>
              <a:t>kehittämissuunnitelma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6: </a:t>
            </a:r>
            <a:r>
              <a:rPr lang="en-US" dirty="0" err="1"/>
              <a:t>Arviointi</a:t>
            </a:r>
            <a:r>
              <a:rPr lang="en-US" dirty="0"/>
              <a:t> ja </a:t>
            </a:r>
            <a:r>
              <a:rPr lang="en-US" dirty="0" err="1"/>
              <a:t>koulutus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7: EOL-</a:t>
            </a:r>
            <a:r>
              <a:rPr lang="en-US" dirty="0" err="1"/>
              <a:t>matriisin</a:t>
            </a:r>
            <a:r>
              <a:rPr lang="en-US" dirty="0"/>
              <a:t> </a:t>
            </a:r>
            <a:r>
              <a:rPr lang="en-US" dirty="0" err="1"/>
              <a:t>hyödyntäminen</a:t>
            </a:r>
            <a:endParaRPr lang="en-US" dirty="0"/>
          </a:p>
          <a:p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4FE564E-03B9-443C-8834-7AF5F764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B9A3A-DE49-0646-9AD7-2388BF193C35}" type="datetime1">
              <a:rPr lang="fi-FI" smtClean="0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32F0DEC-6049-4EAD-9269-D93F5C9D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C0A255F-17C4-4231-AFFE-D6C024BA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6F2CB-7913-A149-9E78-AC0E5883D57D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4337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2A5A18A-9D83-4799-BC39-615D4622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B9A3A-DE49-0646-9AD7-2388BF193C35}" type="datetime1">
              <a:rPr lang="fi-FI" smtClean="0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EB507AD-A13E-4203-926C-0ECA72BA3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EB7BCF0-9CE8-4DDB-8A78-8B9E1065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6F2CB-7913-A149-9E78-AC0E5883D57D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pic>
        <p:nvPicPr>
          <p:cNvPr id="8" name="Sisällön paikkamerkki 7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id="{898B9DCB-32D8-48E8-98E6-69CDF380C31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87404" y="313509"/>
            <a:ext cx="8964855" cy="5501248"/>
          </a:xfr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C7BCD6B8-C217-4D36-89F3-98D7854A6944}"/>
              </a:ext>
            </a:extLst>
          </p:cNvPr>
          <p:cNvSpPr txBox="1"/>
          <p:nvPr/>
        </p:nvSpPr>
        <p:spPr>
          <a:xfrm>
            <a:off x="5368834" y="5630091"/>
            <a:ext cx="35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/>
              <a:t>https://www.ecml.at/Portals/1/5MTP/images/project-scheme-EN.gif?timestamp=1462260093600</a:t>
            </a:r>
          </a:p>
        </p:txBody>
      </p:sp>
    </p:spTree>
    <p:extLst>
      <p:ext uri="{BB962C8B-B14F-4D97-AF65-F5344CB8AC3E}">
        <p14:creationId xmlns:p14="http://schemas.microsoft.com/office/powerpoint/2010/main" val="418754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413DC9-3FB7-4AA5-A487-7F6D120D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B9A3A-DE49-0646-9AD7-2388BF193C35}" type="datetime1">
              <a:rPr lang="fi-FI" smtClean="0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60F53E7-B59C-45DC-B499-2723AE12C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22AE10-B41A-4802-A2CD-9928B880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6F2CB-7913-A149-9E78-AC0E5883D57D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pic>
        <p:nvPicPr>
          <p:cNvPr id="12" name="Sisällön paikkamerkki 11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id="{CA89BCBD-1F4F-4F72-A0C7-A118D61826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-34498" y="206357"/>
            <a:ext cx="9178498" cy="5632740"/>
          </a:xfr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E418DB31-DD49-4D7F-8088-A0F0DF31174E}"/>
              </a:ext>
            </a:extLst>
          </p:cNvPr>
          <p:cNvSpPr txBox="1"/>
          <p:nvPr/>
        </p:nvSpPr>
        <p:spPr>
          <a:xfrm>
            <a:off x="5033299" y="5997108"/>
            <a:ext cx="36837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/>
              <a:t>https://www.ecml.at/Portals/1/5MTP/images/project-scheme-EN.gif?timestamp=1462260093600</a:t>
            </a:r>
          </a:p>
        </p:txBody>
      </p:sp>
    </p:spTree>
    <p:extLst>
      <p:ext uri="{BB962C8B-B14F-4D97-AF65-F5344CB8AC3E}">
        <p14:creationId xmlns:p14="http://schemas.microsoft.com/office/powerpoint/2010/main" val="118674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9069F34D-E120-4917-A9B5-A953D98F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0824483-C50C-46AA-AAEB-B068F262A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Jako kolmeen</a:t>
            </a:r>
          </a:p>
          <a:p>
            <a:r>
              <a:rPr lang="fi-FI" dirty="0"/>
              <a:t>Jokainen ryhmä ottaa yhden kehittämishankeen</a:t>
            </a:r>
          </a:p>
          <a:p>
            <a:r>
              <a:rPr lang="fi-FI" dirty="0"/>
              <a:t>Ryhmä keskustelee tapauksesta ja miettii mille tason kehittämistoiminta on kyseessä</a:t>
            </a:r>
          </a:p>
          <a:p>
            <a:r>
              <a:rPr lang="fi-FI" dirty="0"/>
              <a:t>Ryhmä sijoittaa hankeen rasteriin</a:t>
            </a:r>
          </a:p>
          <a:p>
            <a:endParaRPr lang="fi-FI" dirty="0"/>
          </a:p>
          <a:p>
            <a:endParaRPr lang="fi-FI" dirty="0"/>
          </a:p>
          <a:p>
            <a:pPr marL="0" indent="0" algn="ctr">
              <a:buNone/>
            </a:pPr>
            <a:r>
              <a:rPr lang="fi-FI" dirty="0"/>
              <a:t>Mille alueille kohdistuu eniten kehittämistä?</a:t>
            </a:r>
          </a:p>
          <a:p>
            <a:pPr marL="0" indent="0" algn="ctr">
              <a:buNone/>
            </a:pPr>
            <a:r>
              <a:rPr lang="fi-FI" dirty="0"/>
              <a:t>Jääkö joku osa-alue ilman?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EC9EBB6-170B-4858-82E4-7FDBC763F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B9A3A-DE49-0646-9AD7-2388BF193C35}" type="datetime1">
              <a:rPr lang="fi-FI" smtClean="0"/>
              <a:pPr>
                <a:defRPr/>
              </a:pPr>
              <a:t>20.11.2019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F19AA02-E2EB-440C-8CEE-BCDB196C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A00BCD3-171C-40E8-951D-C5453FED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6F2CB-7913-A149-9E78-AC0E5883D57D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854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E574F9-3B6C-4923-A796-F522A1369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Linkit materiaaleihin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A949CB-594F-4CCD-A2D6-A6C4F8958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Matriisi saksankielisenä </a:t>
            </a:r>
            <a:r>
              <a:rPr lang="fi-FI" dirty="0">
                <a:hlinkClick r:id="rId2"/>
              </a:rPr>
              <a:t>https://eol.ecml.at/Portals/52/documents/matrix-german.pdf</a:t>
            </a:r>
            <a:endParaRPr lang="fi-FI" dirty="0"/>
          </a:p>
          <a:p>
            <a:r>
              <a:rPr lang="en-US" b="1"/>
              <a:t>Learning environments where modern languages flourish </a:t>
            </a:r>
            <a:r>
              <a:rPr lang="fi-FI">
                <a:hlinkClick r:id="rId3"/>
              </a:rPr>
              <a:t>https</a:t>
            </a:r>
            <a:r>
              <a:rPr lang="fi-FI" dirty="0">
                <a:hlinkClick r:id="rId3"/>
              </a:rPr>
              <a:t>://www.ecml.at/ECML-Programme/Programme2016-2019/Learningenvironmentswhereforeignlanguagesflourish/Projectoverview/tabid/4265/language/en-GB/Default.aspx</a:t>
            </a:r>
            <a:r>
              <a:rPr lang="fi-FI" dirty="0"/>
              <a:t>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5766DB-DAA9-43FF-8B08-A2BA21A2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20.11.2019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3AFFD2-8F4B-4FFC-ABDE-F439154D3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89DF88-7736-444F-B8EA-7F448062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901943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5" ma:contentTypeDescription="Luo uusi asiakirja." ma:contentTypeScope="" ma:versionID="7d4ab635a869f4abb5a7a71b43f2cfa7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766c74f8314127d0e4182c4e3e051f60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45BB0-C885-4057-BFDD-4708E122BF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2033A4-FF2A-4B3D-A7DF-5E05238199C0}">
  <ds:schemaRefs>
    <ds:schemaRef ds:uri="http://schemas.openxmlformats.org/package/2006/metadata/core-properties"/>
    <ds:schemaRef ds:uri="425ee7cd-ef74-48d3-9883-4b378e04494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9161ab2b-2aad-4a5f-adfd-d5becad27e1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ForcePad User Guide.lnk</Template>
  <TotalTime>69</TotalTime>
  <Words>227</Words>
  <Application>Microsoft Office PowerPoint</Application>
  <PresentationFormat>Näytössä katseltava diaesitys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Jkl_powerpoint_pohja</vt:lpstr>
      <vt:lpstr>Monikielisyys kansainvälisyyden kulmakivenä</vt:lpstr>
      <vt:lpstr>PowerPoint-esitys</vt:lpstr>
      <vt:lpstr>PowerPoint-esitys</vt:lpstr>
      <vt:lpstr>PowerPoint-esitys</vt:lpstr>
      <vt:lpstr>PowerPoint-esitys</vt:lpstr>
      <vt:lpstr>Tehtävä</vt:lpstr>
      <vt:lpstr>Linkit materiaaleihin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Monikielisyys kansainvälisyyden kulmakivenä</dc:title>
  <dc:creator>Bärlund Pia</dc:creator>
  <cp:lastModifiedBy>Bärlund Pia</cp:lastModifiedBy>
  <cp:revision>3</cp:revision>
  <dcterms:created xsi:type="dcterms:W3CDTF">2019-11-13T14:36:03Z</dcterms:created>
  <dcterms:modified xsi:type="dcterms:W3CDTF">2019-11-20T09:01:47Z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0x010100404823A6228C7D4ABF64A270734DCD6A</vt:lpwstr>
  </property>
  <property fmtid="{D5CDD505-2E9C-101B-9397-08002B2CF9AE}" pid="3" name="_dlc_DocIdItemGuid">
    <vt:lpwstr>bb51ee62-754b-446a-a715-f652a4190645</vt:lpwstr>
  </property>
  <property fmtid="{D5CDD505-2E9C-101B-9397-08002B2CF9AE}" pid="4" name="Julkaiseva organisaatio">
    <vt:lpwstr>32;#Viestintä ja kansainväliset yhteydet|3f13df45-81ab-412a-8743-ac515f4ad898</vt:lpwstr>
  </property>
  <property fmtid="{D5CDD505-2E9C-101B-9397-08002B2CF9AE}" pid="5" name="Asiasanat">
    <vt:lpwstr/>
  </property>
  <property fmtid="{D5CDD505-2E9C-101B-9397-08002B2CF9AE}" pid="6" name="_dlc_policyId">
    <vt:lpwstr>0x0101004EE5C71646C29842993EA066F6F39CED|1480298367</vt:lpwstr>
  </property>
  <property fmtid="{D5CDD505-2E9C-101B-9397-08002B2CF9AE}" pid="7" name="ItemRetentionFormula">
    <vt:lpwstr>&lt;formula id="Microsoft.Office.RecordsManagement.PolicyFeatures.Expiration.Formula.BuiltIn"&gt;&lt;number&gt;0&lt;/number&gt;&lt;property&gt;Vanhenemisk2&lt;/property&gt;&lt;propertyId&gt;47662f27-d350-4576-9486-5591277bfb71&lt;/propertyId&gt;&lt;period&gt;days&lt;/period&gt;&lt;/formula&gt;</vt:lpwstr>
  </property>
  <property fmtid="{D5CDD505-2E9C-101B-9397-08002B2CF9AE}" pid="8" name="WorkflowChangePath">
    <vt:lpwstr>c75cc875-9752-4a75-a1f3-fca4dbd81ebf,5;</vt:lpwstr>
  </property>
</Properties>
</file>