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20"/>
  </p:notesMasterIdLst>
  <p:sldIdLst>
    <p:sldId id="256" r:id="rId6"/>
    <p:sldId id="329" r:id="rId7"/>
    <p:sldId id="328" r:id="rId8"/>
    <p:sldId id="332" r:id="rId9"/>
    <p:sldId id="333" r:id="rId10"/>
    <p:sldId id="325" r:id="rId11"/>
    <p:sldId id="330" r:id="rId12"/>
    <p:sldId id="334" r:id="rId13"/>
    <p:sldId id="335" r:id="rId14"/>
    <p:sldId id="337" r:id="rId15"/>
    <p:sldId id="327" r:id="rId16"/>
    <p:sldId id="339" r:id="rId17"/>
    <p:sldId id="342" r:id="rId18"/>
    <p:sldId id="318" r:id="rId19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akangas Kati" initials="MK" lastIdx="2" clrIdx="0">
    <p:extLst>
      <p:ext uri="{19B8F6BF-5375-455C-9EA6-DF929625EA0E}">
        <p15:presenceInfo xmlns:p15="http://schemas.microsoft.com/office/powerpoint/2012/main" userId="S-1-5-21-2797825193-1378461336-4002382045-66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23"/>
    <a:srgbClr val="2E4192"/>
    <a:srgbClr val="DA8E28"/>
    <a:srgbClr val="FFFFCC"/>
    <a:srgbClr val="AAA84C"/>
    <a:srgbClr val="212125"/>
    <a:srgbClr val="FFE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0559" autoAdjust="0"/>
  </p:normalViewPr>
  <p:slideViewPr>
    <p:cSldViewPr snapToGrid="0">
      <p:cViewPr varScale="1">
        <p:scale>
          <a:sx n="100" d="100"/>
          <a:sy n="100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C48C6-917E-461F-8E3A-69F924694DB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705F197-F564-4C57-A51B-4EF4ED5FFACB}">
      <dgm:prSet phldrT="[Teksti]" custT="1"/>
      <dgm:spPr/>
      <dgm:t>
        <a:bodyPr/>
        <a:lstStyle/>
        <a:p>
          <a:r>
            <a:rPr lang="fi-FI" sz="1200" b="1" dirty="0"/>
            <a:t>Ohjaus </a:t>
          </a:r>
          <a:r>
            <a:rPr lang="fi-FI" sz="1200" b="1" dirty="0" err="1"/>
            <a:t>Kohtaamoon</a:t>
          </a:r>
          <a:r>
            <a:rPr lang="fi-FI" sz="1200" b="1" dirty="0"/>
            <a:t> asiakkaan luvalla, kun tarve osaamisen kehittämiseen ja vaihtoehtojen selvittelyyn</a:t>
          </a:r>
        </a:p>
        <a:p>
          <a:r>
            <a:rPr lang="fi-FI" sz="1200" b="1" dirty="0">
              <a:sym typeface="Wingdings" panose="05000000000000000000" pitchFamily="2" charset="2"/>
            </a:rPr>
            <a:t> Suora ajanvaraus työntekijän toimesta </a:t>
          </a:r>
          <a:endParaRPr lang="fi-FI" sz="1200" b="1" dirty="0"/>
        </a:p>
      </dgm:t>
    </dgm:pt>
    <dgm:pt modelId="{3F9E0AEA-5541-4774-97CD-27A230B7DFDE}" type="parTrans" cxnId="{3D9FEF52-E3BC-44C9-B32F-5C8E6BE64543}">
      <dgm:prSet/>
      <dgm:spPr/>
      <dgm:t>
        <a:bodyPr/>
        <a:lstStyle/>
        <a:p>
          <a:endParaRPr lang="fi-FI"/>
        </a:p>
      </dgm:t>
    </dgm:pt>
    <dgm:pt modelId="{14C8DB71-17F6-4081-A64B-1C1A5428F013}" type="sibTrans" cxnId="{3D9FEF52-E3BC-44C9-B32F-5C8E6BE64543}">
      <dgm:prSet/>
      <dgm:spPr/>
      <dgm:t>
        <a:bodyPr/>
        <a:lstStyle/>
        <a:p>
          <a:endParaRPr lang="fi-FI"/>
        </a:p>
      </dgm:t>
    </dgm:pt>
    <dgm:pt modelId="{67AEF230-432E-4F75-90B7-C37435875EBD}">
      <dgm:prSet phldrT="[Teksti]" custT="1"/>
      <dgm:spPr/>
      <dgm:t>
        <a:bodyPr/>
        <a:lstStyle/>
        <a:p>
          <a:r>
            <a:rPr lang="fi-FI" sz="1200" b="1" dirty="0" err="1"/>
            <a:t>Kohtaamossa</a:t>
          </a:r>
          <a:r>
            <a:rPr lang="fi-FI" sz="1200" b="1" dirty="0"/>
            <a:t> dialogia,</a:t>
          </a:r>
        </a:p>
        <a:p>
          <a:r>
            <a:rPr lang="fi-FI" sz="1200" b="1" dirty="0"/>
            <a:t>henkilökohtaista koulutusneuvontaa ja ohjausta</a:t>
          </a:r>
        </a:p>
      </dgm:t>
    </dgm:pt>
    <dgm:pt modelId="{E7788C6E-29FC-4DDE-9341-EDD9E3AAEC5C}" type="parTrans" cxnId="{E4FA9894-F13C-492A-8689-6D61061D2F2F}">
      <dgm:prSet/>
      <dgm:spPr/>
      <dgm:t>
        <a:bodyPr/>
        <a:lstStyle/>
        <a:p>
          <a:endParaRPr lang="fi-FI"/>
        </a:p>
      </dgm:t>
    </dgm:pt>
    <dgm:pt modelId="{600D5B5A-7600-43AC-A226-041CA4F1D5B1}" type="sibTrans" cxnId="{E4FA9894-F13C-492A-8689-6D61061D2F2F}">
      <dgm:prSet/>
      <dgm:spPr/>
      <dgm:t>
        <a:bodyPr/>
        <a:lstStyle/>
        <a:p>
          <a:endParaRPr lang="fi-FI"/>
        </a:p>
      </dgm:t>
    </dgm:pt>
    <dgm:pt modelId="{957F09AA-B153-4B92-9BEF-E07A83BD0A42}">
      <dgm:prSet phldrT="[Teksti]" custT="1"/>
      <dgm:spPr/>
      <dgm:t>
        <a:bodyPr/>
        <a:lstStyle/>
        <a:p>
          <a:r>
            <a:rPr lang="fi-FI" sz="1200" b="1" dirty="0"/>
            <a:t>Oppisopimustietoa</a:t>
          </a:r>
        </a:p>
      </dgm:t>
    </dgm:pt>
    <dgm:pt modelId="{013B0F38-E7C3-40F9-BF88-BAD26AD88F64}" type="parTrans" cxnId="{960FA3AF-38CE-43FD-8D7D-D96CAC8AD681}">
      <dgm:prSet/>
      <dgm:spPr/>
      <dgm:t>
        <a:bodyPr/>
        <a:lstStyle/>
        <a:p>
          <a:endParaRPr lang="fi-FI"/>
        </a:p>
      </dgm:t>
    </dgm:pt>
    <dgm:pt modelId="{AD7A4B05-EBA6-4088-809C-1572FA26879B}" type="sibTrans" cxnId="{960FA3AF-38CE-43FD-8D7D-D96CAC8AD681}">
      <dgm:prSet/>
      <dgm:spPr/>
      <dgm:t>
        <a:bodyPr/>
        <a:lstStyle/>
        <a:p>
          <a:endParaRPr lang="fi-FI"/>
        </a:p>
      </dgm:t>
    </dgm:pt>
    <dgm:pt modelId="{F5896126-B61C-4577-B074-624799677BFB}">
      <dgm:prSet phldrT="[Teksti]" custT="1"/>
      <dgm:spPr/>
      <dgm:t>
        <a:bodyPr/>
        <a:lstStyle/>
        <a:p>
          <a:r>
            <a:rPr lang="fi-FI" sz="1200" b="1" dirty="0"/>
            <a:t>JEDUN ammatillinen koulutustarjotin ja JEDUN työelämäpalvelut</a:t>
          </a:r>
        </a:p>
        <a:p>
          <a:endParaRPr lang="fi-FI" sz="900" dirty="0"/>
        </a:p>
      </dgm:t>
    </dgm:pt>
    <dgm:pt modelId="{2ABB81D6-9450-493D-99A4-F147758B7131}" type="parTrans" cxnId="{CDDDD28F-16D5-456D-9656-FB93F74558B7}">
      <dgm:prSet/>
      <dgm:spPr/>
      <dgm:t>
        <a:bodyPr/>
        <a:lstStyle/>
        <a:p>
          <a:endParaRPr lang="fi-FI"/>
        </a:p>
      </dgm:t>
    </dgm:pt>
    <dgm:pt modelId="{6F7912B9-3BD3-4469-B133-9701E923CC4D}" type="sibTrans" cxnId="{CDDDD28F-16D5-456D-9656-FB93F74558B7}">
      <dgm:prSet/>
      <dgm:spPr/>
      <dgm:t>
        <a:bodyPr/>
        <a:lstStyle/>
        <a:p>
          <a:endParaRPr lang="fi-FI"/>
        </a:p>
      </dgm:t>
    </dgm:pt>
    <dgm:pt modelId="{9399ECD5-83CF-49C7-9D4C-A72CCDB2BF2A}">
      <dgm:prSet phldrT="[Teksti]" custT="1"/>
      <dgm:spPr/>
      <dgm:t>
        <a:bodyPr/>
        <a:lstStyle/>
        <a:p>
          <a:r>
            <a:rPr lang="fi-FI" sz="1200" b="1" dirty="0"/>
            <a:t>Ohjaus ja tuki räätälöityyn koulutuspolkuun tai muuhun seuraavaan askeleeseen.  </a:t>
          </a:r>
        </a:p>
      </dgm:t>
    </dgm:pt>
    <dgm:pt modelId="{2F2F1D35-4B08-40E0-B432-FF9D5E2BBF54}" type="parTrans" cxnId="{48B997F5-FE97-4B2D-8653-A37CE1751397}">
      <dgm:prSet/>
      <dgm:spPr/>
      <dgm:t>
        <a:bodyPr/>
        <a:lstStyle/>
        <a:p>
          <a:endParaRPr lang="fi-FI"/>
        </a:p>
      </dgm:t>
    </dgm:pt>
    <dgm:pt modelId="{D7CF5BD5-32D4-4180-9829-6C702FD83B9B}" type="sibTrans" cxnId="{48B997F5-FE97-4B2D-8653-A37CE1751397}">
      <dgm:prSet/>
      <dgm:spPr/>
      <dgm:t>
        <a:bodyPr/>
        <a:lstStyle/>
        <a:p>
          <a:endParaRPr lang="fi-FI"/>
        </a:p>
      </dgm:t>
    </dgm:pt>
    <dgm:pt modelId="{DF70292A-AA6D-4AFE-BBE1-A9A0B36C348B}">
      <dgm:prSet custT="1"/>
      <dgm:spPr/>
      <dgm:t>
        <a:bodyPr/>
        <a:lstStyle/>
        <a:p>
          <a:r>
            <a:rPr lang="fi-FI" sz="1200" b="1" dirty="0"/>
            <a:t>Te-asiantuntija</a:t>
          </a:r>
        </a:p>
      </dgm:t>
    </dgm:pt>
    <dgm:pt modelId="{3DC6EC4A-E987-4469-A4AA-745F57CCD986}" type="parTrans" cxnId="{A14E5E7E-F7BA-4E56-AA19-F14057F95D1F}">
      <dgm:prSet/>
      <dgm:spPr/>
      <dgm:t>
        <a:bodyPr/>
        <a:lstStyle/>
        <a:p>
          <a:endParaRPr lang="fi-FI"/>
        </a:p>
      </dgm:t>
    </dgm:pt>
    <dgm:pt modelId="{BECF512A-ED0D-4EA4-90CF-8C45BC9C4280}" type="sibTrans" cxnId="{A14E5E7E-F7BA-4E56-AA19-F14057F95D1F}">
      <dgm:prSet/>
      <dgm:spPr/>
      <dgm:t>
        <a:bodyPr/>
        <a:lstStyle/>
        <a:p>
          <a:endParaRPr lang="fi-FI"/>
        </a:p>
      </dgm:t>
    </dgm:pt>
    <dgm:pt modelId="{FC010923-7086-4335-B1D4-AD1F78F7A575}">
      <dgm:prSet custT="1"/>
      <dgm:spPr/>
      <dgm:t>
        <a:bodyPr/>
        <a:lstStyle/>
        <a:p>
          <a:r>
            <a:rPr lang="fi-FI" sz="1200" b="1" dirty="0" err="1"/>
            <a:t>Sos.ohjaaja</a:t>
          </a:r>
          <a:endParaRPr lang="fi-FI" sz="1200" b="1" dirty="0"/>
        </a:p>
      </dgm:t>
    </dgm:pt>
    <dgm:pt modelId="{0197675D-60AD-48C5-B326-E9B9624FD581}" type="parTrans" cxnId="{7C8FDC77-7A0F-4F04-A153-B5D958631350}">
      <dgm:prSet/>
      <dgm:spPr/>
      <dgm:t>
        <a:bodyPr/>
        <a:lstStyle/>
        <a:p>
          <a:endParaRPr lang="fi-FI"/>
        </a:p>
      </dgm:t>
    </dgm:pt>
    <dgm:pt modelId="{B928653E-A8D8-4128-98D5-05351EC6A60E}" type="sibTrans" cxnId="{7C8FDC77-7A0F-4F04-A153-B5D958631350}">
      <dgm:prSet/>
      <dgm:spPr/>
      <dgm:t>
        <a:bodyPr/>
        <a:lstStyle/>
        <a:p>
          <a:endParaRPr lang="fi-FI"/>
        </a:p>
      </dgm:t>
    </dgm:pt>
    <dgm:pt modelId="{12F25306-2251-440E-88AC-BCCF7373A82E}">
      <dgm:prSet custT="1"/>
      <dgm:spPr/>
      <dgm:t>
        <a:bodyPr/>
        <a:lstStyle/>
        <a:p>
          <a:r>
            <a:rPr lang="fi-FI" sz="1200" b="1" dirty="0"/>
            <a:t>Muu työllisyystoimija</a:t>
          </a:r>
        </a:p>
      </dgm:t>
    </dgm:pt>
    <dgm:pt modelId="{3D3396D6-2893-4C80-97F7-13FF4B11C99A}" type="parTrans" cxnId="{C42EFA4A-6DD4-4AF5-AA69-41A8BB99B466}">
      <dgm:prSet/>
      <dgm:spPr/>
      <dgm:t>
        <a:bodyPr/>
        <a:lstStyle/>
        <a:p>
          <a:endParaRPr lang="fi-FI"/>
        </a:p>
      </dgm:t>
    </dgm:pt>
    <dgm:pt modelId="{8323027F-F735-4B90-9882-5A997618D871}" type="sibTrans" cxnId="{C42EFA4A-6DD4-4AF5-AA69-41A8BB99B466}">
      <dgm:prSet/>
      <dgm:spPr/>
      <dgm:t>
        <a:bodyPr/>
        <a:lstStyle/>
        <a:p>
          <a:endParaRPr lang="fi-FI"/>
        </a:p>
      </dgm:t>
    </dgm:pt>
    <dgm:pt modelId="{FEE21E8F-ABB3-4DC0-82E3-8D523DBFFF29}">
      <dgm:prSet custT="1"/>
      <dgm:spPr/>
      <dgm:t>
        <a:bodyPr/>
        <a:lstStyle/>
        <a:p>
          <a:r>
            <a:rPr lang="fi-FI" sz="1200" b="1" dirty="0"/>
            <a:t>Ohjaamon </a:t>
          </a:r>
          <a:r>
            <a:rPr lang="fi-FI" sz="1200" b="1" dirty="0" err="1"/>
            <a:t>tt</a:t>
          </a:r>
          <a:endParaRPr lang="fi-FI" sz="1200" b="1" dirty="0"/>
        </a:p>
      </dgm:t>
    </dgm:pt>
    <dgm:pt modelId="{077C3E58-2FD4-4E00-9FA4-32EF05A2D0C7}" type="parTrans" cxnId="{E5ED35CB-B3CC-43D9-A293-AF63BCF90FA4}">
      <dgm:prSet/>
      <dgm:spPr/>
      <dgm:t>
        <a:bodyPr/>
        <a:lstStyle/>
        <a:p>
          <a:endParaRPr lang="fi-FI"/>
        </a:p>
      </dgm:t>
    </dgm:pt>
    <dgm:pt modelId="{EF9C38EA-8BDC-47A8-A4DC-9D55AD2F3D9B}" type="sibTrans" cxnId="{E5ED35CB-B3CC-43D9-A293-AF63BCF90FA4}">
      <dgm:prSet/>
      <dgm:spPr/>
      <dgm:t>
        <a:bodyPr/>
        <a:lstStyle/>
        <a:p>
          <a:endParaRPr lang="fi-FI"/>
        </a:p>
      </dgm:t>
    </dgm:pt>
    <dgm:pt modelId="{819F395B-E1BF-4E44-9324-D6F376766848}">
      <dgm:prSet/>
      <dgm:spPr/>
      <dgm:t>
        <a:bodyPr/>
        <a:lstStyle/>
        <a:p>
          <a:endParaRPr lang="fi-FI" sz="900" dirty="0"/>
        </a:p>
      </dgm:t>
    </dgm:pt>
    <dgm:pt modelId="{048FE085-EE11-45A8-BE46-7369D7096434}" type="parTrans" cxnId="{0CEF817B-4F9B-48D5-9B54-49E1677BED69}">
      <dgm:prSet/>
      <dgm:spPr/>
      <dgm:t>
        <a:bodyPr/>
        <a:lstStyle/>
        <a:p>
          <a:endParaRPr lang="fi-FI"/>
        </a:p>
      </dgm:t>
    </dgm:pt>
    <dgm:pt modelId="{08F96A41-04E7-49A0-A3B8-C588C0270F64}" type="sibTrans" cxnId="{0CEF817B-4F9B-48D5-9B54-49E1677BED69}">
      <dgm:prSet/>
      <dgm:spPr/>
      <dgm:t>
        <a:bodyPr/>
        <a:lstStyle/>
        <a:p>
          <a:endParaRPr lang="fi-FI"/>
        </a:p>
      </dgm:t>
    </dgm:pt>
    <dgm:pt modelId="{86F04ECC-DF79-4F1F-BC14-92DD6E10B3D0}">
      <dgm:prSet custT="1"/>
      <dgm:spPr/>
      <dgm:t>
        <a:bodyPr/>
        <a:lstStyle/>
        <a:p>
          <a:r>
            <a:rPr lang="fi-FI" sz="1200" b="1" dirty="0"/>
            <a:t> ?</a:t>
          </a:r>
        </a:p>
      </dgm:t>
    </dgm:pt>
    <dgm:pt modelId="{9851D460-001B-4C12-8485-6CA5E0DE87E3}" type="parTrans" cxnId="{98D63B66-8BE3-4213-A373-13D74530513C}">
      <dgm:prSet/>
      <dgm:spPr/>
      <dgm:t>
        <a:bodyPr/>
        <a:lstStyle/>
        <a:p>
          <a:endParaRPr lang="fi-FI"/>
        </a:p>
      </dgm:t>
    </dgm:pt>
    <dgm:pt modelId="{5858F653-D17C-4726-B65D-F87F389FBE14}" type="sibTrans" cxnId="{98D63B66-8BE3-4213-A373-13D74530513C}">
      <dgm:prSet/>
      <dgm:spPr/>
      <dgm:t>
        <a:bodyPr/>
        <a:lstStyle/>
        <a:p>
          <a:endParaRPr lang="fi-FI"/>
        </a:p>
      </dgm:t>
    </dgm:pt>
    <dgm:pt modelId="{F2FB0BC8-CF23-464C-A2B1-A8BC1FF66BDA}">
      <dgm:prSet phldrT="[Teksti]" custT="1"/>
      <dgm:spPr/>
      <dgm:t>
        <a:bodyPr/>
        <a:lstStyle/>
        <a:p>
          <a:r>
            <a:rPr lang="fi-FI" sz="1200" b="1" dirty="0"/>
            <a:t>Keskeytyneet opinnot</a:t>
          </a:r>
        </a:p>
      </dgm:t>
    </dgm:pt>
    <dgm:pt modelId="{EF2491A8-2467-4A23-92F0-3D32E07A2796}" type="parTrans" cxnId="{2655E957-FDB5-442C-B004-F88CD814615F}">
      <dgm:prSet/>
      <dgm:spPr/>
      <dgm:t>
        <a:bodyPr/>
        <a:lstStyle/>
        <a:p>
          <a:endParaRPr lang="fi-FI"/>
        </a:p>
      </dgm:t>
    </dgm:pt>
    <dgm:pt modelId="{08568BA7-8477-438D-A7B4-F9F16B2C1494}" type="sibTrans" cxnId="{2655E957-FDB5-442C-B004-F88CD814615F}">
      <dgm:prSet/>
      <dgm:spPr/>
      <dgm:t>
        <a:bodyPr/>
        <a:lstStyle/>
        <a:p>
          <a:endParaRPr lang="fi-FI"/>
        </a:p>
      </dgm:t>
    </dgm:pt>
    <dgm:pt modelId="{2D5CC702-D3B9-45B7-9FB6-637DF3941D39}">
      <dgm:prSet phldrT="[Teksti]" custT="1"/>
      <dgm:spPr/>
      <dgm:t>
        <a:bodyPr/>
        <a:lstStyle/>
        <a:p>
          <a:r>
            <a:rPr lang="fi-FI" sz="1200" b="1" dirty="0"/>
            <a:t>Alanvaihto</a:t>
          </a:r>
        </a:p>
      </dgm:t>
    </dgm:pt>
    <dgm:pt modelId="{F1C22BE0-3CB6-4577-B26A-9F7E5F4D36C7}" type="parTrans" cxnId="{57A433D0-B1C6-4E9E-B5E7-4140744AD74D}">
      <dgm:prSet/>
      <dgm:spPr/>
      <dgm:t>
        <a:bodyPr/>
        <a:lstStyle/>
        <a:p>
          <a:endParaRPr lang="fi-FI"/>
        </a:p>
      </dgm:t>
    </dgm:pt>
    <dgm:pt modelId="{4FED0652-E3BF-4D11-B78B-94ABA01294C7}" type="sibTrans" cxnId="{57A433D0-B1C6-4E9E-B5E7-4140744AD74D}">
      <dgm:prSet/>
      <dgm:spPr/>
      <dgm:t>
        <a:bodyPr/>
        <a:lstStyle/>
        <a:p>
          <a:endParaRPr lang="fi-FI"/>
        </a:p>
      </dgm:t>
    </dgm:pt>
    <dgm:pt modelId="{F042753F-0987-4D90-9081-C23BB84931F5}">
      <dgm:prSet phldrT="[Teksti]" custT="1"/>
      <dgm:spPr/>
      <dgm:t>
        <a:bodyPr/>
        <a:lstStyle/>
        <a:p>
          <a:r>
            <a:rPr lang="fi-FI" sz="1200" b="1" dirty="0"/>
            <a:t>Osaamiskartoitus</a:t>
          </a:r>
        </a:p>
      </dgm:t>
    </dgm:pt>
    <dgm:pt modelId="{DC46C1C8-1769-4394-9455-9EE92EB4C41D}" type="parTrans" cxnId="{0590C081-60EF-4B12-B993-04EA82A2ED8F}">
      <dgm:prSet/>
      <dgm:spPr/>
      <dgm:t>
        <a:bodyPr/>
        <a:lstStyle/>
        <a:p>
          <a:endParaRPr lang="fi-FI"/>
        </a:p>
      </dgm:t>
    </dgm:pt>
    <dgm:pt modelId="{B71AEA73-77D9-49CA-8E30-F43FAD99E46F}" type="sibTrans" cxnId="{0590C081-60EF-4B12-B993-04EA82A2ED8F}">
      <dgm:prSet/>
      <dgm:spPr/>
      <dgm:t>
        <a:bodyPr/>
        <a:lstStyle/>
        <a:p>
          <a:endParaRPr lang="fi-FI"/>
        </a:p>
      </dgm:t>
    </dgm:pt>
    <dgm:pt modelId="{1178D76B-44FB-405C-9FC7-E84750002752}">
      <dgm:prSet phldrT="[Teksti]" custT="1"/>
      <dgm:spPr/>
      <dgm:t>
        <a:bodyPr/>
        <a:lstStyle/>
        <a:p>
          <a:r>
            <a:rPr lang="fi-FI" sz="1200" b="1" dirty="0"/>
            <a:t>Lisäkoulutustarve</a:t>
          </a:r>
        </a:p>
      </dgm:t>
    </dgm:pt>
    <dgm:pt modelId="{4646ADD5-7072-4804-B4F9-B55D1C201C2F}" type="parTrans" cxnId="{68B7C53D-A92A-4B1F-A236-4FC252002E8A}">
      <dgm:prSet/>
      <dgm:spPr/>
      <dgm:t>
        <a:bodyPr/>
        <a:lstStyle/>
        <a:p>
          <a:endParaRPr lang="fi-FI"/>
        </a:p>
      </dgm:t>
    </dgm:pt>
    <dgm:pt modelId="{EDA22845-3AA6-4FC7-9207-1146916F2311}" type="sibTrans" cxnId="{68B7C53D-A92A-4B1F-A236-4FC252002E8A}">
      <dgm:prSet/>
      <dgm:spPr/>
      <dgm:t>
        <a:bodyPr/>
        <a:lstStyle/>
        <a:p>
          <a:endParaRPr lang="fi-FI"/>
        </a:p>
      </dgm:t>
    </dgm:pt>
    <dgm:pt modelId="{DDD839CB-15AD-4E38-9339-BB064E58EED0}">
      <dgm:prSet phldrT="[Teksti]" custT="1"/>
      <dgm:spPr/>
      <dgm:t>
        <a:bodyPr/>
        <a:lstStyle/>
        <a:p>
          <a:r>
            <a:rPr lang="fi-FI" sz="1200" b="1" dirty="0"/>
            <a:t>Koulutuksen päivitys</a:t>
          </a:r>
        </a:p>
      </dgm:t>
    </dgm:pt>
    <dgm:pt modelId="{F373A6E6-B3AF-4C78-98E0-53E12C26A6CA}" type="parTrans" cxnId="{1067DDA0-F4EA-4A56-959D-D9E42097BCC9}">
      <dgm:prSet/>
      <dgm:spPr/>
      <dgm:t>
        <a:bodyPr/>
        <a:lstStyle/>
        <a:p>
          <a:endParaRPr lang="fi-FI"/>
        </a:p>
      </dgm:t>
    </dgm:pt>
    <dgm:pt modelId="{C40B2B42-E1F3-4759-AEFD-05FDCA343896}" type="sibTrans" cxnId="{1067DDA0-F4EA-4A56-959D-D9E42097BCC9}">
      <dgm:prSet/>
      <dgm:spPr/>
      <dgm:t>
        <a:bodyPr/>
        <a:lstStyle/>
        <a:p>
          <a:endParaRPr lang="fi-FI"/>
        </a:p>
      </dgm:t>
    </dgm:pt>
    <dgm:pt modelId="{6F8B0E7C-C143-4100-982F-4A95AEB1DAB5}">
      <dgm:prSet phldrT="[Teksti]" custT="1"/>
      <dgm:spPr/>
      <dgm:t>
        <a:bodyPr/>
        <a:lstStyle/>
        <a:p>
          <a:r>
            <a:rPr lang="fi-FI" sz="1200" b="1" dirty="0"/>
            <a:t>Koulutushaku </a:t>
          </a:r>
        </a:p>
      </dgm:t>
    </dgm:pt>
    <dgm:pt modelId="{9CFF7415-1992-400E-A6B4-6390910C35E4}" type="parTrans" cxnId="{CDF01ED6-FCB3-47CC-A8CA-9507C882E2F6}">
      <dgm:prSet/>
      <dgm:spPr/>
      <dgm:t>
        <a:bodyPr/>
        <a:lstStyle/>
        <a:p>
          <a:endParaRPr lang="fi-FI"/>
        </a:p>
      </dgm:t>
    </dgm:pt>
    <dgm:pt modelId="{02BA9894-32ED-493D-A121-85A16BF1C71E}" type="sibTrans" cxnId="{CDF01ED6-FCB3-47CC-A8CA-9507C882E2F6}">
      <dgm:prSet/>
      <dgm:spPr/>
      <dgm:t>
        <a:bodyPr/>
        <a:lstStyle/>
        <a:p>
          <a:endParaRPr lang="fi-FI"/>
        </a:p>
      </dgm:t>
    </dgm:pt>
    <dgm:pt modelId="{9ACDD41C-D75F-4A92-B4D2-139445E2D6BA}">
      <dgm:prSet phldrT="[Teksti]" custT="1"/>
      <dgm:spPr/>
      <dgm:t>
        <a:bodyPr/>
        <a:lstStyle/>
        <a:p>
          <a:r>
            <a:rPr lang="fi-FI" sz="1200" b="1" dirty="0"/>
            <a:t>Koulutusaloihin tutustuminen</a:t>
          </a:r>
        </a:p>
      </dgm:t>
    </dgm:pt>
    <dgm:pt modelId="{2269D0CC-37B6-4290-95EF-1257AE3572A9}" type="parTrans" cxnId="{3DC3130C-8FC9-426C-9788-12D13A626278}">
      <dgm:prSet/>
      <dgm:spPr/>
      <dgm:t>
        <a:bodyPr/>
        <a:lstStyle/>
        <a:p>
          <a:endParaRPr lang="fi-FI"/>
        </a:p>
      </dgm:t>
    </dgm:pt>
    <dgm:pt modelId="{768F5797-D7D0-455B-9B57-F0C145082504}" type="sibTrans" cxnId="{3DC3130C-8FC9-426C-9788-12D13A626278}">
      <dgm:prSet/>
      <dgm:spPr/>
      <dgm:t>
        <a:bodyPr/>
        <a:lstStyle/>
        <a:p>
          <a:endParaRPr lang="fi-FI"/>
        </a:p>
      </dgm:t>
    </dgm:pt>
    <dgm:pt modelId="{EAA3EB28-18D7-4025-9D69-0FBF23F6F3E8}">
      <dgm:prSet phldrT="[Teksti]" custT="1"/>
      <dgm:spPr/>
      <dgm:t>
        <a:bodyPr/>
        <a:lstStyle/>
        <a:p>
          <a:r>
            <a:rPr lang="fi-FI" sz="1200" b="1" dirty="0"/>
            <a:t>Tapaamiskertoja yleensä 1-3</a:t>
          </a:r>
        </a:p>
      </dgm:t>
    </dgm:pt>
    <dgm:pt modelId="{78D072F4-DD27-49DC-9BD3-0B9D9E86523C}" type="parTrans" cxnId="{308FA489-794B-4E12-B855-080C88C15507}">
      <dgm:prSet/>
      <dgm:spPr/>
      <dgm:t>
        <a:bodyPr/>
        <a:lstStyle/>
        <a:p>
          <a:endParaRPr lang="fi-FI"/>
        </a:p>
      </dgm:t>
    </dgm:pt>
    <dgm:pt modelId="{1534276B-00F9-43A0-B8D7-2E5C0BE30CCC}" type="sibTrans" cxnId="{308FA489-794B-4E12-B855-080C88C15507}">
      <dgm:prSet/>
      <dgm:spPr/>
      <dgm:t>
        <a:bodyPr/>
        <a:lstStyle/>
        <a:p>
          <a:endParaRPr lang="fi-FI"/>
        </a:p>
      </dgm:t>
    </dgm:pt>
    <dgm:pt modelId="{0C9B9EFA-0534-49EA-99E8-018B8FC21F81}" type="pres">
      <dgm:prSet presAssocID="{FD0C48C6-917E-461F-8E3A-69F924694DBD}" presName="linearFlow" presStyleCnt="0">
        <dgm:presLayoutVars>
          <dgm:dir/>
          <dgm:animLvl val="lvl"/>
          <dgm:resizeHandles val="exact"/>
        </dgm:presLayoutVars>
      </dgm:prSet>
      <dgm:spPr/>
    </dgm:pt>
    <dgm:pt modelId="{1BC1426E-36E8-4074-8B74-FF4401F59797}" type="pres">
      <dgm:prSet presAssocID="{0705F197-F564-4C57-A51B-4EF4ED5FFACB}" presName="composite" presStyleCnt="0"/>
      <dgm:spPr/>
    </dgm:pt>
    <dgm:pt modelId="{3FCEA9C7-74FF-4998-8394-CCDDA9C44C87}" type="pres">
      <dgm:prSet presAssocID="{0705F197-F564-4C57-A51B-4EF4ED5FFAC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9EB72F9-425C-4D23-B8D4-BFCAF2AAEEE6}" type="pres">
      <dgm:prSet presAssocID="{0705F197-F564-4C57-A51B-4EF4ED5FFACB}" presName="parSh" presStyleLbl="node1" presStyleIdx="0" presStyleCnt="3" custScaleX="110145" custScaleY="173455" custLinFactNeighborX="-512" custLinFactNeighborY="-5954"/>
      <dgm:spPr/>
    </dgm:pt>
    <dgm:pt modelId="{34AC59AA-BC89-49A7-B922-88A38B9FCDD0}" type="pres">
      <dgm:prSet presAssocID="{0705F197-F564-4C57-A51B-4EF4ED5FFACB}" presName="desTx" presStyleLbl="fgAcc1" presStyleIdx="0" presStyleCnt="3" custScaleX="104430" custScaleY="44129" custLinFactNeighborX="5598" custLinFactNeighborY="-13088">
        <dgm:presLayoutVars>
          <dgm:bulletEnabled val="1"/>
        </dgm:presLayoutVars>
      </dgm:prSet>
      <dgm:spPr/>
    </dgm:pt>
    <dgm:pt modelId="{84C35BAC-D758-42B1-BE5C-F43DBA44BD8A}" type="pres">
      <dgm:prSet presAssocID="{14C8DB71-17F6-4081-A64B-1C1A5428F013}" presName="sibTrans" presStyleLbl="sibTrans2D1" presStyleIdx="0" presStyleCnt="2"/>
      <dgm:spPr/>
    </dgm:pt>
    <dgm:pt modelId="{EE553CFB-0481-48F5-8B4C-7D4BDF441DD0}" type="pres">
      <dgm:prSet presAssocID="{14C8DB71-17F6-4081-A64B-1C1A5428F013}" presName="connTx" presStyleLbl="sibTrans2D1" presStyleIdx="0" presStyleCnt="2"/>
      <dgm:spPr/>
    </dgm:pt>
    <dgm:pt modelId="{2CFAA0CF-877A-4C52-82E2-6015CED0233F}" type="pres">
      <dgm:prSet presAssocID="{67AEF230-432E-4F75-90B7-C37435875EBD}" presName="composite" presStyleCnt="0"/>
      <dgm:spPr/>
    </dgm:pt>
    <dgm:pt modelId="{38AA2BC5-95F9-4951-A75A-5F4F520A8A10}" type="pres">
      <dgm:prSet presAssocID="{67AEF230-432E-4F75-90B7-C37435875EB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43479F0-1A45-40BA-945E-207F86DE0474}" type="pres">
      <dgm:prSet presAssocID="{67AEF230-432E-4F75-90B7-C37435875EBD}" presName="parSh" presStyleLbl="node1" presStyleIdx="1" presStyleCnt="3" custScaleX="113266" custScaleY="123038" custLinFactNeighborX="-1209" custLinFactNeighborY="-2029"/>
      <dgm:spPr/>
    </dgm:pt>
    <dgm:pt modelId="{88FF7443-D0ED-466B-8A24-609558F69A40}" type="pres">
      <dgm:prSet presAssocID="{67AEF230-432E-4F75-90B7-C37435875EBD}" presName="desTx" presStyleLbl="fgAcc1" presStyleIdx="1" presStyleCnt="3" custScaleX="113976" custScaleY="56123" custLinFactNeighborX="-3239" custLinFactNeighborY="-14465">
        <dgm:presLayoutVars>
          <dgm:bulletEnabled val="1"/>
        </dgm:presLayoutVars>
      </dgm:prSet>
      <dgm:spPr/>
    </dgm:pt>
    <dgm:pt modelId="{4AB67D49-627D-4834-951C-C4EA423F54D7}" type="pres">
      <dgm:prSet presAssocID="{600D5B5A-7600-43AC-A226-041CA4F1D5B1}" presName="sibTrans" presStyleLbl="sibTrans2D1" presStyleIdx="1" presStyleCnt="2" custLinFactNeighborX="-18340" custLinFactNeighborY="-1515"/>
      <dgm:spPr/>
    </dgm:pt>
    <dgm:pt modelId="{23FB0D40-BBBF-410C-B48A-552A787BDFAC}" type="pres">
      <dgm:prSet presAssocID="{600D5B5A-7600-43AC-A226-041CA4F1D5B1}" presName="connTx" presStyleLbl="sibTrans2D1" presStyleIdx="1" presStyleCnt="2"/>
      <dgm:spPr/>
    </dgm:pt>
    <dgm:pt modelId="{0CDEFBD3-960F-4AA8-ABEA-8C8DF988B2FE}" type="pres">
      <dgm:prSet presAssocID="{F5896126-B61C-4577-B074-624799677BFB}" presName="composite" presStyleCnt="0"/>
      <dgm:spPr/>
    </dgm:pt>
    <dgm:pt modelId="{21AE103C-A195-42FE-AFE5-B3EF09AC672A}" type="pres">
      <dgm:prSet presAssocID="{F5896126-B61C-4577-B074-624799677BF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D23D655-8F4F-4A15-BC70-48C46A292598}" type="pres">
      <dgm:prSet presAssocID="{F5896126-B61C-4577-B074-624799677BFB}" presName="parSh" presStyleLbl="node1" presStyleIdx="2" presStyleCnt="3" custScaleX="116738" custScaleY="126146" custLinFactNeighborX="-2940" custLinFactNeighborY="-41383"/>
      <dgm:spPr/>
    </dgm:pt>
    <dgm:pt modelId="{F76FF24A-4E4B-48B0-8941-59B1D2DD8AC5}" type="pres">
      <dgm:prSet presAssocID="{F5896126-B61C-4577-B074-624799677BFB}" presName="desTx" presStyleLbl="fgAcc1" presStyleIdx="2" presStyleCnt="3" custScaleX="96107" custScaleY="45608" custLinFactNeighborX="-14031" custLinFactNeighborY="-42970">
        <dgm:presLayoutVars>
          <dgm:bulletEnabled val="1"/>
        </dgm:presLayoutVars>
      </dgm:prSet>
      <dgm:spPr/>
    </dgm:pt>
  </dgm:ptLst>
  <dgm:cxnLst>
    <dgm:cxn modelId="{99C99708-00A8-49F9-AD0A-749A32D42CEC}" type="presOf" srcId="{0705F197-F564-4C57-A51B-4EF4ED5FFACB}" destId="{3FCEA9C7-74FF-4998-8394-CCDDA9C44C87}" srcOrd="0" destOrd="0" presId="urn:microsoft.com/office/officeart/2005/8/layout/process3"/>
    <dgm:cxn modelId="{3DC3130C-8FC9-426C-9788-12D13A626278}" srcId="{67AEF230-432E-4F75-90B7-C37435875EBD}" destId="{9ACDD41C-D75F-4A92-B4D2-139445E2D6BA}" srcOrd="7" destOrd="0" parTransId="{2269D0CC-37B6-4290-95EF-1257AE3572A9}" sibTransId="{768F5797-D7D0-455B-9B57-F0C145082504}"/>
    <dgm:cxn modelId="{719B7014-C39F-449B-8230-ABAEF2FBE8BA}" type="presOf" srcId="{957F09AA-B153-4B92-9BEF-E07A83BD0A42}" destId="{88FF7443-D0ED-466B-8A24-609558F69A40}" srcOrd="0" destOrd="0" presId="urn:microsoft.com/office/officeart/2005/8/layout/process3"/>
    <dgm:cxn modelId="{30278D1D-0087-4878-B04E-DF38C581CB2B}" type="presOf" srcId="{86F04ECC-DF79-4F1F-BC14-92DD6E10B3D0}" destId="{34AC59AA-BC89-49A7-B922-88A38B9FCDD0}" srcOrd="0" destOrd="4" presId="urn:microsoft.com/office/officeart/2005/8/layout/process3"/>
    <dgm:cxn modelId="{EB7FCF28-A40C-4035-9F84-301098044F6E}" type="presOf" srcId="{600D5B5A-7600-43AC-A226-041CA4F1D5B1}" destId="{4AB67D49-627D-4834-951C-C4EA423F54D7}" srcOrd="0" destOrd="0" presId="urn:microsoft.com/office/officeart/2005/8/layout/process3"/>
    <dgm:cxn modelId="{68B7C53D-A92A-4B1F-A236-4FC252002E8A}" srcId="{67AEF230-432E-4F75-90B7-C37435875EBD}" destId="{1178D76B-44FB-405C-9FC7-E84750002752}" srcOrd="4" destOrd="0" parTransId="{4646ADD5-7072-4804-B4F9-B55D1C201C2F}" sibTransId="{EDA22845-3AA6-4FC7-9207-1146916F2311}"/>
    <dgm:cxn modelId="{40861860-C6B2-4580-8DCF-E88F75FEB31A}" type="presOf" srcId="{FD0C48C6-917E-461F-8E3A-69F924694DBD}" destId="{0C9B9EFA-0534-49EA-99E8-018B8FC21F81}" srcOrd="0" destOrd="0" presId="urn:microsoft.com/office/officeart/2005/8/layout/process3"/>
    <dgm:cxn modelId="{F904AA60-D420-40F1-8CE8-10E107A63624}" type="presOf" srcId="{1178D76B-44FB-405C-9FC7-E84750002752}" destId="{88FF7443-D0ED-466B-8A24-609558F69A40}" srcOrd="0" destOrd="4" presId="urn:microsoft.com/office/officeart/2005/8/layout/process3"/>
    <dgm:cxn modelId="{80B83961-1624-4B04-81BE-761BA56DFB27}" type="presOf" srcId="{F2FB0BC8-CF23-464C-A2B1-A8BC1FF66BDA}" destId="{88FF7443-D0ED-466B-8A24-609558F69A40}" srcOrd="0" destOrd="1" presId="urn:microsoft.com/office/officeart/2005/8/layout/process3"/>
    <dgm:cxn modelId="{6631ED42-5EEF-46A2-A93F-6B21D188CDEB}" type="presOf" srcId="{819F395B-E1BF-4E44-9324-D6F376766848}" destId="{34AC59AA-BC89-49A7-B922-88A38B9FCDD0}" srcOrd="0" destOrd="5" presId="urn:microsoft.com/office/officeart/2005/8/layout/process3"/>
    <dgm:cxn modelId="{24044343-9678-4FFA-A2FA-C1E9F44CE243}" type="presOf" srcId="{F5896126-B61C-4577-B074-624799677BFB}" destId="{21AE103C-A195-42FE-AFE5-B3EF09AC672A}" srcOrd="0" destOrd="0" presId="urn:microsoft.com/office/officeart/2005/8/layout/process3"/>
    <dgm:cxn modelId="{98D63B66-8BE3-4213-A373-13D74530513C}" srcId="{0705F197-F564-4C57-A51B-4EF4ED5FFACB}" destId="{86F04ECC-DF79-4F1F-BC14-92DD6E10B3D0}" srcOrd="4" destOrd="0" parTransId="{9851D460-001B-4C12-8485-6CA5E0DE87E3}" sibTransId="{5858F653-D17C-4726-B65D-F87F389FBE14}"/>
    <dgm:cxn modelId="{C42EFA4A-6DD4-4AF5-AA69-41A8BB99B466}" srcId="{0705F197-F564-4C57-A51B-4EF4ED5FFACB}" destId="{12F25306-2251-440E-88AC-BCCF7373A82E}" srcOrd="2" destOrd="0" parTransId="{3D3396D6-2893-4C80-97F7-13FF4B11C99A}" sibTransId="{8323027F-F735-4B90-9882-5A997618D871}"/>
    <dgm:cxn modelId="{28B6914B-9799-4712-B0C4-CAE5186B813E}" type="presOf" srcId="{6F8B0E7C-C143-4100-982F-4A95AEB1DAB5}" destId="{88FF7443-D0ED-466B-8A24-609558F69A40}" srcOrd="0" destOrd="6" presId="urn:microsoft.com/office/officeart/2005/8/layout/process3"/>
    <dgm:cxn modelId="{3D9FEF52-E3BC-44C9-B32F-5C8E6BE64543}" srcId="{FD0C48C6-917E-461F-8E3A-69F924694DBD}" destId="{0705F197-F564-4C57-A51B-4EF4ED5FFACB}" srcOrd="0" destOrd="0" parTransId="{3F9E0AEA-5541-4774-97CD-27A230B7DFDE}" sibTransId="{14C8DB71-17F6-4081-A64B-1C1A5428F013}"/>
    <dgm:cxn modelId="{7C8FDC77-7A0F-4F04-A153-B5D958631350}" srcId="{0705F197-F564-4C57-A51B-4EF4ED5FFACB}" destId="{FC010923-7086-4335-B1D4-AD1F78F7A575}" srcOrd="1" destOrd="0" parTransId="{0197675D-60AD-48C5-B326-E9B9624FD581}" sibTransId="{B928653E-A8D8-4128-98D5-05351EC6A60E}"/>
    <dgm:cxn modelId="{2655E957-FDB5-442C-B004-F88CD814615F}" srcId="{67AEF230-432E-4F75-90B7-C37435875EBD}" destId="{F2FB0BC8-CF23-464C-A2B1-A8BC1FF66BDA}" srcOrd="1" destOrd="0" parTransId="{EF2491A8-2467-4A23-92F0-3D32E07A2796}" sibTransId="{08568BA7-8477-438D-A7B4-F9F16B2C1494}"/>
    <dgm:cxn modelId="{0CEF817B-4F9B-48D5-9B54-49E1677BED69}" srcId="{0705F197-F564-4C57-A51B-4EF4ED5FFACB}" destId="{819F395B-E1BF-4E44-9324-D6F376766848}" srcOrd="5" destOrd="0" parTransId="{048FE085-EE11-45A8-BE46-7369D7096434}" sibTransId="{08F96A41-04E7-49A0-A3B8-C588C0270F64}"/>
    <dgm:cxn modelId="{A14E5E7E-F7BA-4E56-AA19-F14057F95D1F}" srcId="{0705F197-F564-4C57-A51B-4EF4ED5FFACB}" destId="{DF70292A-AA6D-4AFE-BBE1-A9A0B36C348B}" srcOrd="0" destOrd="0" parTransId="{3DC6EC4A-E987-4469-A4AA-745F57CCD986}" sibTransId="{BECF512A-ED0D-4EA4-90CF-8C45BC9C4280}"/>
    <dgm:cxn modelId="{0590C081-60EF-4B12-B993-04EA82A2ED8F}" srcId="{67AEF230-432E-4F75-90B7-C37435875EBD}" destId="{F042753F-0987-4D90-9081-C23BB84931F5}" srcOrd="3" destOrd="0" parTransId="{DC46C1C8-1769-4394-9455-9EE92EB4C41D}" sibTransId="{B71AEA73-77D9-49CA-8E30-F43FAD99E46F}"/>
    <dgm:cxn modelId="{89B90D89-21AE-434A-AA00-1FB5386A0750}" type="presOf" srcId="{2D5CC702-D3B9-45B7-9FB6-637DF3941D39}" destId="{88FF7443-D0ED-466B-8A24-609558F69A40}" srcOrd="0" destOrd="2" presId="urn:microsoft.com/office/officeart/2005/8/layout/process3"/>
    <dgm:cxn modelId="{308FA489-794B-4E12-B855-080C88C15507}" srcId="{F5896126-B61C-4577-B074-624799677BFB}" destId="{EAA3EB28-18D7-4025-9D69-0FBF23F6F3E8}" srcOrd="1" destOrd="0" parTransId="{78D072F4-DD27-49DC-9BD3-0B9D9E86523C}" sibTransId="{1534276B-00F9-43A0-B8D7-2E5C0BE30CCC}"/>
    <dgm:cxn modelId="{A07FF289-D6E7-4F0F-9615-6D0721D9633E}" type="presOf" srcId="{600D5B5A-7600-43AC-A226-041CA4F1D5B1}" destId="{23FB0D40-BBBF-410C-B48A-552A787BDFAC}" srcOrd="1" destOrd="0" presId="urn:microsoft.com/office/officeart/2005/8/layout/process3"/>
    <dgm:cxn modelId="{CDDDD28F-16D5-456D-9656-FB93F74558B7}" srcId="{FD0C48C6-917E-461F-8E3A-69F924694DBD}" destId="{F5896126-B61C-4577-B074-624799677BFB}" srcOrd="2" destOrd="0" parTransId="{2ABB81D6-9450-493D-99A4-F147758B7131}" sibTransId="{6F7912B9-3BD3-4469-B133-9701E923CC4D}"/>
    <dgm:cxn modelId="{E4FA9894-F13C-492A-8689-6D61061D2F2F}" srcId="{FD0C48C6-917E-461F-8E3A-69F924694DBD}" destId="{67AEF230-432E-4F75-90B7-C37435875EBD}" srcOrd="1" destOrd="0" parTransId="{E7788C6E-29FC-4DDE-9341-EDD9E3AAEC5C}" sibTransId="{600D5B5A-7600-43AC-A226-041CA4F1D5B1}"/>
    <dgm:cxn modelId="{D6CAEB9E-B19F-4DC2-8194-BB8289A6024F}" type="presOf" srcId="{F5896126-B61C-4577-B074-624799677BFB}" destId="{7D23D655-8F4F-4A15-BC70-48C46A292598}" srcOrd="1" destOrd="0" presId="urn:microsoft.com/office/officeart/2005/8/layout/process3"/>
    <dgm:cxn modelId="{4F92AF9F-C6F0-4EF9-9E28-6E9EA987AB49}" type="presOf" srcId="{0705F197-F564-4C57-A51B-4EF4ED5FFACB}" destId="{69EB72F9-425C-4D23-B8D4-BFCAF2AAEEE6}" srcOrd="1" destOrd="0" presId="urn:microsoft.com/office/officeart/2005/8/layout/process3"/>
    <dgm:cxn modelId="{1067DDA0-F4EA-4A56-959D-D9E42097BCC9}" srcId="{67AEF230-432E-4F75-90B7-C37435875EBD}" destId="{DDD839CB-15AD-4E38-9339-BB064E58EED0}" srcOrd="5" destOrd="0" parTransId="{F373A6E6-B3AF-4C78-98E0-53E12C26A6CA}" sibTransId="{C40B2B42-E1F3-4759-AEFD-05FDCA343896}"/>
    <dgm:cxn modelId="{98D056A7-88F5-4E49-B99B-CB34D0C6076B}" type="presOf" srcId="{67AEF230-432E-4F75-90B7-C37435875EBD}" destId="{B43479F0-1A45-40BA-945E-207F86DE0474}" srcOrd="1" destOrd="0" presId="urn:microsoft.com/office/officeart/2005/8/layout/process3"/>
    <dgm:cxn modelId="{960FA3AF-38CE-43FD-8D7D-D96CAC8AD681}" srcId="{67AEF230-432E-4F75-90B7-C37435875EBD}" destId="{957F09AA-B153-4B92-9BEF-E07A83BD0A42}" srcOrd="0" destOrd="0" parTransId="{013B0F38-E7C3-40F9-BF88-BAD26AD88F64}" sibTransId="{AD7A4B05-EBA6-4088-809C-1572FA26879B}"/>
    <dgm:cxn modelId="{4502EDBC-D0D6-4D38-BA34-A07A8BD8BAC0}" type="presOf" srcId="{12F25306-2251-440E-88AC-BCCF7373A82E}" destId="{34AC59AA-BC89-49A7-B922-88A38B9FCDD0}" srcOrd="0" destOrd="2" presId="urn:microsoft.com/office/officeart/2005/8/layout/process3"/>
    <dgm:cxn modelId="{4A92E3BD-BF05-4F7E-B339-5F9DAD76DAE5}" type="presOf" srcId="{FEE21E8F-ABB3-4DC0-82E3-8D523DBFFF29}" destId="{34AC59AA-BC89-49A7-B922-88A38B9FCDD0}" srcOrd="0" destOrd="3" presId="urn:microsoft.com/office/officeart/2005/8/layout/process3"/>
    <dgm:cxn modelId="{E5ED35CB-B3CC-43D9-A293-AF63BCF90FA4}" srcId="{0705F197-F564-4C57-A51B-4EF4ED5FFACB}" destId="{FEE21E8F-ABB3-4DC0-82E3-8D523DBFFF29}" srcOrd="3" destOrd="0" parTransId="{077C3E58-2FD4-4E00-9FA4-32EF05A2D0C7}" sibTransId="{EF9C38EA-8BDC-47A8-A4DC-9D55AD2F3D9B}"/>
    <dgm:cxn modelId="{7B909ECF-D15E-416F-AAC3-91BB34238A47}" type="presOf" srcId="{14C8DB71-17F6-4081-A64B-1C1A5428F013}" destId="{EE553CFB-0481-48F5-8B4C-7D4BDF441DD0}" srcOrd="1" destOrd="0" presId="urn:microsoft.com/office/officeart/2005/8/layout/process3"/>
    <dgm:cxn modelId="{57A433D0-B1C6-4E9E-B5E7-4140744AD74D}" srcId="{67AEF230-432E-4F75-90B7-C37435875EBD}" destId="{2D5CC702-D3B9-45B7-9FB6-637DF3941D39}" srcOrd="2" destOrd="0" parTransId="{F1C22BE0-3CB6-4577-B26A-9F7E5F4D36C7}" sibTransId="{4FED0652-E3BF-4D11-B78B-94ABA01294C7}"/>
    <dgm:cxn modelId="{619B4ED5-4912-4BAC-A0D7-51C4D9A84740}" type="presOf" srcId="{14C8DB71-17F6-4081-A64B-1C1A5428F013}" destId="{84C35BAC-D758-42B1-BE5C-F43DBA44BD8A}" srcOrd="0" destOrd="0" presId="urn:microsoft.com/office/officeart/2005/8/layout/process3"/>
    <dgm:cxn modelId="{CDF01ED6-FCB3-47CC-A8CA-9507C882E2F6}" srcId="{67AEF230-432E-4F75-90B7-C37435875EBD}" destId="{6F8B0E7C-C143-4100-982F-4A95AEB1DAB5}" srcOrd="6" destOrd="0" parTransId="{9CFF7415-1992-400E-A6B4-6390910C35E4}" sibTransId="{02BA9894-32ED-493D-A121-85A16BF1C71E}"/>
    <dgm:cxn modelId="{E30BA0D7-4AC4-45A0-874B-0EC5299361CB}" type="presOf" srcId="{9ACDD41C-D75F-4A92-B4D2-139445E2D6BA}" destId="{88FF7443-D0ED-466B-8A24-609558F69A40}" srcOrd="0" destOrd="7" presId="urn:microsoft.com/office/officeart/2005/8/layout/process3"/>
    <dgm:cxn modelId="{2D2995D8-EB66-40B6-B2EA-D1B9B26C9E3E}" type="presOf" srcId="{67AEF230-432E-4F75-90B7-C37435875EBD}" destId="{38AA2BC5-95F9-4951-A75A-5F4F520A8A10}" srcOrd="0" destOrd="0" presId="urn:microsoft.com/office/officeart/2005/8/layout/process3"/>
    <dgm:cxn modelId="{C22EDCDF-C53C-4F13-AD6F-D2144F92A40A}" type="presOf" srcId="{F042753F-0987-4D90-9081-C23BB84931F5}" destId="{88FF7443-D0ED-466B-8A24-609558F69A40}" srcOrd="0" destOrd="3" presId="urn:microsoft.com/office/officeart/2005/8/layout/process3"/>
    <dgm:cxn modelId="{097430E0-98C0-489E-B39A-24ABA4B40675}" type="presOf" srcId="{DF70292A-AA6D-4AFE-BBE1-A9A0B36C348B}" destId="{34AC59AA-BC89-49A7-B922-88A38B9FCDD0}" srcOrd="0" destOrd="0" presId="urn:microsoft.com/office/officeart/2005/8/layout/process3"/>
    <dgm:cxn modelId="{D8B1C1E9-6557-4656-A438-3AAA91CBDE02}" type="presOf" srcId="{EAA3EB28-18D7-4025-9D69-0FBF23F6F3E8}" destId="{F76FF24A-4E4B-48B0-8941-59B1D2DD8AC5}" srcOrd="0" destOrd="1" presId="urn:microsoft.com/office/officeart/2005/8/layout/process3"/>
    <dgm:cxn modelId="{726EF8F0-67E7-4FD9-AC33-19C63A92F277}" type="presOf" srcId="{DDD839CB-15AD-4E38-9339-BB064E58EED0}" destId="{88FF7443-D0ED-466B-8A24-609558F69A40}" srcOrd="0" destOrd="5" presId="urn:microsoft.com/office/officeart/2005/8/layout/process3"/>
    <dgm:cxn modelId="{48B997F5-FE97-4B2D-8653-A37CE1751397}" srcId="{F5896126-B61C-4577-B074-624799677BFB}" destId="{9399ECD5-83CF-49C7-9D4C-A72CCDB2BF2A}" srcOrd="0" destOrd="0" parTransId="{2F2F1D35-4B08-40E0-B432-FF9D5E2BBF54}" sibTransId="{D7CF5BD5-32D4-4180-9829-6C702FD83B9B}"/>
    <dgm:cxn modelId="{763688F9-17B4-4143-A9B8-7B4BA40AC5A7}" type="presOf" srcId="{FC010923-7086-4335-B1D4-AD1F78F7A575}" destId="{34AC59AA-BC89-49A7-B922-88A38B9FCDD0}" srcOrd="0" destOrd="1" presId="urn:microsoft.com/office/officeart/2005/8/layout/process3"/>
    <dgm:cxn modelId="{1D3E01FE-2F23-4B14-8A1A-6A129B3D0D48}" type="presOf" srcId="{9399ECD5-83CF-49C7-9D4C-A72CCDB2BF2A}" destId="{F76FF24A-4E4B-48B0-8941-59B1D2DD8AC5}" srcOrd="0" destOrd="0" presId="urn:microsoft.com/office/officeart/2005/8/layout/process3"/>
    <dgm:cxn modelId="{5FB1B024-EDF0-464A-B7A8-2E5FF5A8F60F}" type="presParOf" srcId="{0C9B9EFA-0534-49EA-99E8-018B8FC21F81}" destId="{1BC1426E-36E8-4074-8B74-FF4401F59797}" srcOrd="0" destOrd="0" presId="urn:microsoft.com/office/officeart/2005/8/layout/process3"/>
    <dgm:cxn modelId="{DDC26DA0-809C-4F58-87BE-67E9A31D4F00}" type="presParOf" srcId="{1BC1426E-36E8-4074-8B74-FF4401F59797}" destId="{3FCEA9C7-74FF-4998-8394-CCDDA9C44C87}" srcOrd="0" destOrd="0" presId="urn:microsoft.com/office/officeart/2005/8/layout/process3"/>
    <dgm:cxn modelId="{87F01952-A2C9-40EA-A3ED-CA4179C3E3EB}" type="presParOf" srcId="{1BC1426E-36E8-4074-8B74-FF4401F59797}" destId="{69EB72F9-425C-4D23-B8D4-BFCAF2AAEEE6}" srcOrd="1" destOrd="0" presId="urn:microsoft.com/office/officeart/2005/8/layout/process3"/>
    <dgm:cxn modelId="{C5F13B5C-84DA-45FB-B582-0A7767231D6E}" type="presParOf" srcId="{1BC1426E-36E8-4074-8B74-FF4401F59797}" destId="{34AC59AA-BC89-49A7-B922-88A38B9FCDD0}" srcOrd="2" destOrd="0" presId="urn:microsoft.com/office/officeart/2005/8/layout/process3"/>
    <dgm:cxn modelId="{029CF38F-5A2B-4998-844C-4F42B926DE51}" type="presParOf" srcId="{0C9B9EFA-0534-49EA-99E8-018B8FC21F81}" destId="{84C35BAC-D758-42B1-BE5C-F43DBA44BD8A}" srcOrd="1" destOrd="0" presId="urn:microsoft.com/office/officeart/2005/8/layout/process3"/>
    <dgm:cxn modelId="{09CD9730-FF97-4DD7-9F0E-7717459D1740}" type="presParOf" srcId="{84C35BAC-D758-42B1-BE5C-F43DBA44BD8A}" destId="{EE553CFB-0481-48F5-8B4C-7D4BDF441DD0}" srcOrd="0" destOrd="0" presId="urn:microsoft.com/office/officeart/2005/8/layout/process3"/>
    <dgm:cxn modelId="{C7F1C09E-76D3-4ABC-A61B-9E2A14680A5B}" type="presParOf" srcId="{0C9B9EFA-0534-49EA-99E8-018B8FC21F81}" destId="{2CFAA0CF-877A-4C52-82E2-6015CED0233F}" srcOrd="2" destOrd="0" presId="urn:microsoft.com/office/officeart/2005/8/layout/process3"/>
    <dgm:cxn modelId="{75566643-8AD4-4D59-8786-0EF406B78B37}" type="presParOf" srcId="{2CFAA0CF-877A-4C52-82E2-6015CED0233F}" destId="{38AA2BC5-95F9-4951-A75A-5F4F520A8A10}" srcOrd="0" destOrd="0" presId="urn:microsoft.com/office/officeart/2005/8/layout/process3"/>
    <dgm:cxn modelId="{DACE26A0-0FB1-42E0-B177-3D284AA7B33A}" type="presParOf" srcId="{2CFAA0CF-877A-4C52-82E2-6015CED0233F}" destId="{B43479F0-1A45-40BA-945E-207F86DE0474}" srcOrd="1" destOrd="0" presId="urn:microsoft.com/office/officeart/2005/8/layout/process3"/>
    <dgm:cxn modelId="{235F8334-0331-47A7-B682-5305A76F5C1C}" type="presParOf" srcId="{2CFAA0CF-877A-4C52-82E2-6015CED0233F}" destId="{88FF7443-D0ED-466B-8A24-609558F69A40}" srcOrd="2" destOrd="0" presId="urn:microsoft.com/office/officeart/2005/8/layout/process3"/>
    <dgm:cxn modelId="{EEC4DEC0-ED97-4650-9268-37C9ECD2496D}" type="presParOf" srcId="{0C9B9EFA-0534-49EA-99E8-018B8FC21F81}" destId="{4AB67D49-627D-4834-951C-C4EA423F54D7}" srcOrd="3" destOrd="0" presId="urn:microsoft.com/office/officeart/2005/8/layout/process3"/>
    <dgm:cxn modelId="{9B246804-FBF4-433E-83FA-17AAF2DD0AAE}" type="presParOf" srcId="{4AB67D49-627D-4834-951C-C4EA423F54D7}" destId="{23FB0D40-BBBF-410C-B48A-552A787BDFAC}" srcOrd="0" destOrd="0" presId="urn:microsoft.com/office/officeart/2005/8/layout/process3"/>
    <dgm:cxn modelId="{FBB1C857-C2F8-4EF1-9058-ED81F5D9F90D}" type="presParOf" srcId="{0C9B9EFA-0534-49EA-99E8-018B8FC21F81}" destId="{0CDEFBD3-960F-4AA8-ABEA-8C8DF988B2FE}" srcOrd="4" destOrd="0" presId="urn:microsoft.com/office/officeart/2005/8/layout/process3"/>
    <dgm:cxn modelId="{CE0FE243-D55B-4034-AA99-325E7827A5F0}" type="presParOf" srcId="{0CDEFBD3-960F-4AA8-ABEA-8C8DF988B2FE}" destId="{21AE103C-A195-42FE-AFE5-B3EF09AC672A}" srcOrd="0" destOrd="0" presId="urn:microsoft.com/office/officeart/2005/8/layout/process3"/>
    <dgm:cxn modelId="{F0C57E96-D943-433E-ABF8-BA29830A0CC6}" type="presParOf" srcId="{0CDEFBD3-960F-4AA8-ABEA-8C8DF988B2FE}" destId="{7D23D655-8F4F-4A15-BC70-48C46A292598}" srcOrd="1" destOrd="0" presId="urn:microsoft.com/office/officeart/2005/8/layout/process3"/>
    <dgm:cxn modelId="{43EB2A5B-E1BB-4FFA-89A7-B29504A30219}" type="presParOf" srcId="{0CDEFBD3-960F-4AA8-ABEA-8C8DF988B2FE}" destId="{F76FF24A-4E4B-48B0-8941-59B1D2DD8AC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B72F9-425C-4D23-B8D4-BFCAF2AAEEE6}">
      <dsp:nvSpPr>
        <dsp:cNvPr id="0" name=""/>
        <dsp:cNvSpPr/>
      </dsp:nvSpPr>
      <dsp:spPr>
        <a:xfrm>
          <a:off x="0" y="825372"/>
          <a:ext cx="1968885" cy="186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/>
            <a:t>Ohjaus </a:t>
          </a:r>
          <a:r>
            <a:rPr lang="fi-FI" sz="1200" b="1" kern="1200" dirty="0" err="1"/>
            <a:t>Kohtaamoon</a:t>
          </a:r>
          <a:r>
            <a:rPr lang="fi-FI" sz="1200" b="1" kern="1200" dirty="0"/>
            <a:t> asiakkaan luvalla, kun tarve osaamisen kehittämiseen ja vaihtoehtojen selvittelyyn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ym typeface="Wingdings" panose="05000000000000000000" pitchFamily="2" charset="2"/>
            </a:rPr>
            <a:t> Suora ajanvaraus työntekijän toimesta </a:t>
          </a:r>
          <a:endParaRPr lang="fi-FI" sz="1200" b="1" kern="1200" dirty="0"/>
        </a:p>
      </dsp:txBody>
      <dsp:txXfrm>
        <a:off x="0" y="825372"/>
        <a:ext cx="1968885" cy="1240230"/>
      </dsp:txXfrm>
    </dsp:sp>
    <dsp:sp modelId="{34AC59AA-BC89-49A7-B922-88A38B9FCDD0}">
      <dsp:nvSpPr>
        <dsp:cNvPr id="0" name=""/>
        <dsp:cNvSpPr/>
      </dsp:nvSpPr>
      <dsp:spPr>
        <a:xfrm>
          <a:off x="517363" y="2545495"/>
          <a:ext cx="1866727" cy="1626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/>
            <a:t>Te-asiantuntija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 err="1"/>
            <a:t>Sos.ohjaaja</a:t>
          </a:r>
          <a:endParaRPr lang="fi-FI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/>
            <a:t>Muu työllisyystoimija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/>
            <a:t>Ohjaamon </a:t>
          </a:r>
          <a:r>
            <a:rPr lang="fi-FI" sz="1200" b="1" kern="1200" dirty="0" err="1"/>
            <a:t>tt</a:t>
          </a:r>
          <a:endParaRPr lang="fi-FI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/>
            <a:t> ?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900" kern="1200" dirty="0"/>
        </a:p>
      </dsp:txBody>
      <dsp:txXfrm>
        <a:off x="565009" y="2593141"/>
        <a:ext cx="1771435" cy="1531479"/>
      </dsp:txXfrm>
    </dsp:sp>
    <dsp:sp modelId="{84C35BAC-D758-42B1-BE5C-F43DBA44BD8A}">
      <dsp:nvSpPr>
        <dsp:cNvPr id="0" name=""/>
        <dsp:cNvSpPr/>
      </dsp:nvSpPr>
      <dsp:spPr>
        <a:xfrm rot="21470350">
          <a:off x="2221530" y="1166167"/>
          <a:ext cx="536393" cy="445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900" kern="1200"/>
        </a:p>
      </dsp:txBody>
      <dsp:txXfrm>
        <a:off x="2221577" y="1257693"/>
        <a:ext cx="402880" cy="267027"/>
      </dsp:txXfrm>
    </dsp:sp>
    <dsp:sp modelId="{B43479F0-1A45-40BA-945E-207F86DE0474}">
      <dsp:nvSpPr>
        <dsp:cNvPr id="0" name=""/>
        <dsp:cNvSpPr/>
      </dsp:nvSpPr>
      <dsp:spPr>
        <a:xfrm>
          <a:off x="2980228" y="892115"/>
          <a:ext cx="2024674" cy="1319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 err="1"/>
            <a:t>Kohtaamossa</a:t>
          </a:r>
          <a:r>
            <a:rPr lang="fi-FI" sz="1200" b="1" kern="1200" dirty="0"/>
            <a:t> dialogia,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/>
            <a:t>henkilökohtaista koulutusneuvontaa ja ohjausta</a:t>
          </a:r>
        </a:p>
      </dsp:txBody>
      <dsp:txXfrm>
        <a:off x="2980228" y="892115"/>
        <a:ext cx="2024674" cy="879741"/>
      </dsp:txXfrm>
    </dsp:sp>
    <dsp:sp modelId="{88FF7443-D0ED-466B-8A24-609558F69A40}">
      <dsp:nvSpPr>
        <dsp:cNvPr id="0" name=""/>
        <dsp:cNvSpPr/>
      </dsp:nvSpPr>
      <dsp:spPr>
        <a:xfrm>
          <a:off x="3303718" y="2027939"/>
          <a:ext cx="2037365" cy="2068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/>
            <a:t>Oppisopimustietoa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/>
            <a:t>Keskeytyneet opinnot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/>
            <a:t>Alanvaihto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/>
            <a:t>Osaamiskartoitus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/>
            <a:t>Lisäkoulutustarve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/>
            <a:t>Koulutuksen päivitys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/>
            <a:t>Koulutushaku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/>
            <a:t>Koulutusaloihin tutustuminen</a:t>
          </a:r>
        </a:p>
      </dsp:txBody>
      <dsp:txXfrm>
        <a:off x="3363390" y="2087611"/>
        <a:ext cx="1918021" cy="1949574"/>
      </dsp:txXfrm>
    </dsp:sp>
    <dsp:sp modelId="{4AB67D49-627D-4834-951C-C4EA423F54D7}">
      <dsp:nvSpPr>
        <dsp:cNvPr id="0" name=""/>
        <dsp:cNvSpPr/>
      </dsp:nvSpPr>
      <dsp:spPr>
        <a:xfrm rot="21245467">
          <a:off x="5164718" y="941483"/>
          <a:ext cx="564449" cy="445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900" kern="1200"/>
        </a:p>
      </dsp:txBody>
      <dsp:txXfrm>
        <a:off x="5165073" y="1037364"/>
        <a:ext cx="430936" cy="267027"/>
      </dsp:txXfrm>
    </dsp:sp>
    <dsp:sp modelId="{7D23D655-8F4F-4A15-BC70-48C46A292598}">
      <dsp:nvSpPr>
        <dsp:cNvPr id="0" name=""/>
        <dsp:cNvSpPr/>
      </dsp:nvSpPr>
      <dsp:spPr>
        <a:xfrm>
          <a:off x="6064244" y="558607"/>
          <a:ext cx="2086737" cy="1352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/>
            <a:t>JEDUN ammatillinen koulutustarjotin ja JEDUN työelämäpalvelut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dirty="0"/>
        </a:p>
      </dsp:txBody>
      <dsp:txXfrm>
        <a:off x="6064244" y="558607"/>
        <a:ext cx="2086737" cy="901963"/>
      </dsp:txXfrm>
    </dsp:sp>
    <dsp:sp modelId="{F76FF24A-4E4B-48B0-8941-59B1D2DD8AC5}">
      <dsp:nvSpPr>
        <dsp:cNvPr id="0" name=""/>
        <dsp:cNvSpPr/>
      </dsp:nvSpPr>
      <dsp:spPr>
        <a:xfrm>
          <a:off x="6416504" y="1276183"/>
          <a:ext cx="1717950" cy="1681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/>
            <a:t>Ohjaus ja tuki räätälöityyn koulutuspolkuun tai muuhun seuraavaan askeleeseen.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/>
            <a:t>Tapaamiskertoja yleensä 1-3</a:t>
          </a:r>
        </a:p>
      </dsp:txBody>
      <dsp:txXfrm>
        <a:off x="6465747" y="1325426"/>
        <a:ext cx="1619464" cy="1582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F4652-079E-4D6E-AEBB-928FBCC92081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A41C8-52FB-408E-BF7B-90143B8F70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36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41C8-52FB-408E-BF7B-90143B8F705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48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41C8-52FB-408E-BF7B-90143B8F705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89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30594" y="1122363"/>
            <a:ext cx="943740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30594" y="3602038"/>
            <a:ext cx="943740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C66C-C342-4BBE-94C6-894997353FFC}" type="datetime1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28-02-22 Kati Marjakangas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447-D048-4363-A020-0521771745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978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C6FF-C29E-40BE-B742-B24D15EB3005}" type="datetime1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28-02-22 Kati Marjakangas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447-D048-4363-A020-0521771745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569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2AC7-D31D-45D2-B7CC-F5E427945E4A}" type="datetime1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28-02-22 Kati Marjakangas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447-D048-4363-A020-0521771745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10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A3A81A-9B1B-4744-846D-EEB9C67AF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F01EAD-3E13-42B7-85FE-861EB4DD3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ADF415-CDF5-48A4-B71F-BF7DFD5B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311FE-1699-4CD3-B437-11E390E1B001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E6D4F0-9568-45F7-A806-E0664B39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BEF155-F1FD-491F-A7B1-BDA92061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E8B01-C59D-48D3-BEDB-CCB5F3E40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754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47C842-DE12-4711-BA99-57F58A88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90451-BC59-4372-8D2F-0E5824B16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293AFE-5E95-47A4-98CE-F9CB3C6C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311FE-1699-4CD3-B437-11E390E1B001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114F8A-94E2-4E39-829D-EB5A74A6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C68873-8129-4D81-8567-D7463417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E8B01-C59D-48D3-BEDB-CCB5F3E40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99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BBF8A0E-C1FE-4CE5-97BE-DDD2C857C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8" t="44199" r="2428" b="34248"/>
          <a:stretch/>
        </p:blipFill>
        <p:spPr>
          <a:xfrm rot="16200000" flipH="1">
            <a:off x="7322120" y="1988118"/>
            <a:ext cx="6857998" cy="288176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147C842-DE12-4711-BA99-57F58A88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90451-BC59-4372-8D2F-0E5824B16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293AFE-5E95-47A4-98CE-F9CB3C6C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311FE-1699-4CD3-B437-11E390E1B001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114F8A-94E2-4E39-829D-EB5A74A6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C68873-8129-4D81-8567-D7463417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E8B01-C59D-48D3-BEDB-CCB5F3E40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655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92BE13-9E99-485B-AD0E-CEBBB2A9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7B448A-9744-4A10-B010-B459E17CD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16C6BE-5713-445B-B5D0-43083B08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311FE-1699-4CD3-B437-11E390E1B001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25FECE-0FC3-4BAD-A390-778C6417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BB2A20-AC77-4E91-AF15-D214FF92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E8B01-C59D-48D3-BEDB-CCB5F3E40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40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75D0D2-D685-4B15-B3B5-2B53A3ED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FC79D6-66A3-4A69-858C-3303FF862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BD7450-5384-4132-8225-87A04A0A2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10DCB65-F6B8-405A-A6A5-ECBDBF8E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311FE-1699-4CD3-B437-11E390E1B001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72507CE-AC33-443C-B5B4-790E0A56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30AF4D3-8709-45D1-B3F8-B4293B28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E8B01-C59D-48D3-BEDB-CCB5F3E40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15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DF362F-4981-42FA-A571-F73F515DA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2C3229-7B1F-4CC1-82A0-4F15BF5AA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5E9F5BA-A85D-4A17-866D-A0B7097D5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E7C1ECE-AE6E-42B9-89BC-120CC4B59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A5FF8A-8DB1-4942-9CA2-A12226CD5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32CEEF9-6D25-4EE2-9445-768ACA62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311FE-1699-4CD3-B437-11E390E1B001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859F00A-183F-4842-8E8D-95EE0EC1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58B079-C533-41AC-B804-B3EECEAD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E8B01-C59D-48D3-BEDB-CCB5F3E40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85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A48E5C-517A-4E48-8AF5-2E06EAD9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FCFBE07-3AA3-4BD8-9BAF-2FD660487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311FE-1699-4CD3-B437-11E390E1B001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363017-3874-46C2-9F44-F5EDB5FC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26323D8-F3F1-4424-9C26-D89E39FC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E8B01-C59D-48D3-BEDB-CCB5F3E40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992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B5F768-4B2F-4AE1-A6A6-B5A63B9A1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311FE-1699-4CD3-B437-11E390E1B001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0547814-A546-4254-96B0-1A7E4EC7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CD4DDC4-AFA5-4A79-AC90-8F06E00B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E8B01-C59D-48D3-BEDB-CCB5F3E40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22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2BD2-2D27-4129-ADE6-7AA4E336E121}" type="datetime1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28-02-22 Kati Marjakangas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447-D048-4363-A020-0521771745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32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63AD4B-93F7-4D06-A3ED-D880BC01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EF0A67-C9ED-4618-97E8-3B9924705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D28F4C-7363-464B-9F5F-B4F6854C9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47FE4AB-486F-48F5-A4CB-E909F57B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311FE-1699-4CD3-B437-11E390E1B001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3AD293-0872-4085-B119-CAB891D3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B63EAD-B520-4504-A047-C33C995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E8B01-C59D-48D3-BEDB-CCB5F3E40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0987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33EBE6-8C93-41A8-B835-6CD71672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CD606D7-47D8-45FE-B842-8DA79AFC7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7F379D6-4CFC-41A4-8A1A-F97074BF6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EA021E6-4513-4C47-9A70-898B44F6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311FE-1699-4CD3-B437-11E390E1B001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6FD6F47-19B7-442F-B6DE-983CD8DF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37F6C9-FE3E-4AA9-9D80-0E14A1F2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E8B01-C59D-48D3-BEDB-CCB5F3E40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5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B4682C-1FC1-4F8D-9CC8-9371ABCE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591AD53-E908-4947-9C1C-939C10362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C88C20-3466-4433-A37E-90A699A7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311FE-1699-4CD3-B437-11E390E1B001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46C633-BEE3-41AE-BDAA-13BEDA6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05AA3D-D148-4200-A5AA-F5A3FD39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E8B01-C59D-48D3-BEDB-CCB5F3E40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360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4285564-064C-4C07-A1BE-780AE1421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38266C-8E10-4261-93D8-95442D35E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D60993-0E7F-4735-97F7-20539114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311FE-1699-4CD3-B437-11E390E1B001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F96F00-9A6A-4F36-ABCD-9FBFEA15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395535-1065-4358-8C84-4967A7D2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E8B01-C59D-48D3-BEDB-CCB5F3E40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80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2315" y="120553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52315" y="40582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BD5-B719-4EF0-8B23-D277EF5AA302}" type="datetime1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28-02-22 Kati Marjakangas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447-D048-4363-A020-0521771745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25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5C32-B6B9-48CC-97E2-C188995FFB10}" type="datetime1">
              <a:rPr lang="fi-FI" smtClean="0"/>
              <a:t>19.5.2022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28-02-22 Kati Marjakangas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447-D048-4363-A020-0521771745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87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4A3F-7342-4702-8846-03491190FFD2}" type="datetime1">
              <a:rPr lang="fi-FI" smtClean="0"/>
              <a:t>19.5.2022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28-02-22 Kati Marjakangas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447-D048-4363-A020-0521771745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627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16052" y="365125"/>
            <a:ext cx="10037748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063C-FEC7-43FC-BF4C-DE0E03B61FC5}" type="datetime1">
              <a:rPr lang="fi-FI" smtClean="0"/>
              <a:t>19.5.2022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28-02-22 Kati Marjakangas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447-D048-4363-A020-0521771745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90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57A0-C9D7-40C9-B19E-6243B01A8D01}" type="datetime1">
              <a:rPr lang="fi-FI" smtClean="0"/>
              <a:t>19.5.2022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28-02-22 Kati Marjakangas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447-D048-4363-A020-0521771745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89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9E10-C53D-4BEF-9885-7BB164F9342C}" type="datetime1">
              <a:rPr lang="fi-FI" smtClean="0"/>
              <a:t>19.5.2022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28-02-22 Kati Marjakangas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447-D048-4363-A020-0521771745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81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F27A-E318-4D71-93A9-8FFEFCF9BA95}" type="datetime1">
              <a:rPr lang="fi-FI" smtClean="0"/>
              <a:t>19.5.2022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28-02-22 Kati Marjakangas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447-D048-4363-A020-0521771745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78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uva 2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t="44199" r="2428" b="34248"/>
          <a:stretch/>
        </p:blipFill>
        <p:spPr>
          <a:xfrm rot="10800000">
            <a:off x="-8546" y="-17335"/>
            <a:ext cx="12211940" cy="2042684"/>
          </a:xfrm>
          <a:prstGeom prst="rect">
            <a:avLst/>
          </a:prstGeom>
        </p:spPr>
      </p:pic>
      <p:sp>
        <p:nvSpPr>
          <p:cNvPr id="28" name="Suorakulmio 27"/>
          <p:cNvSpPr/>
          <p:nvPr userDrawn="1"/>
        </p:nvSpPr>
        <p:spPr>
          <a:xfrm>
            <a:off x="882352" y="5810594"/>
            <a:ext cx="1323911" cy="996178"/>
          </a:xfrm>
          <a:prstGeom prst="rect">
            <a:avLst/>
          </a:prstGeom>
          <a:solidFill>
            <a:srgbClr val="FFE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ainen kolmio 6"/>
          <p:cNvSpPr/>
          <p:nvPr userDrawn="1"/>
        </p:nvSpPr>
        <p:spPr>
          <a:xfrm>
            <a:off x="2607" y="1825625"/>
            <a:ext cx="1536358" cy="5032375"/>
          </a:xfrm>
          <a:prstGeom prst="rtTriangle">
            <a:avLst/>
          </a:prstGeom>
          <a:solidFill>
            <a:srgbClr val="212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Suorakulmio 28"/>
          <p:cNvSpPr/>
          <p:nvPr userDrawn="1"/>
        </p:nvSpPr>
        <p:spPr>
          <a:xfrm>
            <a:off x="2205079" y="5804855"/>
            <a:ext cx="9985737" cy="1052982"/>
          </a:xfrm>
          <a:prstGeom prst="rect">
            <a:avLst/>
          </a:prstGeom>
          <a:solidFill>
            <a:srgbClr val="F3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13503" y="365125"/>
            <a:ext cx="101402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3503" y="1733619"/>
            <a:ext cx="10140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206262" y="6356350"/>
            <a:ext cx="1375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951FDE60-C19B-4AA5-88F3-8EA3C64106E8}" type="datetime1">
              <a:rPr lang="fi-FI" smtClean="0"/>
              <a:t>19.5.2022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943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i-FI"/>
              <a:t>28-02-22 Kati Marjakangas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13189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6CFB2447-D048-4363-A020-0521771745C6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2607" y="1825625"/>
            <a:ext cx="1441632" cy="4713287"/>
          </a:xfrm>
          <a:prstGeom prst="line">
            <a:avLst/>
          </a:prstGeom>
          <a:ln w="38100"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orakulmainen kolmio 26"/>
          <p:cNvSpPr/>
          <p:nvPr userDrawn="1"/>
        </p:nvSpPr>
        <p:spPr>
          <a:xfrm flipH="1">
            <a:off x="1042587" y="5804855"/>
            <a:ext cx="1163676" cy="1059961"/>
          </a:xfrm>
          <a:prstGeom prst="rtTriangle">
            <a:avLst/>
          </a:prstGeom>
          <a:solidFill>
            <a:srgbClr val="F3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5" name="Kuva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2" y="5394135"/>
            <a:ext cx="788031" cy="11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9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ainen kolmio 8">
            <a:extLst>
              <a:ext uri="{FF2B5EF4-FFF2-40B4-BE49-F238E27FC236}">
                <a16:creationId xmlns:a16="http://schemas.microsoft.com/office/drawing/2014/main" id="{0E460780-997D-4C76-A7EF-1FE4049EB912}"/>
              </a:ext>
            </a:extLst>
          </p:cNvPr>
          <p:cNvSpPr/>
          <p:nvPr userDrawn="1"/>
        </p:nvSpPr>
        <p:spPr>
          <a:xfrm>
            <a:off x="-8547" y="3133969"/>
            <a:ext cx="1249587" cy="3730847"/>
          </a:xfrm>
          <a:prstGeom prst="rtTriangle">
            <a:avLst/>
          </a:prstGeom>
          <a:solidFill>
            <a:srgbClr val="212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30D61DA2-DE8A-4BCF-930B-C390648A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503" y="365125"/>
            <a:ext cx="101402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61FB395C-A5BE-47D9-B98C-D203D74F4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3503" y="1733619"/>
            <a:ext cx="10140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E977703D-FCE6-49D9-8B46-B060FB23E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06262" y="6356350"/>
            <a:ext cx="1375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97C100E2-C914-4102-A4B1-A5B4782A1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943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dirty="0"/>
              <a:t>Työpaikkaohjaajakoulutus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26301839-4A8F-4480-AC89-3AC4A7F2D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189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6CFB2447-D048-4363-A020-0521771745C6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73823BAA-2D33-4EAE-964B-1327159B9E16}"/>
              </a:ext>
            </a:extLst>
          </p:cNvPr>
          <p:cNvCxnSpPr>
            <a:cxnSpLocks/>
            <a:endCxn id="9" idx="4"/>
          </p:cNvCxnSpPr>
          <p:nvPr userDrawn="1"/>
        </p:nvCxnSpPr>
        <p:spPr>
          <a:xfrm>
            <a:off x="-8547" y="3097234"/>
            <a:ext cx="1249587" cy="3767582"/>
          </a:xfrm>
          <a:prstGeom prst="line">
            <a:avLst/>
          </a:prstGeom>
          <a:ln w="38100"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uva 17">
            <a:extLst>
              <a:ext uri="{FF2B5EF4-FFF2-40B4-BE49-F238E27FC236}">
                <a16:creationId xmlns:a16="http://schemas.microsoft.com/office/drawing/2014/main" id="{8A9A860B-593B-4397-81A4-6B49CF88C10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2" y="5783616"/>
            <a:ext cx="641246" cy="93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0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6" Type="http://schemas.openxmlformats.org/officeDocument/2006/relationships/diagramData" Target="../diagrams/data1.xm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diagramDrawing" Target="../diagrams/drawing1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ervi.makihonka@ylivieska.fi" TargetMode="External"/><Relationship Id="rId2" Type="http://schemas.openxmlformats.org/officeDocument/2006/relationships/hyperlink" Target="mailto:kati.marjakangas@jedu.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112144" y="5270739"/>
            <a:ext cx="828136" cy="1414732"/>
          </a:xfrm>
          <a:prstGeom prst="rect">
            <a:avLst/>
          </a:prstGeom>
          <a:solidFill>
            <a:srgbClr val="212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56" y="4329815"/>
            <a:ext cx="3686176" cy="1306089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994AFC-6997-4851-ACB5-BE78D5FD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2256" y="6356350"/>
            <a:ext cx="4249374" cy="501650"/>
          </a:xfrm>
        </p:spPr>
        <p:txBody>
          <a:bodyPr/>
          <a:lstStyle/>
          <a:p>
            <a:r>
              <a:rPr lang="fi-FI" dirty="0"/>
              <a:t>Marjakangas/Mäkihonka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B9B81BC-C2EC-4A7C-9216-624E46334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424" y="4632786"/>
            <a:ext cx="3109340" cy="947317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9EB5AA84-C5EB-4E5B-BD08-18514DD08555}"/>
              </a:ext>
            </a:extLst>
          </p:cNvPr>
          <p:cNvSpPr txBox="1">
            <a:spLocks/>
          </p:cNvSpPr>
          <p:nvPr/>
        </p:nvSpPr>
        <p:spPr>
          <a:xfrm>
            <a:off x="1242456" y="1799415"/>
            <a:ext cx="1014029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rgbClr val="0070C0"/>
                </a:solidFill>
              </a:rPr>
              <a:t>Monialainen ohjaus ja yhteistyö Jokilaaksojen kuntakokeilussa </a:t>
            </a:r>
          </a:p>
        </p:txBody>
      </p:sp>
      <p:graphicFrame>
        <p:nvGraphicFramePr>
          <p:cNvPr id="2" name="Objekti 1">
            <a:extLst>
              <a:ext uri="{FF2B5EF4-FFF2-40B4-BE49-F238E27FC236}">
                <a16:creationId xmlns:a16="http://schemas.microsoft.com/office/drawing/2014/main" id="{EC7F2E4B-B463-4EC9-8458-9CEB2F0554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557117"/>
              </p:ext>
            </p:extLst>
          </p:nvPr>
        </p:nvGraphicFramePr>
        <p:xfrm>
          <a:off x="4732256" y="4632786"/>
          <a:ext cx="1580348" cy="947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4501965" imgH="2698662" progId="Acrobat.Document.DC">
                  <p:embed/>
                </p:oleObj>
              </mc:Choice>
              <mc:Fallback>
                <p:oleObj name="Acrobat Document" r:id="rId5" imgW="4501965" imgH="2698662" progId="Acrobat.Document.DC">
                  <p:embed/>
                  <p:pic>
                    <p:nvPicPr>
                      <p:cNvPr id="2" name="Objekti 1">
                        <a:extLst>
                          <a:ext uri="{FF2B5EF4-FFF2-40B4-BE49-F238E27FC236}">
                            <a16:creationId xmlns:a16="http://schemas.microsoft.com/office/drawing/2014/main" id="{EC7F2E4B-B463-4EC9-8458-9CEB2F0554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2256" y="4632786"/>
                        <a:ext cx="1580348" cy="947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DB54ECAE-89F5-42F5-8FD1-62B36C7996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8153" y="4695741"/>
            <a:ext cx="2816271" cy="8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2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i.vector.me/files/images/1/2/128411/business_woman_clip_art.jpg">
            <a:extLst>
              <a:ext uri="{FF2B5EF4-FFF2-40B4-BE49-F238E27FC236}">
                <a16:creationId xmlns:a16="http://schemas.microsoft.com/office/drawing/2014/main" id="{D431180F-19C9-47E0-BE09-5F533CE40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76" y="5600076"/>
            <a:ext cx="373953" cy="4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B801F-B48D-41BF-8BF1-45A16CCE9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636" y="193190"/>
            <a:ext cx="2523416" cy="176537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51A4BF46-D6DF-4A76-8934-672FCCB23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24" y="2275595"/>
            <a:ext cx="845684" cy="8456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DA6191C-B5A7-494E-9178-ABE50CF28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8" y="1334872"/>
            <a:ext cx="883080" cy="88308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79C522FB-F6AD-436D-B07C-6F0F486F51B9}"/>
              </a:ext>
            </a:extLst>
          </p:cNvPr>
          <p:cNvSpPr txBox="1"/>
          <p:nvPr/>
        </p:nvSpPr>
        <p:spPr>
          <a:xfrm>
            <a:off x="0" y="0"/>
            <a:ext cx="3788252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4000" b="1" dirty="0" err="1"/>
              <a:t>Kohtaamon</a:t>
            </a:r>
            <a:r>
              <a:rPr lang="fi-FI" sz="4000" b="1" dirty="0"/>
              <a:t> palveluprosessi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E8FCEA1-B860-48E4-80DC-B0FCE3E1DBB1}"/>
              </a:ext>
            </a:extLst>
          </p:cNvPr>
          <p:cNvSpPr txBox="1"/>
          <p:nvPr/>
        </p:nvSpPr>
        <p:spPr>
          <a:xfrm>
            <a:off x="315428" y="3221251"/>
            <a:ext cx="157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Työnhakija kuntakokeilussa, työllisyyshankkeissa,</a:t>
            </a:r>
          </a:p>
          <a:p>
            <a:r>
              <a:rPr lang="fi-FI" sz="1200" b="1" dirty="0"/>
              <a:t>ohjaamossa</a:t>
            </a:r>
          </a:p>
        </p:txBody>
      </p:sp>
      <p:graphicFrame>
        <p:nvGraphicFramePr>
          <p:cNvPr id="9" name="Kaaviokuva 8">
            <a:extLst>
              <a:ext uri="{FF2B5EF4-FFF2-40B4-BE49-F238E27FC236}">
                <a16:creationId xmlns:a16="http://schemas.microsoft.com/office/drawing/2014/main" id="{64323027-F595-4CEF-9A19-3A5B78FDC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865071"/>
              </p:ext>
            </p:extLst>
          </p:nvPr>
        </p:nvGraphicFramePr>
        <p:xfrm>
          <a:off x="2252892" y="683026"/>
          <a:ext cx="8385360" cy="554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D1D6917A-E325-4D72-986D-67B4248E3258}"/>
              </a:ext>
            </a:extLst>
          </p:cNvPr>
          <p:cNvCxnSpPr/>
          <p:nvPr/>
        </p:nvCxnSpPr>
        <p:spPr>
          <a:xfrm>
            <a:off x="1381501" y="1881352"/>
            <a:ext cx="731078" cy="77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72643CBE-3320-4C1E-A6A7-1442F55EF722}"/>
              </a:ext>
            </a:extLst>
          </p:cNvPr>
          <p:cNvCxnSpPr/>
          <p:nvPr/>
        </p:nvCxnSpPr>
        <p:spPr>
          <a:xfrm flipV="1">
            <a:off x="1381501" y="2795752"/>
            <a:ext cx="731078" cy="22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uoli: Kaareva ylös 15">
            <a:extLst>
              <a:ext uri="{FF2B5EF4-FFF2-40B4-BE49-F238E27FC236}">
                <a16:creationId xmlns:a16="http://schemas.microsoft.com/office/drawing/2014/main" id="{F5247E78-C67E-465E-B537-3E05F1E69A85}"/>
              </a:ext>
            </a:extLst>
          </p:cNvPr>
          <p:cNvSpPr/>
          <p:nvPr/>
        </p:nvSpPr>
        <p:spPr>
          <a:xfrm>
            <a:off x="637982" y="4216925"/>
            <a:ext cx="1785462" cy="1019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Palvelutarpeen arviointi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B8F896B7-FB29-4842-872E-53884DFC4A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8645" y="5823301"/>
            <a:ext cx="373953" cy="479717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215DD39F-9278-4C54-BDC3-08539E44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957747" y="5843076"/>
            <a:ext cx="347894" cy="61380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B15788D9-5AB3-4E2C-900A-93D93CEA2FE4}"/>
              </a:ext>
            </a:extLst>
          </p:cNvPr>
          <p:cNvSpPr txBox="1"/>
          <p:nvPr/>
        </p:nvSpPr>
        <p:spPr>
          <a:xfrm>
            <a:off x="2055556" y="5694646"/>
            <a:ext cx="1429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/>
              <a:t>Psyk.hoitaja</a:t>
            </a:r>
            <a:endParaRPr lang="fi-FI" sz="1200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9C47B8B2-A22B-44F5-805C-50D0F31A8481}"/>
              </a:ext>
            </a:extLst>
          </p:cNvPr>
          <p:cNvSpPr txBox="1"/>
          <p:nvPr/>
        </p:nvSpPr>
        <p:spPr>
          <a:xfrm>
            <a:off x="2481390" y="6201522"/>
            <a:ext cx="175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Ammatinvalinta-psykologi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B681E71B-9740-4673-85C4-8A152927A10E}"/>
              </a:ext>
            </a:extLst>
          </p:cNvPr>
          <p:cNvSpPr txBox="1"/>
          <p:nvPr/>
        </p:nvSpPr>
        <p:spPr>
          <a:xfrm>
            <a:off x="3704197" y="5409484"/>
            <a:ext cx="129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Työllisyys-hankkeet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81BDDF1B-3202-4308-9A90-9D7F240B24CB}"/>
              </a:ext>
            </a:extLst>
          </p:cNvPr>
          <p:cNvSpPr txBox="1"/>
          <p:nvPr/>
        </p:nvSpPr>
        <p:spPr>
          <a:xfrm>
            <a:off x="2630631" y="5294906"/>
            <a:ext cx="107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/>
              <a:t>Kuty</a:t>
            </a:r>
            <a:r>
              <a:rPr lang="fi-FI" sz="1200" dirty="0"/>
              <a:t> ohj.</a:t>
            </a:r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9170604F-1BA4-40D0-9163-EC762FFAEF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385893" y="5236575"/>
            <a:ext cx="373953" cy="479717"/>
          </a:xfrm>
          <a:prstGeom prst="rect">
            <a:avLst/>
          </a:prstGeom>
        </p:spPr>
      </p:pic>
      <p:sp>
        <p:nvSpPr>
          <p:cNvPr id="25" name="Nuoli: Kaareva ylös 24">
            <a:extLst>
              <a:ext uri="{FF2B5EF4-FFF2-40B4-BE49-F238E27FC236}">
                <a16:creationId xmlns:a16="http://schemas.microsoft.com/office/drawing/2014/main" id="{45805BB6-7857-434F-AC96-57DE40705B79}"/>
              </a:ext>
            </a:extLst>
          </p:cNvPr>
          <p:cNvSpPr/>
          <p:nvPr/>
        </p:nvSpPr>
        <p:spPr>
          <a:xfrm flipH="1">
            <a:off x="3477828" y="4362734"/>
            <a:ext cx="7145086" cy="17653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FF0000"/>
                </a:solidFill>
              </a:rPr>
              <a:t>Asiaskastietojen</a:t>
            </a:r>
            <a:r>
              <a:rPr lang="fi-FI" dirty="0">
                <a:solidFill>
                  <a:srgbClr val="FF0000"/>
                </a:solidFill>
              </a:rPr>
              <a:t> vaihto lähettävän tahon </a:t>
            </a:r>
          </a:p>
          <a:p>
            <a:pPr algn="ctr"/>
            <a:r>
              <a:rPr lang="fi-FI" dirty="0">
                <a:solidFill>
                  <a:srgbClr val="FF0000"/>
                </a:solidFill>
              </a:rPr>
              <a:t>kanssa asiakkaan luvalla</a:t>
            </a:r>
          </a:p>
        </p:txBody>
      </p:sp>
      <p:sp>
        <p:nvSpPr>
          <p:cNvPr id="26" name="Nuoli: Ylös 25">
            <a:extLst>
              <a:ext uri="{FF2B5EF4-FFF2-40B4-BE49-F238E27FC236}">
                <a16:creationId xmlns:a16="http://schemas.microsoft.com/office/drawing/2014/main" id="{91CC7683-30EC-49E8-B54F-89CAD6E12595}"/>
              </a:ext>
            </a:extLst>
          </p:cNvPr>
          <p:cNvSpPr/>
          <p:nvPr/>
        </p:nvSpPr>
        <p:spPr>
          <a:xfrm flipH="1">
            <a:off x="9939108" y="3429000"/>
            <a:ext cx="896480" cy="978408"/>
          </a:xfrm>
          <a:prstGeom prst="upArrow">
            <a:avLst>
              <a:gd name="adj1" fmla="val 50000"/>
              <a:gd name="adj2" fmla="val 48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25A2BEFC-50C5-4DD3-A8C0-FFA3334877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78814" y="19563"/>
            <a:ext cx="1713186" cy="1597820"/>
          </a:xfrm>
          <a:prstGeom prst="rect">
            <a:avLst/>
          </a:prstGeom>
        </p:spPr>
      </p:pic>
      <p:sp>
        <p:nvSpPr>
          <p:cNvPr id="4" name="Nuoli: Oikea 3">
            <a:extLst>
              <a:ext uri="{FF2B5EF4-FFF2-40B4-BE49-F238E27FC236}">
                <a16:creationId xmlns:a16="http://schemas.microsoft.com/office/drawing/2014/main" id="{B915FB5A-851E-437A-9655-C1314A8D1520}"/>
              </a:ext>
            </a:extLst>
          </p:cNvPr>
          <p:cNvSpPr/>
          <p:nvPr/>
        </p:nvSpPr>
        <p:spPr>
          <a:xfrm>
            <a:off x="10478814" y="1677641"/>
            <a:ext cx="1417114" cy="75674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opiskeluhaku</a:t>
            </a:r>
          </a:p>
        </p:txBody>
      </p:sp>
      <p:sp>
        <p:nvSpPr>
          <p:cNvPr id="6" name="Nuoli: Oikea 5">
            <a:extLst>
              <a:ext uri="{FF2B5EF4-FFF2-40B4-BE49-F238E27FC236}">
                <a16:creationId xmlns:a16="http://schemas.microsoft.com/office/drawing/2014/main" id="{BBC61C4A-3DDC-4A96-B6E6-031E9DA99BB6}"/>
              </a:ext>
            </a:extLst>
          </p:cNvPr>
          <p:cNvSpPr/>
          <p:nvPr/>
        </p:nvSpPr>
        <p:spPr>
          <a:xfrm>
            <a:off x="10478814" y="2145701"/>
            <a:ext cx="1713186" cy="87235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muut palvelut</a:t>
            </a:r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7924EA1B-72EE-4B69-8B65-546C439BFB04}"/>
              </a:ext>
            </a:extLst>
          </p:cNvPr>
          <p:cNvSpPr/>
          <p:nvPr/>
        </p:nvSpPr>
        <p:spPr>
          <a:xfrm>
            <a:off x="10516203" y="2642035"/>
            <a:ext cx="1797846" cy="11281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Opiskelu</a:t>
            </a:r>
            <a:r>
              <a:rPr lang="fi-FI" dirty="0"/>
              <a:t> </a:t>
            </a:r>
            <a:r>
              <a:rPr lang="fi-FI" sz="1200" dirty="0" err="1"/>
              <a:t>opsoprosess</a:t>
            </a:r>
            <a:r>
              <a:rPr lang="fi-FI" sz="1100" dirty="0" err="1"/>
              <a:t>i</a:t>
            </a:r>
            <a:endParaRPr lang="fi-FI" sz="11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636479E-8267-48C6-815F-178152F127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0354" y="5697274"/>
            <a:ext cx="377985" cy="481626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4336505-809B-4172-BF61-5A1C6713C710}"/>
              </a:ext>
            </a:extLst>
          </p:cNvPr>
          <p:cNvSpPr txBox="1"/>
          <p:nvPr/>
        </p:nvSpPr>
        <p:spPr>
          <a:xfrm>
            <a:off x="4236617" y="6293854"/>
            <a:ext cx="1241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Etsivänuorisotyö</a:t>
            </a:r>
          </a:p>
        </p:txBody>
      </p:sp>
    </p:spTree>
    <p:extLst>
      <p:ext uri="{BB962C8B-B14F-4D97-AF65-F5344CB8AC3E}">
        <p14:creationId xmlns:p14="http://schemas.microsoft.com/office/powerpoint/2010/main" val="234162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4FCCFE-B27B-49D4-BA5A-544EB930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Palautetta </a:t>
            </a:r>
            <a:r>
              <a:rPr lang="fi-FI" dirty="0" err="1">
                <a:solidFill>
                  <a:srgbClr val="0070C0"/>
                </a:solidFill>
              </a:rPr>
              <a:t>Kohtaamo</a:t>
            </a:r>
            <a:r>
              <a:rPr lang="fi-FI" dirty="0">
                <a:solidFill>
                  <a:srgbClr val="0070C0"/>
                </a:solidFill>
              </a:rPr>
              <a:t>- toiminnasta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4EB144-484A-47BF-9C8D-EB48343AD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971" y="1681163"/>
            <a:ext cx="4561492" cy="8239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i-FI" dirty="0"/>
              <a:t>Kokemuksia asiakasohjauksen näkökulma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B990203-ACE1-4F63-A0C8-A62AD6D94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7971" y="2505075"/>
            <a:ext cx="4561491" cy="3684588"/>
          </a:xfrm>
          <a:ln w="38100">
            <a:solidFill>
              <a:srgbClr val="F39223"/>
            </a:solidFill>
          </a:ln>
        </p:spPr>
        <p:txBody>
          <a:bodyPr>
            <a:normAutofit/>
          </a:bodyPr>
          <a:lstStyle/>
          <a:p>
            <a:pPr lvl="2">
              <a:buFont typeface="Trebuchet MS" panose="020B0603020202020204" pitchFamily="34" charset="0"/>
              <a:buChar char="֍"/>
            </a:pPr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Säännölliset päivystysajat ovat helpottaneet palveluun ohjausta</a:t>
            </a:r>
          </a:p>
          <a:p>
            <a:pPr lvl="2">
              <a:buFont typeface="Trebuchet MS" panose="020B0603020202020204" pitchFamily="34" charset="0"/>
              <a:buChar char="֍"/>
            </a:pPr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Asiakas voidaan ohjata palveluun vaikka opintosuunnitelmat eivät olisikaan vielä täysin selvät</a:t>
            </a:r>
          </a:p>
          <a:p>
            <a:pPr lvl="2">
              <a:buFont typeface="Trebuchet MS" panose="020B0603020202020204" pitchFamily="34" charset="0"/>
              <a:buChar char="֍"/>
            </a:pPr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 Oppisopimuskoulutuksen asiantuntemus</a:t>
            </a:r>
          </a:p>
          <a:p>
            <a:pPr lvl="2">
              <a:buFont typeface="Trebuchet MS" panose="020B0603020202020204" pitchFamily="34" charset="0"/>
              <a:buChar char="֍"/>
            </a:pPr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 Tiivis </a:t>
            </a:r>
            <a:r>
              <a:rPr lang="fi-FI" sz="16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kolmikanta</a:t>
            </a:r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 asiakkaan, kuntakokeilun ja </a:t>
            </a:r>
            <a:r>
              <a:rPr lang="fi-FI" sz="16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JEDUn</a:t>
            </a:r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 kesken, tieto asiakkaan etenemisestä</a:t>
            </a:r>
          </a:p>
          <a:p>
            <a:pPr lvl="2">
              <a:buFont typeface="Trebuchet MS" panose="020B0603020202020204" pitchFamily="34" charset="0"/>
              <a:buChar char="֍"/>
            </a:pPr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 Asiakkaat voivat tulla palveluun matalalla kynnyksellä</a:t>
            </a:r>
          </a:p>
          <a:p>
            <a:pPr lvl="2">
              <a:buFont typeface="Trebuchet MS" panose="020B0603020202020204" pitchFamily="34" charset="0"/>
              <a:buChar char="֍"/>
            </a:pPr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 Tieto koulutuspalveluista lisääntyy myös TE-asiantuntijoilla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BDE0895-63A8-4C7C-881E-5CD8F2213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2009" y="1681163"/>
            <a:ext cx="5070202" cy="82391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fi-FI" dirty="0"/>
              <a:t>Suoria palautteita </a:t>
            </a:r>
            <a:r>
              <a:rPr lang="fi-FI" dirty="0" err="1"/>
              <a:t>Kohtaamo</a:t>
            </a:r>
            <a:r>
              <a:rPr lang="fi-FI" dirty="0"/>
              <a:t>-asiakkailta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CE6236-8A18-4EEE-9ED9-03DFB13FA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2009" y="2505075"/>
            <a:ext cx="5070202" cy="3684588"/>
          </a:xfrm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i-FI" sz="1600" dirty="0"/>
              <a:t>”</a:t>
            </a:r>
            <a:r>
              <a:rPr lang="fi-FI" sz="1600" b="1" dirty="0">
                <a:latin typeface="Trebuchet MS" panose="020B0603020202020204" pitchFamily="34" charset="0"/>
              </a:rPr>
              <a:t>Sain paljon tietoa oppisopimuskoulutuksesta”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1600" b="1" dirty="0">
                <a:latin typeface="Trebuchet MS" panose="020B0603020202020204" pitchFamily="34" charset="0"/>
              </a:rPr>
              <a:t> ”Kiitos, että joku haluaa auttaa näissä koulutusasioissa”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1600" b="1" dirty="0">
                <a:latin typeface="Trebuchet MS" panose="020B0603020202020204" pitchFamily="34" charset="0"/>
              </a:rPr>
              <a:t> ”Nyt tiedän, mitä alaa haluan opiskella”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1600" b="1" dirty="0">
                <a:latin typeface="Trebuchet MS" panose="020B0603020202020204" pitchFamily="34" charset="0"/>
              </a:rPr>
              <a:t> ”Sain neuvoja ja apuja opintojen jatkamiseen”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1600" b="1" dirty="0">
                <a:latin typeface="Trebuchet MS" panose="020B0603020202020204" pitchFamily="34" charset="0"/>
              </a:rPr>
              <a:t> ”Sain jutella eri koulutusalavaihtoehdoista”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1600" b="1" dirty="0">
                <a:latin typeface="Trebuchet MS" panose="020B0603020202020204" pitchFamily="34" charset="0"/>
              </a:rPr>
              <a:t> ” Tästä oli </a:t>
            </a:r>
            <a:r>
              <a:rPr lang="fi-FI" sz="1600" b="1" dirty="0" err="1">
                <a:latin typeface="Trebuchet MS" panose="020B0603020202020204" pitchFamily="34" charset="0"/>
              </a:rPr>
              <a:t>mulle</a:t>
            </a:r>
            <a:r>
              <a:rPr lang="fi-FI" sz="1600" b="1" dirty="0">
                <a:latin typeface="Trebuchet MS" panose="020B0603020202020204" pitchFamily="34" charset="0"/>
              </a:rPr>
              <a:t> paljon hyötyä, nyt tiedän mitä teen seuraavaksi”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1600" b="1" dirty="0">
                <a:latin typeface="Trebuchet MS" panose="020B0603020202020204" pitchFamily="34" charset="0"/>
              </a:rPr>
              <a:t> ”Oli helppo tulla, kun on samassa paikassa kun muutkin työttömyysasiat”</a:t>
            </a:r>
          </a:p>
        </p:txBody>
      </p:sp>
    </p:spTree>
    <p:extLst>
      <p:ext uri="{BB962C8B-B14F-4D97-AF65-F5344CB8AC3E}">
        <p14:creationId xmlns:p14="http://schemas.microsoft.com/office/powerpoint/2010/main" val="349163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EDF6CC-D08B-4E13-939F-449A0200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Jatkokehittäminen ja tulevaisuus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E9640B-E6F8-478A-9227-AA89CB434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>
                <a:solidFill>
                  <a:prstClr val="black"/>
                </a:solidFill>
              </a:rPr>
              <a:t>Moniammatillisuuden tiivistäminen ja sisäisen prosessin selkiinnyttäminen</a:t>
            </a:r>
          </a:p>
          <a:p>
            <a:pPr lvl="0"/>
            <a:r>
              <a:rPr lang="fi-FI" dirty="0">
                <a:solidFill>
                  <a:prstClr val="black"/>
                </a:solidFill>
              </a:rPr>
              <a:t>Nivelvaiheen tuki opintojen alkaessa myös oppilaitokseen</a:t>
            </a:r>
          </a:p>
          <a:p>
            <a:pPr lvl="0"/>
            <a:r>
              <a:rPr lang="fi-FI" dirty="0">
                <a:solidFill>
                  <a:prstClr val="black"/>
                </a:solidFill>
              </a:rPr>
              <a:t>Oppilaitoksen opinto-ohjaajien liittyminen palvelukonseptiin</a:t>
            </a:r>
          </a:p>
          <a:p>
            <a:pPr lvl="0"/>
            <a:r>
              <a:rPr lang="fi-FI" dirty="0" err="1">
                <a:solidFill>
                  <a:prstClr val="black"/>
                </a:solidFill>
              </a:rPr>
              <a:t>Kohtaamo</a:t>
            </a:r>
            <a:r>
              <a:rPr lang="fi-FI" dirty="0">
                <a:solidFill>
                  <a:prstClr val="black"/>
                </a:solidFill>
              </a:rPr>
              <a:t>-toiminta lähipalveluna, rinnalle digipalvelujen mahdollisuus</a:t>
            </a:r>
          </a:p>
          <a:p>
            <a:pPr lvl="0"/>
            <a:r>
              <a:rPr lang="fi-FI" dirty="0">
                <a:solidFill>
                  <a:prstClr val="black"/>
                </a:solidFill>
              </a:rPr>
              <a:t>Pilotoinnit ja valmistautuminen suureen muutokseen, vuosi 2024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390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lmainen kuvapankkikuva tunnisteilla Aikuiset, aurinkolasit, ihminen">
            <a:extLst>
              <a:ext uri="{FF2B5EF4-FFF2-40B4-BE49-F238E27FC236}">
                <a16:creationId xmlns:a16="http://schemas.microsoft.com/office/drawing/2014/main" id="{F948AA52-A452-4EDE-B75D-110280FF1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79" y="760524"/>
            <a:ext cx="5387209" cy="358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A8C96D7-D4C5-4E5F-A221-552FDA69EE98}"/>
              </a:ext>
            </a:extLst>
          </p:cNvPr>
          <p:cNvSpPr txBox="1"/>
          <p:nvPr/>
        </p:nvSpPr>
        <p:spPr>
          <a:xfrm>
            <a:off x="1450428" y="4527816"/>
            <a:ext cx="10300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rgbClr val="0070C0"/>
                </a:solidFill>
              </a:rPr>
              <a:t>KOHTAAMO-toimintamalli on monistettavissa työllisyyden ja koulutusorganisaatioiden rajapintaan. </a:t>
            </a:r>
          </a:p>
          <a:p>
            <a:r>
              <a:rPr lang="fi-FI" sz="3600" b="1" dirty="0">
                <a:solidFill>
                  <a:srgbClr val="0070C0"/>
                </a:solidFill>
              </a:rPr>
              <a:t>Tuloksellista yhteistyötä, jossa kaikki voittavat. </a:t>
            </a:r>
          </a:p>
        </p:txBody>
      </p:sp>
    </p:spTree>
    <p:extLst>
      <p:ext uri="{BB962C8B-B14F-4D97-AF65-F5344CB8AC3E}">
        <p14:creationId xmlns:p14="http://schemas.microsoft.com/office/powerpoint/2010/main" val="258516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A57A60-7A61-4373-8EE2-E655F7B3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Kiittäen…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4E3086-8F9E-4E13-BE73-6E9FAE06C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269" y="2311685"/>
            <a:ext cx="3287731" cy="2712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b="1" dirty="0"/>
              <a:t>Kati Marjakangas</a:t>
            </a:r>
            <a:br>
              <a:rPr lang="fi-FI" sz="1800" b="1" dirty="0"/>
            </a:br>
            <a:br>
              <a:rPr lang="fi-FI" sz="1800" b="1" dirty="0"/>
            </a:br>
            <a:r>
              <a:rPr lang="fi-FI" sz="1800" b="1" dirty="0"/>
              <a:t>Hankekoordinaattori</a:t>
            </a:r>
          </a:p>
          <a:p>
            <a:pPr marL="0" indent="0">
              <a:buNone/>
            </a:pPr>
            <a:r>
              <a:rPr lang="fi-FI" sz="1800" b="1" dirty="0"/>
              <a:t>Hakeva JEDU - työelämäpalvelut</a:t>
            </a:r>
          </a:p>
          <a:p>
            <a:pPr marL="0" indent="0">
              <a:buNone/>
            </a:pPr>
            <a:r>
              <a:rPr lang="fi-FI" sz="1800" b="1" dirty="0"/>
              <a:t>Koulutuskeskus JEDU</a:t>
            </a:r>
          </a:p>
          <a:p>
            <a:pPr marL="0" indent="0">
              <a:buNone/>
            </a:pPr>
            <a:r>
              <a:rPr lang="fi-FI" sz="1800" b="1" dirty="0"/>
              <a:t>p. 040 5163307</a:t>
            </a:r>
            <a:br>
              <a:rPr lang="fi-FI" sz="1800" b="1" dirty="0"/>
            </a:br>
            <a:r>
              <a:rPr lang="fi-FI" sz="1800" b="1" dirty="0">
                <a:hlinkClick r:id="rId2"/>
              </a:rPr>
              <a:t>kati.marjakangas@jedu.fi</a:t>
            </a:r>
            <a:r>
              <a:rPr lang="fi-FI" sz="1800" b="1" dirty="0"/>
              <a:t> </a:t>
            </a:r>
          </a:p>
          <a:p>
            <a:pPr marL="0" indent="0">
              <a:buNone/>
            </a:pPr>
            <a:r>
              <a:rPr lang="fi-FI" sz="1600" dirty="0"/>
              <a:t>		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28BB247-B5AC-47CE-98CD-14A8A4343728}"/>
              </a:ext>
            </a:extLst>
          </p:cNvPr>
          <p:cNvSpPr txBox="1"/>
          <p:nvPr/>
        </p:nvSpPr>
        <p:spPr>
          <a:xfrm>
            <a:off x="6359703" y="2229492"/>
            <a:ext cx="35305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Trebuchet MS" panose="020B0603020202020204" pitchFamily="34" charset="0"/>
              </a:rPr>
              <a:t>Mervi Mäkihonka</a:t>
            </a:r>
            <a:br>
              <a:rPr lang="fi-FI" b="1" dirty="0">
                <a:latin typeface="Trebuchet MS" panose="020B0603020202020204" pitchFamily="34" charset="0"/>
              </a:rPr>
            </a:br>
            <a:endParaRPr lang="fi-FI" b="1" dirty="0">
              <a:latin typeface="Trebuchet MS" panose="020B0603020202020204" pitchFamily="34" charset="0"/>
            </a:endParaRPr>
          </a:p>
          <a:p>
            <a:r>
              <a:rPr lang="fi-FI" b="1" dirty="0">
                <a:latin typeface="Trebuchet MS" panose="020B0603020202020204" pitchFamily="34" charset="0"/>
              </a:rPr>
              <a:t>Työllisyyskokeilun päällikkö</a:t>
            </a:r>
          </a:p>
          <a:p>
            <a:r>
              <a:rPr lang="fi-FI" b="1" dirty="0">
                <a:latin typeface="Trebuchet MS" panose="020B0603020202020204" pitchFamily="34" charset="0"/>
              </a:rPr>
              <a:t>Jokilaaksojen työllisyyskokeilu</a:t>
            </a:r>
          </a:p>
          <a:p>
            <a:endParaRPr lang="fi-FI" b="1" dirty="0">
              <a:latin typeface="Trebuchet MS" panose="020B0603020202020204" pitchFamily="34" charset="0"/>
            </a:endParaRPr>
          </a:p>
          <a:p>
            <a:r>
              <a:rPr lang="fi-FI" b="1" dirty="0">
                <a:latin typeface="Trebuchet MS" panose="020B0603020202020204" pitchFamily="34" charset="0"/>
              </a:rPr>
              <a:t>Ylivieskan kaupunki</a:t>
            </a:r>
          </a:p>
          <a:p>
            <a:endParaRPr lang="fi-FI" b="1" dirty="0">
              <a:latin typeface="Trebuchet MS" panose="020B0603020202020204" pitchFamily="34" charset="0"/>
            </a:endParaRPr>
          </a:p>
          <a:p>
            <a:r>
              <a:rPr lang="fi-FI" b="1" dirty="0">
                <a:latin typeface="Trebuchet MS" panose="020B0603020202020204" pitchFamily="34" charset="0"/>
              </a:rPr>
              <a:t>p. 044 4294 205</a:t>
            </a:r>
          </a:p>
          <a:p>
            <a:r>
              <a:rPr lang="fi-FI" b="1" dirty="0">
                <a:latin typeface="Trebuchet MS" panose="020B0603020202020204" pitchFamily="34" charset="0"/>
                <a:hlinkClick r:id="rId3"/>
              </a:rPr>
              <a:t>mervi.makihonka@ylivieska.fi</a:t>
            </a:r>
            <a:r>
              <a:rPr lang="fi-FI" b="1" dirty="0"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98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428BAF-25A9-49E8-8C1C-714920E4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365125"/>
            <a:ext cx="10723179" cy="132556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1"/>
                </a:solidFill>
              </a:rPr>
              <a:t>Jokilaaksojen työllisyyskokeilu</a:t>
            </a:r>
            <a:br>
              <a:rPr lang="fi-FI" dirty="0">
                <a:solidFill>
                  <a:schemeClr val="accent1"/>
                </a:solidFill>
              </a:rPr>
            </a:b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i-FI" sz="3100" dirty="0">
                <a:solidFill>
                  <a:schemeClr val="accent1"/>
                </a:solidFill>
              </a:rPr>
              <a:t>Ylivieska-Kalajoki-Oulainen-Alavieska-Merijärvi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3052C72-8C98-43AB-B27E-4A029AB13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2771" y="3181971"/>
            <a:ext cx="3109229" cy="94496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C64286B-B0F1-4CC1-8EFF-E20625D65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597" y="2922186"/>
            <a:ext cx="5243014" cy="2091109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E0A3DF67-F8EF-4FC9-95D3-1C71592C6485}"/>
              </a:ext>
            </a:extLst>
          </p:cNvPr>
          <p:cNvSpPr/>
          <p:nvPr/>
        </p:nvSpPr>
        <p:spPr>
          <a:xfrm>
            <a:off x="914399" y="1690687"/>
            <a:ext cx="8713077" cy="4802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fi-FI" sz="1600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Asiakasmäärältään ja henkilökunnaltaan Suomen pienimpiä kuntakokeiluja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i-FI" sz="1600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TE-toimistosta 6,4 </a:t>
            </a:r>
            <a:r>
              <a:rPr lang="fi-FI" sz="1600" b="1" dirty="0" err="1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htv</a:t>
            </a:r>
            <a:r>
              <a:rPr lang="fi-FI" sz="1600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(9,4 </a:t>
            </a:r>
            <a:r>
              <a:rPr lang="fi-FI" sz="1600" b="1" dirty="0" err="1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htv</a:t>
            </a:r>
            <a:r>
              <a:rPr lang="fi-FI" sz="1600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vuoden 2022 alusta)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fi-FI" sz="1600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defRPr/>
            </a:pPr>
            <a:r>
              <a:rPr lang="fi-FI" sz="1600" b="1" dirty="0">
                <a:latin typeface="Trebuchet MS" panose="020B0603020202020204" pitchFamily="34" charset="0"/>
              </a:rPr>
              <a:t>	  Henkilöstöä: 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fi-FI" sz="1600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fi-FI" sz="1600" b="1" dirty="0">
              <a:solidFill>
                <a:srgbClr val="2E4192"/>
              </a:solidFill>
              <a:latin typeface="Trebuchet MS" panose="020B0603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fi-FI" sz="1600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defRPr/>
            </a:pPr>
            <a:endParaRPr lang="fi-FI" sz="1600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fi-FI" sz="1600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fi-FI" sz="1600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fi-FI" sz="1600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fi-FI" sz="1600" b="1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i-FI" sz="1600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Ylivieska hoitaa Alavieskan palvelut, Kalajoki Merijärven, lähipalvelua kerran viikossa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i-FI" sz="1600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Kalajoki hoitaa koko kokeilualueen kotouttamisen piirissä olevat työnhakija-asiakkaat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i-FI" sz="1600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Ammatinvalintapsykologi toimii koko kokeilualueella, pääosin etäyhteydellä 0,4 </a:t>
            </a:r>
            <a:r>
              <a:rPr lang="fi-FI" sz="1600" b="1" dirty="0" err="1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htv</a:t>
            </a:r>
            <a:endParaRPr lang="fi-FI" sz="1600" b="1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0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049F53-A679-4CA3-84DD-93D39721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Jokilaaksojen työllisyyskokeilu</a:t>
            </a:r>
            <a:br>
              <a:rPr lang="fi-FI" dirty="0">
                <a:solidFill>
                  <a:schemeClr val="accent1"/>
                </a:solidFill>
              </a:rPr>
            </a:br>
            <a:r>
              <a:rPr lang="fi-FI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i-FI" dirty="0">
                <a:solidFill>
                  <a:schemeClr val="accent1"/>
                </a:solidFill>
              </a:rPr>
              <a:t>Ylivieskan palvelupiste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C80215A-6747-4D6C-932E-F960EBB4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6085"/>
          </a:xfrm>
        </p:spPr>
        <p:txBody>
          <a:bodyPr/>
          <a:lstStyle/>
          <a:p>
            <a:pPr marL="171450" lvl="0" indent="-171450"/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Matalan kynnyksen palvelupiste keskustan tuntumassa</a:t>
            </a:r>
          </a:p>
          <a:p>
            <a:pPr marL="171450" lvl="0" indent="-171450"/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Moniammatillisuus keskipisteessä</a:t>
            </a:r>
          </a:p>
          <a:p>
            <a:pPr lvl="0"/>
            <a:endParaRPr lang="fi-FI" sz="16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171450" lvl="0" indent="-171450"/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Asiantuntijatiimi:   </a:t>
            </a:r>
          </a:p>
          <a:p>
            <a:pPr marL="628650" lvl="1" indent="-171450"/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Kaupungin ja TE-toimiston TE-asiantuntijoita</a:t>
            </a:r>
          </a:p>
          <a:p>
            <a:pPr marL="628650" lvl="1" indent="-171450"/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Sosiaaliohjaajia</a:t>
            </a:r>
          </a:p>
          <a:p>
            <a:pPr marL="628650" lvl="1" indent="-171450"/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Psykiatrinen sairaanhoitaja</a:t>
            </a:r>
          </a:p>
          <a:p>
            <a:pPr lvl="0"/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Viikoittaiset </a:t>
            </a:r>
            <a:r>
              <a:rPr lang="fi-FI" sz="16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yhteistyötahot</a:t>
            </a:r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:</a:t>
            </a:r>
          </a:p>
          <a:p>
            <a:pPr marL="628650" lvl="1" indent="-171450"/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Koulutuskeskus JEDU </a:t>
            </a:r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Hakeva JEDU- hanke</a:t>
            </a:r>
          </a:p>
          <a:p>
            <a:pPr marL="628650" lvl="1" indent="-171450"/>
            <a:r>
              <a:rPr lang="fi-FI" sz="16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Raudaskylän</a:t>
            </a:r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 kristillisen opiston työllisyyspalvelut</a:t>
            </a:r>
          </a:p>
          <a:p>
            <a:pPr marL="171450" lvl="0" indent="-171450"/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Teemapäiviä </a:t>
            </a:r>
            <a:r>
              <a:rPr lang="fi-FI" sz="16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yhteistyötahojen</a:t>
            </a:r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 kanssa mm. vuokratyöyritysten </a:t>
            </a:r>
            <a:r>
              <a:rPr lang="fi-FI" sz="16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rekry</a:t>
            </a:r>
            <a:r>
              <a:rPr lang="fi-FI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-päiviä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38A551B-A3C0-45F5-8309-D721F52CF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660" y="3155038"/>
            <a:ext cx="3109340" cy="9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9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2F3653-306C-44DB-8ABD-F33F92E6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Jokilaaksojen työllisyyskokeilu</a:t>
            </a:r>
            <a:br>
              <a:rPr lang="fi-FI" dirty="0">
                <a:solidFill>
                  <a:schemeClr val="accent1"/>
                </a:solidFill>
              </a:rPr>
            </a:br>
            <a:r>
              <a:rPr lang="fi-FI" dirty="0">
                <a:solidFill>
                  <a:schemeClr val="accent1"/>
                </a:solidFill>
                <a:sym typeface="Wingdings" panose="05000000000000000000" pitchFamily="2" charset="2"/>
              </a:rPr>
              <a:t> t</a:t>
            </a:r>
            <a:r>
              <a:rPr lang="fi-FI" dirty="0">
                <a:solidFill>
                  <a:schemeClr val="accent1"/>
                </a:solidFill>
              </a:rPr>
              <a:t>yönhakijat lukuina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7C73FE-486C-407C-A9D6-761F6DFD7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73" y="1603696"/>
            <a:ext cx="8697345" cy="4351338"/>
          </a:xfrm>
        </p:spPr>
        <p:txBody>
          <a:bodyPr>
            <a:normAutofit/>
          </a:bodyPr>
          <a:lstStyle/>
          <a:p>
            <a:pPr marL="0" fontAlgn="t">
              <a:spcBef>
                <a:spcPts val="0"/>
              </a:spcBef>
            </a:pPr>
            <a:r>
              <a:rPr lang="fi-FI" sz="5400" b="1" dirty="0">
                <a:solidFill>
                  <a:srgbClr val="FFFFFF"/>
                </a:solidFill>
                <a:latin typeface="Muli" panose="02000503040000020004"/>
              </a:rPr>
              <a:t>Työnhakijat kunnittain </a:t>
            </a:r>
            <a:endParaRPr lang="fi-FI" sz="6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4" name="Taulukko 8">
            <a:extLst>
              <a:ext uri="{FF2B5EF4-FFF2-40B4-BE49-F238E27FC236}">
                <a16:creationId xmlns:a16="http://schemas.microsoft.com/office/drawing/2014/main" id="{E76D8AFE-CDE4-4020-9F24-35F657CB6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934857"/>
              </p:ext>
            </p:extLst>
          </p:nvPr>
        </p:nvGraphicFramePr>
        <p:xfrm>
          <a:off x="4930646" y="1828800"/>
          <a:ext cx="4193629" cy="39011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99864">
                  <a:extLst>
                    <a:ext uri="{9D8B030D-6E8A-4147-A177-3AD203B41FA5}">
                      <a16:colId xmlns:a16="http://schemas.microsoft.com/office/drawing/2014/main" val="1764566874"/>
                    </a:ext>
                  </a:extLst>
                </a:gridCol>
                <a:gridCol w="663319">
                  <a:extLst>
                    <a:ext uri="{9D8B030D-6E8A-4147-A177-3AD203B41FA5}">
                      <a16:colId xmlns:a16="http://schemas.microsoft.com/office/drawing/2014/main" val="1260086953"/>
                    </a:ext>
                  </a:extLst>
                </a:gridCol>
                <a:gridCol w="1130446">
                  <a:extLst>
                    <a:ext uri="{9D8B030D-6E8A-4147-A177-3AD203B41FA5}">
                      <a16:colId xmlns:a16="http://schemas.microsoft.com/office/drawing/2014/main" val="3770676741"/>
                    </a:ext>
                  </a:extLst>
                </a:gridCol>
              </a:tblGrid>
              <a:tr h="850262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Työttömyys lajeittain 11.4.2022</a:t>
                      </a:r>
                      <a:endParaRPr lang="fi-FI" sz="16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59750"/>
                  </a:ext>
                </a:extLst>
              </a:tr>
              <a:tr h="335758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Työnhakijoita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1382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363250"/>
                  </a:ext>
                </a:extLst>
              </a:tr>
              <a:tr h="335758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Työttömiä työnhakijoita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693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50,1%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5566"/>
                  </a:ext>
                </a:extLst>
              </a:tr>
              <a:tr h="335758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Työllistetty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5,9%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666776"/>
                  </a:ext>
                </a:extLst>
              </a:tr>
              <a:tr h="466348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Työssä oleva, yleisillä työmarkkinoilla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15,6%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634410"/>
                  </a:ext>
                </a:extLst>
              </a:tr>
              <a:tr h="466348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Työllistymistä edistävässä palvelussa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9,4%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564249"/>
                  </a:ext>
                </a:extLst>
              </a:tr>
              <a:tr h="335758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Lomautettu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2,8%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83780"/>
                  </a:ext>
                </a:extLst>
              </a:tr>
              <a:tr h="335758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Koulutuksessa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11,1%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231322"/>
                  </a:ext>
                </a:extLst>
              </a:tr>
              <a:tr h="335758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Työvoiman ulkopuolella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4,5%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11569"/>
                  </a:ext>
                </a:extLst>
              </a:tr>
            </a:tbl>
          </a:graphicData>
        </a:graphic>
      </p:graphicFrame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90F9EDAC-A341-40D9-95F7-93A98F33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570164"/>
              </p:ext>
            </p:extLst>
          </p:nvPr>
        </p:nvGraphicFramePr>
        <p:xfrm>
          <a:off x="991230" y="2071203"/>
          <a:ext cx="3520966" cy="2126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6891">
                  <a:extLst>
                    <a:ext uri="{9D8B030D-6E8A-4147-A177-3AD203B41FA5}">
                      <a16:colId xmlns:a16="http://schemas.microsoft.com/office/drawing/2014/main" val="1176903656"/>
                    </a:ext>
                  </a:extLst>
                </a:gridCol>
                <a:gridCol w="538924">
                  <a:extLst>
                    <a:ext uri="{9D8B030D-6E8A-4147-A177-3AD203B41FA5}">
                      <a16:colId xmlns:a16="http://schemas.microsoft.com/office/drawing/2014/main" val="2502234184"/>
                    </a:ext>
                  </a:extLst>
                </a:gridCol>
                <a:gridCol w="925151">
                  <a:extLst>
                    <a:ext uri="{9D8B030D-6E8A-4147-A177-3AD203B41FA5}">
                      <a16:colId xmlns:a16="http://schemas.microsoft.com/office/drawing/2014/main" val="2459800553"/>
                    </a:ext>
                  </a:extLst>
                </a:gridCol>
              </a:tblGrid>
              <a:tr h="254999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Työnhakijat kunnittain </a:t>
                      </a:r>
                      <a:endParaRPr lang="fi-FI" sz="16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983582"/>
                  </a:ext>
                </a:extLst>
              </a:tr>
              <a:tr h="309433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Alavieska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5,2%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454714"/>
                  </a:ext>
                </a:extLst>
              </a:tr>
              <a:tr h="309433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Kalajoki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28,4%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613673"/>
                  </a:ext>
                </a:extLst>
              </a:tr>
              <a:tr h="309433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Merijärvi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2,4%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327505"/>
                  </a:ext>
                </a:extLst>
              </a:tr>
              <a:tr h="309433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Oulainen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19,3%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85015"/>
                  </a:ext>
                </a:extLst>
              </a:tr>
              <a:tr h="309433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Ylivieska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43,3%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384049"/>
                  </a:ext>
                </a:extLst>
              </a:tr>
            </a:tbl>
          </a:graphicData>
        </a:graphic>
      </p:graphicFrame>
      <p:pic>
        <p:nvPicPr>
          <p:cNvPr id="7" name="Kuva 6">
            <a:extLst>
              <a:ext uri="{FF2B5EF4-FFF2-40B4-BE49-F238E27FC236}">
                <a16:creationId xmlns:a16="http://schemas.microsoft.com/office/drawing/2014/main" id="{5CE601D8-6A10-48BB-9D69-90CD41F0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3179324"/>
            <a:ext cx="3109229" cy="944962"/>
          </a:xfrm>
          <a:prstGeom prst="rect">
            <a:avLst/>
          </a:prstGeo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373B89BE-3D1A-414B-B47C-0D66B308C1D2}"/>
              </a:ext>
            </a:extLst>
          </p:cNvPr>
          <p:cNvSpPr/>
          <p:nvPr/>
        </p:nvSpPr>
        <p:spPr>
          <a:xfrm>
            <a:off x="889498" y="4342064"/>
            <a:ext cx="2102069" cy="195240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Nuoria alle 30-v. n. 42 % hakijoista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6A4A13C3-471F-4953-B16F-31BCDA273CA4}"/>
              </a:ext>
            </a:extLst>
          </p:cNvPr>
          <p:cNvSpPr/>
          <p:nvPr/>
        </p:nvSpPr>
        <p:spPr>
          <a:xfrm>
            <a:off x="3076923" y="5015170"/>
            <a:ext cx="1768367" cy="17117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Rakenne-työttömiä n. 32 % hakijoista</a:t>
            </a:r>
          </a:p>
        </p:txBody>
      </p:sp>
    </p:spTree>
    <p:extLst>
      <p:ext uri="{BB962C8B-B14F-4D97-AF65-F5344CB8AC3E}">
        <p14:creationId xmlns:p14="http://schemas.microsoft.com/office/powerpoint/2010/main" val="104059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5C7F2C-0B65-4D71-A6D2-76FEAA1B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accent1"/>
                </a:solidFill>
              </a:rPr>
              <a:t>Jokilaaksojen työllisyyskokeilu</a:t>
            </a:r>
            <a:br>
              <a:rPr lang="fi-FI" dirty="0">
                <a:solidFill>
                  <a:schemeClr val="accent1"/>
                </a:solidFill>
              </a:rPr>
            </a:br>
            <a:r>
              <a:rPr lang="fi-FI" dirty="0">
                <a:solidFill>
                  <a:schemeClr val="accent1"/>
                </a:solidFill>
                <a:sym typeface="Wingdings" panose="05000000000000000000" pitchFamily="2" charset="2"/>
              </a:rPr>
              <a:t> asiakkaiden koulutustarve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2F3605-AD4D-44D6-9002-62390D972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7065"/>
            <a:ext cx="9525000" cy="4351338"/>
          </a:xfrm>
        </p:spPr>
        <p:txBody>
          <a:bodyPr/>
          <a:lstStyle/>
          <a:p>
            <a:pPr marL="0" lvl="0" indent="0">
              <a:buNone/>
            </a:pPr>
            <a:r>
              <a:rPr lang="fi-FI" sz="1600" b="1" dirty="0">
                <a:latin typeface="Trebuchet MS" panose="020B0603020202020204" pitchFamily="34" charset="0"/>
              </a:rPr>
              <a:t>Koulutustarve on todettu 598 hakijalla. Koulutustarpeen määrittää asiantuntija suunnitelman päivityksen yhteydessä. Koulutustarve voi olla uudelleen koulutus, lisäkoulutus tai ei ammattia laisinkaan.</a:t>
            </a:r>
          </a:p>
          <a:p>
            <a:pPr marL="0" lvl="0" indent="0">
              <a:buNone/>
            </a:pPr>
            <a:r>
              <a:rPr lang="fi-FI" sz="1600" b="1" dirty="0">
                <a:latin typeface="Trebuchet MS" panose="020B0603020202020204" pitchFamily="34" charset="0"/>
              </a:rPr>
              <a:t>Alla taulukko työnhakijoista, joilla ei ole määriteltyä ammattia</a:t>
            </a:r>
            <a:r>
              <a:rPr lang="fi-FI" sz="1200" dirty="0">
                <a:solidFill>
                  <a:prstClr val="white">
                    <a:lumMod val="50000"/>
                  </a:prstClr>
                </a:solidFill>
                <a:latin typeface="Muli" panose="02000503040000020004" pitchFamily="2" charset="0"/>
              </a:rPr>
              <a:t>.</a:t>
            </a:r>
          </a:p>
          <a:p>
            <a:endParaRPr lang="fi-FI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7F1945B-4D57-4B61-8675-D6BE291B6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233712"/>
              </p:ext>
            </p:extLst>
          </p:nvPr>
        </p:nvGraphicFramePr>
        <p:xfrm>
          <a:off x="1202341" y="3557826"/>
          <a:ext cx="6932666" cy="29239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4875">
                  <a:extLst>
                    <a:ext uri="{9D8B030D-6E8A-4147-A177-3AD203B41FA5}">
                      <a16:colId xmlns:a16="http://schemas.microsoft.com/office/drawing/2014/main" val="511511134"/>
                    </a:ext>
                  </a:extLst>
                </a:gridCol>
                <a:gridCol w="1439711">
                  <a:extLst>
                    <a:ext uri="{9D8B030D-6E8A-4147-A177-3AD203B41FA5}">
                      <a16:colId xmlns:a16="http://schemas.microsoft.com/office/drawing/2014/main" val="2486210581"/>
                    </a:ext>
                  </a:extLst>
                </a:gridCol>
                <a:gridCol w="1510039">
                  <a:extLst>
                    <a:ext uri="{9D8B030D-6E8A-4147-A177-3AD203B41FA5}">
                      <a16:colId xmlns:a16="http://schemas.microsoft.com/office/drawing/2014/main" val="1971714922"/>
                    </a:ext>
                  </a:extLst>
                </a:gridCol>
                <a:gridCol w="1474875">
                  <a:extLst>
                    <a:ext uri="{9D8B030D-6E8A-4147-A177-3AD203B41FA5}">
                      <a16:colId xmlns:a16="http://schemas.microsoft.com/office/drawing/2014/main" val="2897822082"/>
                    </a:ext>
                  </a:extLst>
                </a:gridCol>
                <a:gridCol w="1033166">
                  <a:extLst>
                    <a:ext uri="{9D8B030D-6E8A-4147-A177-3AD203B41FA5}">
                      <a16:colId xmlns:a16="http://schemas.microsoft.com/office/drawing/2014/main" val="150039526"/>
                    </a:ext>
                  </a:extLst>
                </a:gridCol>
              </a:tblGrid>
              <a:tr h="421426">
                <a:tc>
                  <a:txBody>
                    <a:bodyPr/>
                    <a:lstStyle/>
                    <a:p>
                      <a:endParaRPr lang="fi-FI" sz="1400" b="1" dirty="0">
                        <a:solidFill>
                          <a:srgbClr val="2E419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Vailla ammattia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Vailla ammattia</a:t>
                      </a:r>
                    </a:p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18-29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Vailla ammattia</a:t>
                      </a:r>
                    </a:p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30-49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Vailla ammattia</a:t>
                      </a:r>
                    </a:p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yli 50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588010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r>
                        <a:rPr lang="fi-FI" sz="1400" b="1" dirty="0"/>
                        <a:t>Ylivieska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32292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r>
                        <a:rPr lang="fi-FI" sz="1400" b="1" dirty="0"/>
                        <a:t>Kalajoki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131648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r>
                        <a:rPr lang="fi-FI" sz="1400" b="1" dirty="0"/>
                        <a:t>Oulainen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99002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r>
                        <a:rPr lang="fi-FI" sz="1400" b="1" dirty="0"/>
                        <a:t>Alavieska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57560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r>
                        <a:rPr lang="fi-FI" sz="1400" b="1" dirty="0"/>
                        <a:t>Merijärvi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51795"/>
                  </a:ext>
                </a:extLst>
              </a:tr>
              <a:tr h="361222">
                <a:tc>
                  <a:txBody>
                    <a:bodyPr/>
                    <a:lstStyle/>
                    <a:p>
                      <a:r>
                        <a:rPr lang="fi-FI" sz="1400" b="1" dirty="0"/>
                        <a:t>Yhteensä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648794"/>
                  </a:ext>
                </a:extLst>
              </a:tr>
            </a:tbl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FB503CBF-565D-4A76-AEFB-71D8814B8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771" y="3147772"/>
            <a:ext cx="310922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5A57EEED-59B3-4D34-94FA-9A919BC39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0" b="18919"/>
          <a:stretch/>
        </p:blipFill>
        <p:spPr>
          <a:xfrm>
            <a:off x="5581552" y="1262426"/>
            <a:ext cx="6463811" cy="54820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C072C59-692E-47D4-97E7-1998E9E7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04" y="365125"/>
            <a:ext cx="8538212" cy="1325563"/>
          </a:xfrm>
        </p:spPr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JEDU ja Hakeva JEDU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668D1494-D58F-4C48-AE32-376FBE6A7A72}"/>
              </a:ext>
            </a:extLst>
          </p:cNvPr>
          <p:cNvSpPr txBox="1"/>
          <p:nvPr/>
        </p:nvSpPr>
        <p:spPr>
          <a:xfrm>
            <a:off x="956065" y="1548047"/>
            <a:ext cx="1787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jäsenkuntaa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0A4E2DC8-8470-4CF8-9DAE-792B86AB21B6}"/>
              </a:ext>
            </a:extLst>
          </p:cNvPr>
          <p:cNvSpPr txBox="1"/>
          <p:nvPr/>
        </p:nvSpPr>
        <p:spPr>
          <a:xfrm>
            <a:off x="1176129" y="2002754"/>
            <a:ext cx="191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toimipistettä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B96316DF-DAA5-44F7-AFA7-1A57D89438AE}"/>
              </a:ext>
            </a:extLst>
          </p:cNvPr>
          <p:cNvSpPr txBox="1"/>
          <p:nvPr/>
        </p:nvSpPr>
        <p:spPr>
          <a:xfrm>
            <a:off x="588203" y="2366621"/>
            <a:ext cx="215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Yli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50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tutkintoa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DCF9CBF0-BA4E-4966-88A6-289B4DCB035B}"/>
              </a:ext>
            </a:extLst>
          </p:cNvPr>
          <p:cNvGrpSpPr/>
          <p:nvPr/>
        </p:nvGrpSpPr>
        <p:grpSpPr>
          <a:xfrm>
            <a:off x="10384220" y="0"/>
            <a:ext cx="1807779" cy="1690688"/>
            <a:chOff x="9484489" y="1"/>
            <a:chExt cx="1910422" cy="1828800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3ABD7F03-03EE-4FCD-86D9-BD561D07B812}"/>
                </a:ext>
              </a:extLst>
            </p:cNvPr>
            <p:cNvSpPr/>
            <p:nvPr/>
          </p:nvSpPr>
          <p:spPr>
            <a:xfrm>
              <a:off x="9484489" y="1"/>
              <a:ext cx="1910422" cy="1828800"/>
            </a:xfrm>
            <a:prstGeom prst="rect">
              <a:avLst/>
            </a:prstGeom>
            <a:solidFill>
              <a:srgbClr val="F39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2ED13F96-0BF1-49B4-8CF6-8C59C8D59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924" y="246879"/>
              <a:ext cx="1754496" cy="1364121"/>
            </a:xfrm>
            <a:prstGeom prst="rect">
              <a:avLst/>
            </a:prstGeom>
          </p:spPr>
        </p:pic>
      </p:grpSp>
      <p:sp>
        <p:nvSpPr>
          <p:cNvPr id="4" name="Tekstiruutu 3">
            <a:extLst>
              <a:ext uri="{FF2B5EF4-FFF2-40B4-BE49-F238E27FC236}">
                <a16:creationId xmlns:a16="http://schemas.microsoft.com/office/drawing/2014/main" id="{BC007850-3ADB-4DD2-B879-C378F62D2BEB}"/>
              </a:ext>
            </a:extLst>
          </p:cNvPr>
          <p:cNvSpPr txBox="1"/>
          <p:nvPr/>
        </p:nvSpPr>
        <p:spPr>
          <a:xfrm>
            <a:off x="988464" y="3429000"/>
            <a:ext cx="3868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HAKEVA JEDU </a:t>
            </a:r>
            <a:r>
              <a:rPr lang="fi-FI" dirty="0"/>
              <a:t>– koulutuksen ja työelämän </a:t>
            </a:r>
            <a:r>
              <a:rPr lang="fi-FI" dirty="0" err="1"/>
              <a:t>kohtauttaja</a:t>
            </a:r>
            <a:r>
              <a:rPr lang="fi-FI" dirty="0"/>
              <a:t>.  </a:t>
            </a:r>
          </a:p>
          <a:p>
            <a:r>
              <a:rPr lang="fi-FI" dirty="0"/>
              <a:t>Tukee Jokilaaksojen työllisyyden kuntakokeilua ja jatkuvan oppimisen kehittämistä, edistää osaltaan alueen </a:t>
            </a:r>
            <a:r>
              <a:rPr lang="fi-FI" dirty="0" err="1"/>
              <a:t>koulutustasoa</a:t>
            </a:r>
            <a:r>
              <a:rPr lang="fi-FI" dirty="0"/>
              <a:t> ja työllisyyttä.</a:t>
            </a:r>
          </a:p>
          <a:p>
            <a:r>
              <a:rPr lang="fi-FI" dirty="0"/>
              <a:t>Hankerahoittaja: OKM</a:t>
            </a:r>
          </a:p>
          <a:p>
            <a:r>
              <a:rPr lang="fi-FI" dirty="0"/>
              <a:t>Hankeaika: 30.6.2023 saakka</a:t>
            </a:r>
          </a:p>
        </p:txBody>
      </p:sp>
    </p:spTree>
    <p:extLst>
      <p:ext uri="{BB962C8B-B14F-4D97-AF65-F5344CB8AC3E}">
        <p14:creationId xmlns:p14="http://schemas.microsoft.com/office/powerpoint/2010/main" val="67808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5C9C18-B259-49DE-B0A7-7CA069A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450"/>
            <a:ext cx="10515600" cy="1325563"/>
          </a:xfrm>
        </p:spPr>
        <p:txBody>
          <a:bodyPr/>
          <a:lstStyle/>
          <a:p>
            <a:r>
              <a:rPr lang="fi-FI" sz="4000" dirty="0">
                <a:solidFill>
                  <a:srgbClr val="0070C0"/>
                </a:solidFill>
                <a:latin typeface="Trebuchet MS" panose="020B0603020202020204" pitchFamily="34" charset="0"/>
              </a:rPr>
              <a:t>Taustaa yhteistyölle </a:t>
            </a:r>
            <a:r>
              <a:rPr lang="fi-FI" sz="4000" dirty="0">
                <a:solidFill>
                  <a:srgbClr val="0070C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</a:t>
            </a:r>
            <a:br>
              <a:rPr lang="fi-FI" sz="4000" dirty="0">
                <a:solidFill>
                  <a:srgbClr val="0070C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</a:br>
            <a:r>
              <a:rPr lang="fi-FI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Hakeva JEDU ja työllisyyden kuntakokeilu</a:t>
            </a:r>
            <a:endParaRPr lang="fi-FI" sz="3200" dirty="0">
              <a:solidFill>
                <a:srgbClr val="0070C0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86EEA3-C225-4C6F-B8C1-EA842EBC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903" y="1698462"/>
            <a:ext cx="5686097" cy="130602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fi-FI" dirty="0">
                <a:solidFill>
                  <a:prstClr val="black"/>
                </a:solidFill>
                <a:latin typeface="Trebuchet MS" panose="020B0603020202020204" pitchFamily="34" charset="0"/>
              </a:rPr>
              <a:t>Hakeva toiminta</a:t>
            </a:r>
            <a:br>
              <a:rPr lang="fi-FI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i-FI" sz="1600" dirty="0">
                <a:solidFill>
                  <a:prstClr val="black"/>
                </a:solidFill>
                <a:latin typeface="Trebuchet MS" panose="020B0603020202020204" pitchFamily="34" charset="0"/>
              </a:rPr>
              <a:t>(OKM: Jatkuvan oppimisen ja työllisyyden palvelukeskus) 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ECDB67-F43F-4B5E-841B-F0ABAB06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5421" y="3082391"/>
            <a:ext cx="4845269" cy="3447299"/>
          </a:xfr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i-FI" sz="1700" dirty="0">
                <a:solidFill>
                  <a:prstClr val="black"/>
                </a:solidFill>
                <a:latin typeface="Trebuchet MS" panose="020B0603020202020204" pitchFamily="34" charset="0"/>
              </a:rPr>
              <a:t>tarkoitetaan toimenpiteitä, joilla </a:t>
            </a:r>
            <a:r>
              <a:rPr lang="fi-FI" sz="1700" b="1" dirty="0">
                <a:solidFill>
                  <a:srgbClr val="FF0000"/>
                </a:solidFill>
                <a:latin typeface="Trebuchet MS" panose="020B0603020202020204" pitchFamily="34" charset="0"/>
              </a:rPr>
              <a:t>tavoitetaan</a:t>
            </a:r>
            <a:r>
              <a:rPr lang="fi-FI" sz="1700" dirty="0">
                <a:solidFill>
                  <a:prstClr val="black"/>
                </a:solidFill>
                <a:latin typeface="Trebuchet MS" panose="020B0603020202020204" pitchFamily="34" charset="0"/>
              </a:rPr>
              <a:t> ja </a:t>
            </a:r>
            <a:r>
              <a:rPr lang="fi-FI" sz="1700" b="1" dirty="0">
                <a:solidFill>
                  <a:srgbClr val="FF0000"/>
                </a:solidFill>
                <a:latin typeface="Trebuchet MS" panose="020B0603020202020204" pitchFamily="34" charset="0"/>
              </a:rPr>
              <a:t>motivoidaan</a:t>
            </a:r>
            <a:r>
              <a:rPr lang="fi-FI" sz="1700" dirty="0">
                <a:solidFill>
                  <a:prstClr val="black"/>
                </a:solidFill>
                <a:latin typeface="Trebuchet MS" panose="020B0603020202020204" pitchFamily="34" charset="0"/>
              </a:rPr>
              <a:t> ihmisiä </a:t>
            </a:r>
            <a:r>
              <a:rPr lang="fi-FI" sz="1700" b="1" dirty="0">
                <a:solidFill>
                  <a:srgbClr val="FF0000"/>
                </a:solidFill>
                <a:latin typeface="Trebuchet MS" panose="020B0603020202020204" pitchFamily="34" charset="0"/>
              </a:rPr>
              <a:t>osallistumaan koulutukseen</a:t>
            </a:r>
          </a:p>
          <a:p>
            <a:pPr marL="0" lvl="0" indent="0">
              <a:buNone/>
            </a:pPr>
            <a:endParaRPr lang="fi-FI" sz="17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i-FI" sz="1700" dirty="0">
                <a:solidFill>
                  <a:prstClr val="black"/>
                </a:solidFill>
                <a:latin typeface="Trebuchet MS" panose="020B0603020202020204" pitchFamily="34" charset="0"/>
              </a:rPr>
              <a:t>pohditaan </a:t>
            </a:r>
            <a:r>
              <a:rPr lang="fi-FI" sz="1700" b="1" dirty="0">
                <a:solidFill>
                  <a:srgbClr val="00B050"/>
                </a:solidFill>
                <a:latin typeface="Trebuchet MS" panose="020B0603020202020204" pitchFamily="34" charset="0"/>
              </a:rPr>
              <a:t>yhteistyössä millainen osaamisen kehittäminen</a:t>
            </a:r>
            <a:r>
              <a:rPr lang="fi-FI" sz="1700" dirty="0">
                <a:solidFill>
                  <a:prstClr val="black"/>
                </a:solidFill>
                <a:latin typeface="Trebuchet MS" panose="020B0603020202020204" pitchFamily="34" charset="0"/>
              </a:rPr>
              <a:t> sopisi parhaiten kunkin henkilön tavoitteisiin ja olisi työuran kannalta tarkoituksenmukaisinta</a:t>
            </a:r>
          </a:p>
          <a:p>
            <a:pPr marL="0" lvl="0" indent="0">
              <a:buNone/>
            </a:pPr>
            <a:endParaRPr lang="fi-FI" sz="17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i-FI" sz="1700" b="1" dirty="0">
                <a:solidFill>
                  <a:srgbClr val="00B0F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Hakeva </a:t>
            </a:r>
            <a:r>
              <a:rPr lang="fi-FI" sz="1700" b="1" dirty="0" err="1">
                <a:solidFill>
                  <a:srgbClr val="00B0F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JEDUn</a:t>
            </a:r>
            <a:r>
              <a:rPr lang="fi-FI" sz="1700" b="1" dirty="0">
                <a:solidFill>
                  <a:srgbClr val="00B0F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kautta  kehitetään </a:t>
            </a:r>
            <a:r>
              <a:rPr lang="fi-FI" sz="1700" b="1" dirty="0">
                <a:solidFill>
                  <a:srgbClr val="00B0F0"/>
                </a:solidFill>
                <a:latin typeface="Trebuchet MS" panose="020B0603020202020204" pitchFamily="34" charset="0"/>
              </a:rPr>
              <a:t>jatkuvan oppimisen ja osaamisen opiskeluprosesseja ja -palveluita yhteistyössä erityisesti alueen </a:t>
            </a:r>
            <a:r>
              <a:rPr lang="fi-FI" sz="1700" b="1" i="1" dirty="0">
                <a:solidFill>
                  <a:srgbClr val="00B0F0"/>
                </a:solidFill>
                <a:latin typeface="Trebuchet MS" panose="020B0603020202020204" pitchFamily="34" charset="0"/>
              </a:rPr>
              <a:t>kuntien, työllisyystoimijoiden ja elinkeinoelämän</a:t>
            </a:r>
            <a:r>
              <a:rPr lang="fi-FI" sz="1700" b="1" dirty="0">
                <a:solidFill>
                  <a:srgbClr val="00B0F0"/>
                </a:solidFill>
                <a:latin typeface="Trebuchet MS" panose="020B0603020202020204" pitchFamily="34" charset="0"/>
              </a:rPr>
              <a:t> kanssa.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E61813D-870D-443B-AA72-10548848B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27357" y="1690689"/>
            <a:ext cx="5183188" cy="1306020"/>
          </a:xfrm>
          <a:ln w="28575">
            <a:solidFill>
              <a:srgbClr val="2E419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fi-FI" dirty="0">
                <a:solidFill>
                  <a:prstClr val="black"/>
                </a:solidFill>
                <a:latin typeface="Trebuchet MS" panose="020B0603020202020204" pitchFamily="34" charset="0"/>
              </a:rPr>
              <a:t>   Työllisyyden kuntakokeilu </a:t>
            </a:r>
          </a:p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150D935-AFA3-479C-91B7-B0097EE6B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0495" y="2845103"/>
            <a:ext cx="5183188" cy="4012896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lvl="0"/>
            <a:endParaRPr lang="fi-FI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i-FI" sz="1700" b="1" dirty="0">
                <a:solidFill>
                  <a:srgbClr val="FF0000"/>
                </a:solidFill>
                <a:latin typeface="Trebuchet MS" panose="020B0603020202020204" pitchFamily="34" charset="0"/>
              </a:rPr>
              <a:t>tavoitteena on </a:t>
            </a:r>
            <a:r>
              <a:rPr lang="fi-FI" sz="1700" dirty="0">
                <a:solidFill>
                  <a:prstClr val="black"/>
                </a:solidFill>
                <a:latin typeface="Trebuchet MS" panose="020B0603020202020204" pitchFamily="34" charset="0"/>
              </a:rPr>
              <a:t>nykyistä tehokkaammin edistää työttömien työnhakijoiden </a:t>
            </a:r>
            <a:r>
              <a:rPr lang="fi-FI" sz="1700" b="1" dirty="0">
                <a:solidFill>
                  <a:srgbClr val="FF0000"/>
                </a:solidFill>
                <a:latin typeface="Trebuchet MS" panose="020B0603020202020204" pitchFamily="34" charset="0"/>
              </a:rPr>
              <a:t>työllistymistä ja koulutukseen ohjautumista</a:t>
            </a:r>
            <a:r>
              <a:rPr lang="fi-FI" sz="1700" dirty="0">
                <a:solidFill>
                  <a:prstClr val="black"/>
                </a:solidFill>
                <a:latin typeface="Trebuchet MS" panose="020B0603020202020204" pitchFamily="34" charset="0"/>
              </a:rPr>
              <a:t> ja tuoda uusia ratkaisuja osaavan työvoiman saatavuuteen</a:t>
            </a:r>
          </a:p>
          <a:p>
            <a:pPr marL="0" lvl="0" indent="0">
              <a:buNone/>
            </a:pPr>
            <a:endParaRPr lang="fi-FI" sz="17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i-FI" sz="1700" b="1" dirty="0">
                <a:solidFill>
                  <a:srgbClr val="00B050"/>
                </a:solidFill>
                <a:latin typeface="Trebuchet MS" panose="020B0603020202020204" pitchFamily="34" charset="0"/>
              </a:rPr>
              <a:t>kehitetään</a:t>
            </a:r>
            <a:r>
              <a:rPr lang="fi-FI" sz="1700" dirty="0">
                <a:solidFill>
                  <a:prstClr val="black"/>
                </a:solidFill>
                <a:latin typeface="Trebuchet MS" panose="020B0603020202020204" pitchFamily="34" charset="0"/>
              </a:rPr>
              <a:t> työnhakijoille </a:t>
            </a:r>
            <a:r>
              <a:rPr lang="fi-FI" sz="1700" b="1" dirty="0">
                <a:solidFill>
                  <a:srgbClr val="00B050"/>
                </a:solidFill>
                <a:latin typeface="Trebuchet MS" panose="020B0603020202020204" pitchFamily="34" charset="0"/>
              </a:rPr>
              <a:t>tarjottavia työllistymistä tukevia palveluja ja palvelumalleja</a:t>
            </a:r>
            <a:r>
              <a:rPr lang="fi-FI" sz="1700" dirty="0">
                <a:solidFill>
                  <a:prstClr val="black"/>
                </a:solidFill>
                <a:latin typeface="Trebuchet MS" panose="020B0603020202020204" pitchFamily="34" charset="0"/>
              </a:rPr>
              <a:t>, joiden avulla voidaan nykyistä paremmin tunnistaa ja ratkaista asiakkaiden yksilölliset palvelutarpeet, työllistymisen esteet sekä </a:t>
            </a:r>
            <a:r>
              <a:rPr lang="fi-FI" sz="1700" b="1" dirty="0">
                <a:solidFill>
                  <a:srgbClr val="00B050"/>
                </a:solidFill>
                <a:latin typeface="Trebuchet MS" panose="020B0603020202020204" pitchFamily="34" charset="0"/>
              </a:rPr>
              <a:t>osaamisen kehittämistarpeet</a:t>
            </a:r>
          </a:p>
          <a:p>
            <a:pPr marL="0" lvl="0" indent="0">
              <a:buNone/>
            </a:pPr>
            <a:endParaRPr lang="fi-FI" sz="17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i-FI" sz="1700" b="1" dirty="0">
                <a:solidFill>
                  <a:srgbClr val="00B0F0"/>
                </a:solidFill>
                <a:latin typeface="Trebuchet MS" panose="020B0603020202020204" pitchFamily="34" charset="0"/>
              </a:rPr>
              <a:t>asiakaslähtöisyyttä tehostetaan integroimalla työllisyys-, koulutus- sekä sosiaali- ja terveyspalvelut entistä tiiviimmin yhteen</a:t>
            </a:r>
          </a:p>
          <a:p>
            <a:pPr marL="0" lvl="0" indent="0">
              <a:buNone/>
            </a:pPr>
            <a:endParaRPr lang="fi-FI" sz="1600" b="1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FFAEA2F-21CF-4294-AA90-E42EF29E2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710" y="1"/>
            <a:ext cx="1818290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1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99EC86-E508-4F6E-85D9-E2D0A618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Rajapinnassa työikäisten ammatillisen koulutuksen ja </a:t>
            </a:r>
            <a:r>
              <a:rPr lang="fi-FI" dirty="0" err="1">
                <a:solidFill>
                  <a:srgbClr val="0070C0"/>
                </a:solidFill>
              </a:rPr>
              <a:t>osaamistason</a:t>
            </a:r>
            <a:r>
              <a:rPr lang="fi-FI" dirty="0">
                <a:solidFill>
                  <a:srgbClr val="0070C0"/>
                </a:solidFill>
              </a:rPr>
              <a:t> vahvistaminen</a:t>
            </a:r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9D30FB65-5303-47FD-8385-A45219116425}"/>
              </a:ext>
            </a:extLst>
          </p:cNvPr>
          <p:cNvSpPr/>
          <p:nvPr/>
        </p:nvSpPr>
        <p:spPr>
          <a:xfrm>
            <a:off x="7441324" y="4983560"/>
            <a:ext cx="2879834" cy="11124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Syntyi KOHTAAMO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F223096-3DC0-4D0A-8E5B-5B6156F00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1532"/>
            <a:ext cx="6919560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2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C34D7-43B0-4CCE-A7A9-002F1A3F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0070C0"/>
                </a:solidFill>
                <a:latin typeface="Trebuchet MS" panose="020B0603020202020204" pitchFamily="34" charset="0"/>
              </a:rPr>
              <a:t>Kohtaamo</a:t>
            </a:r>
            <a:r>
              <a:rPr lang="fi-FI" dirty="0">
                <a:solidFill>
                  <a:srgbClr val="0070C0"/>
                </a:solidFill>
                <a:latin typeface="Trebuchet MS" panose="020B0603020202020204" pitchFamily="34" charset="0"/>
              </a:rPr>
              <a:t> –toimintamalli </a:t>
            </a:r>
            <a:r>
              <a:rPr lang="fi-FI" sz="4000" dirty="0">
                <a:solidFill>
                  <a:srgbClr val="0070C0"/>
                </a:solidFill>
                <a:latin typeface="Trebuchet MS" panose="020B0603020202020204" pitchFamily="34" charset="0"/>
              </a:rPr>
              <a:t>koulutusneuvontaa ja opastusta </a:t>
            </a:r>
            <a:endParaRPr lang="fi-FI" dirty="0">
              <a:solidFill>
                <a:srgbClr val="0070C0"/>
              </a:solidFill>
            </a:endParaRP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A4B2109-6FD1-4DF8-9C4D-8D16996EE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115B145-DCA4-4662-B590-2F83F82936B8}"/>
              </a:ext>
            </a:extLst>
          </p:cNvPr>
          <p:cNvSpPr txBox="1"/>
          <p:nvPr/>
        </p:nvSpPr>
        <p:spPr>
          <a:xfrm>
            <a:off x="566013" y="4308446"/>
            <a:ext cx="1683750" cy="461665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Kalajoki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918444A-AE11-4C42-AC15-7105B7EB2752}"/>
              </a:ext>
            </a:extLst>
          </p:cNvPr>
          <p:cNvSpPr txBox="1"/>
          <p:nvPr/>
        </p:nvSpPr>
        <p:spPr>
          <a:xfrm>
            <a:off x="221562" y="3472094"/>
            <a:ext cx="1834422" cy="461665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Oulainen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A7B610E-6CB7-4F17-AEA3-91BAB82D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1055"/>
            <a:ext cx="1725318" cy="646232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504FFE4C-837A-42CE-A996-F4637C7D6018}"/>
              </a:ext>
            </a:extLst>
          </p:cNvPr>
          <p:cNvSpPr txBox="1"/>
          <p:nvPr/>
        </p:nvSpPr>
        <p:spPr>
          <a:xfrm>
            <a:off x="9617479" y="4539279"/>
            <a:ext cx="2384981" cy="615553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glow rad="228600">
              <a:srgbClr val="70AD47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Työllisyyden kuntakokeilun </a:t>
            </a:r>
            <a:r>
              <a:rPr kumimoji="0" lang="fi-FI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tiloissa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9B4845E-3EB2-40C5-A444-4E92CCD777D6}"/>
              </a:ext>
            </a:extLst>
          </p:cNvPr>
          <p:cNvSpPr txBox="1"/>
          <p:nvPr/>
        </p:nvSpPr>
        <p:spPr>
          <a:xfrm>
            <a:off x="10112557" y="3795261"/>
            <a:ext cx="1889903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glow rad="228600">
              <a:srgbClr val="70AD47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Viikoittaista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BD587A3-E596-4F49-9272-7124813C5BF7}"/>
              </a:ext>
            </a:extLst>
          </p:cNvPr>
          <p:cNvSpPr txBox="1"/>
          <p:nvPr/>
        </p:nvSpPr>
        <p:spPr>
          <a:xfrm>
            <a:off x="9617479" y="3060422"/>
            <a:ext cx="2384981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glow rad="228600">
              <a:srgbClr val="70AD47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Säännöllistä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7ADDDAB1-A6A6-40BC-84F1-59CE54AEB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235" y="1950"/>
            <a:ext cx="1816765" cy="168873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BE3C91F-1369-440D-AE5B-1CF9AF3509BC}"/>
              </a:ext>
            </a:extLst>
          </p:cNvPr>
          <p:cNvSpPr txBox="1"/>
          <p:nvPr/>
        </p:nvSpPr>
        <p:spPr>
          <a:xfrm>
            <a:off x="9989808" y="5530632"/>
            <a:ext cx="1975945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Moniammatillinen ohjaus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F27A951-725A-4C52-AB6E-1A32A9AE13D9}"/>
              </a:ext>
            </a:extLst>
          </p:cNvPr>
          <p:cNvSpPr txBox="1"/>
          <p:nvPr/>
        </p:nvSpPr>
        <p:spPr>
          <a:xfrm>
            <a:off x="862659" y="5266414"/>
            <a:ext cx="197594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i-FI" sz="2400" b="1" dirty="0"/>
              <a:t>Alavieska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E914FAB-D2ED-4A5C-92BD-14F7F2EA29A0}"/>
              </a:ext>
            </a:extLst>
          </p:cNvPr>
          <p:cNvSpPr txBox="1"/>
          <p:nvPr/>
        </p:nvSpPr>
        <p:spPr>
          <a:xfrm>
            <a:off x="1159358" y="5942411"/>
            <a:ext cx="18288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i-FI" sz="2400" b="1" dirty="0"/>
              <a:t>Merijärvi</a:t>
            </a:r>
          </a:p>
        </p:txBody>
      </p:sp>
    </p:spTree>
    <p:extLst>
      <p:ext uri="{BB962C8B-B14F-4D97-AF65-F5344CB8AC3E}">
        <p14:creationId xmlns:p14="http://schemas.microsoft.com/office/powerpoint/2010/main" val="3304692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980FEB70456D647992D78EDD10941F0" ma:contentTypeVersion="14" ma:contentTypeDescription="Luo uusi asiakirja." ma:contentTypeScope="" ma:versionID="87ad4e1ba081a2916309724a43693115">
  <xsd:schema xmlns:xsd="http://www.w3.org/2001/XMLSchema" xmlns:xs="http://www.w3.org/2001/XMLSchema" xmlns:p="http://schemas.microsoft.com/office/2006/metadata/properties" xmlns:ns1="http://schemas.microsoft.com/sharepoint/v3" xmlns:ns3="4ea0a27f-f8af-4bff-a9f9-35c3b3cac41d" xmlns:ns4="00d4beb9-8a44-42bd-a373-06aa9ed70788" targetNamespace="http://schemas.microsoft.com/office/2006/metadata/properties" ma:root="true" ma:fieldsID="ea309a7e5b80636dbc049f9729c152f3" ns1:_="" ns3:_="" ns4:_="">
    <xsd:import namespace="http://schemas.microsoft.com/sharepoint/v3"/>
    <xsd:import namespace="4ea0a27f-f8af-4bff-a9f9-35c3b3cac41d"/>
    <xsd:import namespace="00d4beb9-8a44-42bd-a373-06aa9ed707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0a27f-f8af-4bff-a9f9-35c3b3cac4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4beb9-8a44-42bd-a373-06aa9ed70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0944660-D543-4F18-9497-DA7B10F249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a0a27f-f8af-4bff-a9f9-35c3b3cac41d"/>
    <ds:schemaRef ds:uri="00d4beb9-8a44-42bd-a373-06aa9ed707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BA64F3-A4A9-406A-945F-5196F7942B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684D3F-9ECC-4F9B-A672-D97587250491}">
  <ds:schemaRefs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4ea0a27f-f8af-4bff-a9f9-35c3b3cac41d"/>
    <ds:schemaRef ds:uri="00d4beb9-8a44-42bd-a373-06aa9ed7078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7278</TotalTime>
  <Words>792</Words>
  <Application>Microsoft Office PowerPoint</Application>
  <PresentationFormat>Laajakuva</PresentationFormat>
  <Paragraphs>221</Paragraphs>
  <Slides>14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Arial</vt:lpstr>
      <vt:lpstr>Calibri</vt:lpstr>
      <vt:lpstr>Muli</vt:lpstr>
      <vt:lpstr>Trebuchet MS</vt:lpstr>
      <vt:lpstr>Wingdings</vt:lpstr>
      <vt:lpstr>Office-teema</vt:lpstr>
      <vt:lpstr>Mukautettu suunnittelumalli</vt:lpstr>
      <vt:lpstr>Acrobat Document</vt:lpstr>
      <vt:lpstr>PowerPoint-esitys</vt:lpstr>
      <vt:lpstr>Jokilaaksojen työllisyyskokeilu   Ylivieska-Kalajoki-Oulainen-Alavieska-Merijärvi</vt:lpstr>
      <vt:lpstr>Jokilaaksojen työllisyyskokeilu  Ylivieskan palvelupiste</vt:lpstr>
      <vt:lpstr>Jokilaaksojen työllisyyskokeilu  työnhakijat lukuina</vt:lpstr>
      <vt:lpstr>Jokilaaksojen työllisyyskokeilu  asiakkaiden koulutustarve</vt:lpstr>
      <vt:lpstr>JEDU ja Hakeva JEDU</vt:lpstr>
      <vt:lpstr>Taustaa yhteistyölle  Hakeva JEDU ja työllisyyden kuntakokeilu</vt:lpstr>
      <vt:lpstr>Rajapinnassa työikäisten ammatillisen koulutuksen ja osaamistason vahvistaminen</vt:lpstr>
      <vt:lpstr>Kohtaamo –toimintamalli koulutusneuvontaa ja opastusta </vt:lpstr>
      <vt:lpstr>PowerPoint-esitys</vt:lpstr>
      <vt:lpstr>Palautetta Kohtaamo- toiminnasta</vt:lpstr>
      <vt:lpstr>Jatkokehittäminen ja tulevaisuus</vt:lpstr>
      <vt:lpstr>PowerPoint-esitys</vt:lpstr>
      <vt:lpstr>Kiittäen…</vt:lpstr>
    </vt:vector>
  </TitlesOfParts>
  <Company>JEDU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JEDU Leskinen Tuula</dc:creator>
  <cp:lastModifiedBy>Kangas Pia (ELY)</cp:lastModifiedBy>
  <cp:revision>143</cp:revision>
  <cp:lastPrinted>2022-02-24T12:15:42Z</cp:lastPrinted>
  <dcterms:created xsi:type="dcterms:W3CDTF">2018-10-01T07:29:58Z</dcterms:created>
  <dcterms:modified xsi:type="dcterms:W3CDTF">2022-05-19T09:04:52Z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0x0101007980FEB70456D647992D78EDD10941F0</vt:lpwstr>
  </property>
  <property fmtid="{D5CDD505-2E9C-101B-9397-08002B2CF9AE}" pid="3" name="TaxKeyword">
    <vt:lpwstr/>
  </property>
</Properties>
</file>