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9"/>
  </p:notesMasterIdLst>
  <p:sldIdLst>
    <p:sldId id="256" r:id="rId2"/>
    <p:sldId id="260" r:id="rId3"/>
    <p:sldId id="261" r:id="rId4"/>
    <p:sldId id="262" r:id="rId5"/>
    <p:sldId id="265" r:id="rId6"/>
    <p:sldId id="263" r:id="rId7"/>
    <p:sldId id="264" r:id="rId8"/>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napToGrid="0">
      <p:cViewPr varScale="1">
        <p:scale>
          <a:sx n="10" d="100"/>
          <a:sy n="10" d="100"/>
        </p:scale>
        <p:origin x="291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01585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78198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499240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48450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68117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Yhteiskuntaopin koe ja siinä menestyminen</a:t>
            </a:r>
            <a:br>
              <a:rPr lang="fi-FI" dirty="0"/>
            </a:br>
            <a:br>
              <a:rPr lang="fi-FI" dirty="0"/>
            </a:br>
            <a:r>
              <a:rPr lang="fi-FI" dirty="0"/>
              <a:t>Rikostehtävään vastaaminen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Rikostehtävään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Arvioi syyksiluettavuus (tahallisuus, tuottamus vai vahinko) tehtävän tapauksessa.</a:t>
            </a:r>
          </a:p>
          <a:p>
            <a:pPr marL="1143000" lvl="0" indent="-1143000">
              <a:spcBef>
                <a:spcPts val="0"/>
              </a:spcBef>
              <a:buFont typeface="Arial" panose="020B0604020202020204" pitchFamily="34" charset="0"/>
              <a:buChar char="•"/>
            </a:pPr>
            <a:r>
              <a:rPr lang="fi-FI" dirty="0"/>
              <a:t>Selvitä, mitä rangaistuksia eri rikoksen tekijät voivat saada. Esitä oikeudelliset perustelut.</a:t>
            </a:r>
          </a:p>
          <a:p>
            <a:pPr marL="1143000" lvl="0" indent="-1143000">
              <a:spcBef>
                <a:spcPts val="0"/>
              </a:spcBef>
              <a:buFont typeface="Arial" panose="020B0604020202020204" pitchFamily="34" charset="0"/>
              <a:buChar char="•"/>
            </a:pPr>
            <a:r>
              <a:rPr lang="fi-FI" dirty="0"/>
              <a:t>Kerro, esiintyykö tapauksessa rankaisemista lieventäviä tai koventavia perusteita.</a:t>
            </a:r>
          </a:p>
          <a:p>
            <a:pPr marL="1143000" lvl="0" indent="-1143000">
              <a:spcBef>
                <a:spcPts val="0"/>
              </a:spcBef>
              <a:buFont typeface="Arial" panose="020B0604020202020204" pitchFamily="34" charset="0"/>
              <a:buChar char="•"/>
            </a:pPr>
            <a:r>
              <a:rPr lang="fi-FI" dirty="0"/>
              <a:t>Selvitä, mitä muita seuraamuksia (esimerkiksi vahingonkorvaus) tapauksessa voi ilmetä.</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Rikostehtävään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Vastauksessa on olennaista tuoda pohtien esiin yleisiä oikeusperiaatteita ja soveltaa niitä annettuun tapaukseen.</a:t>
            </a:r>
          </a:p>
          <a:p>
            <a:pPr marL="1143000" lvl="0" indent="-1143000">
              <a:spcBef>
                <a:spcPts val="0"/>
              </a:spcBef>
              <a:buFont typeface="Arial" panose="020B0604020202020204" pitchFamily="34" charset="0"/>
              <a:buChar char="•"/>
            </a:pPr>
            <a:r>
              <a:rPr lang="fi-FI" dirty="0"/>
              <a:t>Erittele tapauksen rikokset.</a:t>
            </a:r>
          </a:p>
          <a:p>
            <a:pPr marL="1143000" lvl="0" indent="-1143000">
              <a:spcBef>
                <a:spcPts val="0"/>
              </a:spcBef>
              <a:buFont typeface="Arial" panose="020B0604020202020204" pitchFamily="34" charset="0"/>
              <a:buChar char="•"/>
            </a:pPr>
            <a:r>
              <a:rPr lang="fi-FI" dirty="0"/>
              <a:t>Selvitä, ketkä ovat rikoksen tekijöitä ja ketkä uhreja tai asianomistajia.</a:t>
            </a:r>
          </a:p>
          <a:p>
            <a:pPr marL="1143000" lvl="0" indent="-1143000">
              <a:spcBef>
                <a:spcPts val="0"/>
              </a:spcBef>
              <a:buFont typeface="Arial" panose="020B0604020202020204" pitchFamily="34" charset="0"/>
              <a:buChar char="•"/>
            </a:pPr>
            <a:r>
              <a:rPr lang="fi-FI" dirty="0"/>
              <a:t>Selvitä rikoksen tekijöiden osallisuus rikokseen (rikoksen teko, avunanto vai yllytys).</a:t>
            </a:r>
          </a:p>
          <a:p>
            <a:pPr marL="1143000" lvl="0" indent="-1143000">
              <a:spcBef>
                <a:spcPts val="0"/>
              </a:spcBef>
              <a:buFont typeface="Arial" panose="020B0604020202020204" pitchFamily="34" charset="0"/>
              <a:buChar char="•"/>
            </a:pPr>
            <a:r>
              <a:rPr lang="fi-FI" dirty="0"/>
              <a:t>Arvioi rikoksen tekijöiden syyntakeisuus (psyykkinen vastuukyky teostaan).</a:t>
            </a:r>
          </a:p>
          <a:p>
            <a:pPr marL="1143000" lvl="0" indent="-1143000">
              <a:spcBef>
                <a:spcPts val="0"/>
              </a:spcBef>
              <a:buFont typeface="Arial" panose="020B0604020202020204" pitchFamily="34" charset="0"/>
              <a:buChar char="•"/>
            </a:pPr>
            <a:r>
              <a:rPr lang="fi-FI" dirty="0"/>
              <a:t>Selvitä iän vaikutus rikoksen rangaistavuuteen.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931404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xEl>
                                              <p:pRg st="4" end="4"/>
                                            </p:txEl>
                                          </p:spTgt>
                                        </p:tgtEl>
                                        <p:attrNameLst>
                                          <p:attrName>style.visibility</p:attrName>
                                        </p:attrNameLst>
                                      </p:cBhvr>
                                      <p:to>
                                        <p:strVal val="visible"/>
                                      </p:to>
                                    </p:set>
                                    <p:animEffect transition="in" filter="fade">
                                      <p:cBhvr>
                                        <p:cTn id="27" dur="500"/>
                                        <p:tgtEl>
                                          <p:spTgt spid="12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0">
                                            <p:txEl>
                                              <p:pRg st="5" end="5"/>
                                            </p:txEl>
                                          </p:spTgt>
                                        </p:tgtEl>
                                        <p:attrNameLst>
                                          <p:attrName>style.visibility</p:attrName>
                                        </p:attrNameLst>
                                      </p:cBhvr>
                                      <p:to>
                                        <p:strVal val="visible"/>
                                      </p:to>
                                    </p:set>
                                    <p:animEffect transition="in" filter="fade">
                                      <p:cBhvr>
                                        <p:cTn id="32" dur="500"/>
                                        <p:tgtEl>
                                          <p:spTgt spid="12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Esimerkkitehtävä (yo-tehtävä k2019)</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sz="5400" dirty="0"/>
              <a:t>14-vuotias Aleksi, hänen kaverinsa 18-vuotias Toni sekä tämän 16-vuotias tyttöystävä Emma ovat marketissa alkoholijuomien osastolla. Tonilla on ”jano”, ja hän käskee Aleksia työntämään 12 oluttölkin ”mäyräkoirapakkauksen” mukanaan olevaan kassiin ja kävelemään kassan ohitse maksamatta. Kun Aleksi kieltäytyy, Tonin tyttöystävä Emma ilkkuu Aleksille, että tämä on pelkuri, ja vaatii tekemään, kuten Toni käskee. Lopulta Aleksi suostuu, mutta myymäläetsivä ottaa koko kolmikon kiinni heti kassan jälkeen. Kiinniottotilanteessa Aleksi pudottaa kassinsa lattialle ja osa tölkeistä vahingoittuu. Myös myymäläetsivän silmälasit rikkoutuvat tilanteessa. Arvioi nuorten toimintaa oikeudelliselta kannalta. </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1312413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ct val="100000"/>
              <a:buFont typeface="Calibri"/>
              <a:buNone/>
            </a:pPr>
            <a:r>
              <a:rPr lang="fi-FI" dirty="0"/>
              <a:t>Opettajalle</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extLst>
      <p:ext uri="{BB962C8B-B14F-4D97-AF65-F5344CB8AC3E}">
        <p14:creationId xmlns:p14="http://schemas.microsoft.com/office/powerpoint/2010/main" val="390603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685800" lvl="0" indent="-685800">
              <a:spcBef>
                <a:spcPts val="0"/>
              </a:spcBef>
              <a:buFont typeface="Arial" panose="020B0604020202020204" pitchFamily="34" charset="0"/>
              <a:buChar char="•"/>
            </a:pPr>
            <a:r>
              <a:rPr lang="fi-FI" sz="5400" b="1" dirty="0"/>
              <a:t>tapauksen rikos</a:t>
            </a:r>
            <a:r>
              <a:rPr lang="fi-FI" sz="5400" dirty="0"/>
              <a:t>: näpistys</a:t>
            </a:r>
          </a:p>
          <a:p>
            <a:pPr marL="685800" lvl="0" indent="-685800">
              <a:spcBef>
                <a:spcPts val="0"/>
              </a:spcBef>
              <a:buFont typeface="Arial" panose="020B0604020202020204" pitchFamily="34" charset="0"/>
              <a:buChar char="•"/>
            </a:pPr>
            <a:r>
              <a:rPr lang="fi-FI" sz="5400" b="1" dirty="0"/>
              <a:t>rikoksen tekijät</a:t>
            </a:r>
            <a:r>
              <a:rPr lang="fi-FI" sz="5400" dirty="0"/>
              <a:t>: Aleksi (rikoksen teko), Emma ja Toni (rikokseen yllyttäjät)</a:t>
            </a:r>
          </a:p>
          <a:p>
            <a:pPr marL="685800" lvl="0" indent="-685800">
              <a:spcBef>
                <a:spcPts val="0"/>
              </a:spcBef>
              <a:buFont typeface="Arial" panose="020B0604020202020204" pitchFamily="34" charset="0"/>
              <a:buChar char="•"/>
            </a:pPr>
            <a:r>
              <a:rPr lang="fi-FI" sz="5400" b="1" dirty="0"/>
              <a:t>asianomistajat</a:t>
            </a:r>
            <a:r>
              <a:rPr lang="fi-FI" sz="5400" dirty="0"/>
              <a:t>: myymäläetsivä (silmälasit) ja kauppias (vahingoittuneet tölkit)</a:t>
            </a:r>
          </a:p>
          <a:p>
            <a:pPr marL="685800" lvl="0" indent="-685800">
              <a:spcBef>
                <a:spcPts val="0"/>
              </a:spcBef>
              <a:buFont typeface="Arial" panose="020B0604020202020204" pitchFamily="34" charset="0"/>
              <a:buChar char="•"/>
            </a:pPr>
            <a:r>
              <a:rPr lang="fi-FI" sz="5400" b="1" dirty="0"/>
              <a:t>syyntakeisuus ja ikä</a:t>
            </a:r>
            <a:r>
              <a:rPr lang="fi-FI" sz="5400" dirty="0"/>
              <a:t>: Aleksi on alle 15-vuotias, joten hän on syyntakeeton. Emma ja Toni ovat ikänsä puolesta rikosoikeudellisesti vastuussa.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6</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103214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a:t>Näkökulmia tehtävään</a:t>
            </a:r>
            <a:endParaRPr lang="fi-FI" dirty="0"/>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685800" lvl="0" indent="-685800">
              <a:spcBef>
                <a:spcPts val="0"/>
              </a:spcBef>
              <a:buFont typeface="Arial" panose="020B0604020202020204" pitchFamily="34" charset="0"/>
              <a:buChar char="•"/>
            </a:pPr>
            <a:r>
              <a:rPr lang="fi-FI" sz="5400" b="1" dirty="0"/>
              <a:t>syyksiluettavuus</a:t>
            </a:r>
            <a:r>
              <a:rPr lang="fi-FI" sz="5400" dirty="0"/>
              <a:t>: Teot olivat tahallisia.</a:t>
            </a:r>
          </a:p>
          <a:p>
            <a:pPr marL="685800" lvl="0" indent="-685800">
              <a:spcBef>
                <a:spcPts val="0"/>
              </a:spcBef>
              <a:buFont typeface="Arial" panose="020B0604020202020204" pitchFamily="34" charset="0"/>
              <a:buChar char="•"/>
            </a:pPr>
            <a:r>
              <a:rPr lang="fi-FI" sz="5400" b="1" dirty="0"/>
              <a:t>rangaistukset</a:t>
            </a:r>
            <a:r>
              <a:rPr lang="fi-FI" sz="5400" dirty="0"/>
              <a:t>: Aleksia ei rangaista alaikäisyyden vuoksi, Emmalle ja Tonille määrätään todennäköisesti sakkoa. </a:t>
            </a:r>
          </a:p>
          <a:p>
            <a:pPr marL="685800" lvl="0" indent="-685800">
              <a:spcBef>
                <a:spcPts val="0"/>
              </a:spcBef>
              <a:buFont typeface="Arial" panose="020B0604020202020204" pitchFamily="34" charset="0"/>
              <a:buChar char="•"/>
            </a:pPr>
            <a:r>
              <a:rPr lang="fi-FI" sz="5400" b="1" dirty="0"/>
              <a:t>rangaistuksen lieventäminen tai koventaminen</a:t>
            </a:r>
            <a:r>
              <a:rPr lang="fi-FI" sz="5400" dirty="0"/>
              <a:t>: Rangaistusta lieventävä seikka on se, että Emma ja Toni ovat nuoria rikoksentekijöitä.</a:t>
            </a:r>
          </a:p>
          <a:p>
            <a:pPr marL="685800" lvl="0" indent="-685800">
              <a:spcBef>
                <a:spcPts val="0"/>
              </a:spcBef>
              <a:buFont typeface="Arial" panose="020B0604020202020204" pitchFamily="34" charset="0"/>
              <a:buChar char="•"/>
            </a:pPr>
            <a:r>
              <a:rPr lang="fi-FI" sz="5400" b="1" dirty="0"/>
              <a:t>muita seuraamuksia</a:t>
            </a:r>
            <a:r>
              <a:rPr lang="fi-FI" sz="5400" dirty="0"/>
              <a:t>: Vahingonkorvausvelvollisuus on iästä riippumatta, joten kaikki kolme voivat joutua korvaamaan aiheuttamansa vahingot. Aleksia kohtaan lastensuojelutoimet ovat mahdollisia, mutta ne ovat melko epätodennäköisiä näin lievässä rikostapauksessa.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7</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827649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412</Words>
  <Application>Microsoft Office PowerPoint</Application>
  <PresentationFormat>Mukautettu</PresentationFormat>
  <Paragraphs>40</Paragraphs>
  <Slides>7</Slides>
  <Notes>7</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7</vt:i4>
      </vt:variant>
    </vt:vector>
  </HeadingPairs>
  <TitlesOfParts>
    <vt:vector size="10" baseType="lpstr">
      <vt:lpstr>Arial</vt:lpstr>
      <vt:lpstr>Calibri</vt:lpstr>
      <vt:lpstr>Office-teema</vt:lpstr>
      <vt:lpstr>Yhteiskuntaopin koe ja siinä menestyminen  Rikostehtävään vastaaminen</vt:lpstr>
      <vt:lpstr>Rikostehtävään vastaaminen</vt:lpstr>
      <vt:lpstr>Rikostehtävään vastaaminen</vt:lpstr>
      <vt:lpstr>Esimerkkitehtävä (yo-tehtävä k2019)</vt:lpstr>
      <vt:lpstr>Opettajalle</vt:lpstr>
      <vt:lpstr>Näkökulmia tehtävään</vt:lpstr>
      <vt:lpstr>Näkökulmia tehtävään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Rikostehtävä</dc:title>
  <dc:creator>Mika Kortelainen</dc:creator>
  <cp:lastModifiedBy>Kaartinen Minna</cp:lastModifiedBy>
  <cp:revision>23</cp:revision>
  <dcterms:modified xsi:type="dcterms:W3CDTF">2024-01-08T08:17:51Z</dcterms:modified>
</cp:coreProperties>
</file>