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74" r:id="rId44"/>
    <p:sldId id="275" r:id="rId45"/>
  </p:sldIdLst>
  <p:sldSz cx="18288000" cy="10287000"/>
  <p:notesSz cx="6858000" cy="9144000"/>
  <p:embeddedFontLst>
    <p:embeddedFont>
      <p:font typeface="Glacial Indifference" charset="1" panose="00000000000000000000"/>
      <p:regular r:id="rId6"/>
    </p:embeddedFont>
    <p:embeddedFont>
      <p:font typeface="Glacial Indifference Bold" charset="1" panose="00000800000000000000"/>
      <p:regular r:id="rId7"/>
    </p:embeddedFont>
    <p:embeddedFont>
      <p:font typeface="Glacial Indifference Italics" charset="1" panose="00000000000000000000"/>
      <p:regular r:id="rId8"/>
    </p:embeddedFont>
    <p:embeddedFont>
      <p:font typeface="Glacial Indifference Bold Italics" charset="1" panose="00000800000000000000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  <p:embeddedFont>
      <p:font typeface="Tangerine" charset="1" panose="02000000000000000000"/>
      <p:regular r:id="rId14"/>
    </p:embeddedFont>
    <p:embeddedFont>
      <p:font typeface="Tangerine Bold" charset="1" panose="02000000000000000000"/>
      <p:regular r:id="rId15"/>
    </p:embeddedFont>
    <p:embeddedFont>
      <p:font typeface="Carelia" charset="1" panose="00000500000000000000"/>
      <p:regular r:id="rId16"/>
    </p:embeddedFont>
    <p:embeddedFont>
      <p:font typeface="Carelia Italics" charset="1" panose="00000500000000000000"/>
      <p:regular r:id="rId17"/>
    </p:embeddedFont>
    <p:embeddedFont>
      <p:font typeface="Open Sans" charset="1" panose="020B0606030504020204"/>
      <p:regular r:id="rId18"/>
    </p:embeddedFont>
    <p:embeddedFont>
      <p:font typeface="Open Sans Bold" charset="1" panose="020B0806030504020204"/>
      <p:regular r:id="rId19"/>
    </p:embeddedFont>
    <p:embeddedFont>
      <p:font typeface="Open Sans Italics" charset="1" panose="020B0606030504020204"/>
      <p:regular r:id="rId20"/>
    </p:embeddedFont>
    <p:embeddedFont>
      <p:font typeface="Open Sans Bold Italics" charset="1" panose="020B0806030504020204"/>
      <p:regular r:id="rId21"/>
    </p:embeddedFont>
    <p:embeddedFont>
      <p:font typeface="Open Sans Light" charset="1" panose="020B0306030504020204"/>
      <p:regular r:id="rId22"/>
    </p:embeddedFont>
    <p:embeddedFont>
      <p:font typeface="Open Sans Light Italics" charset="1" panose="020B0306030504020204"/>
      <p:regular r:id="rId23"/>
    </p:embeddedFont>
    <p:embeddedFont>
      <p:font typeface="Open Sans Ultra-Bold" charset="1" panose="00000000000000000000"/>
      <p:regular r:id="rId24"/>
    </p:embeddedFont>
    <p:embeddedFont>
      <p:font typeface="Open Sans Ultra-Bold Italics" charset="1" panose="000000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slides/slide1.xml" Type="http://schemas.openxmlformats.org/officeDocument/2006/relationships/slide"/><Relationship Id="rId27" Target="slides/slide2.xml" Type="http://schemas.openxmlformats.org/officeDocument/2006/relationships/slide"/><Relationship Id="rId28" Target="slides/slide3.xml" Type="http://schemas.openxmlformats.org/officeDocument/2006/relationships/slide"/><Relationship Id="rId29" Target="slides/slide4.xml" Type="http://schemas.openxmlformats.org/officeDocument/2006/relationships/slide"/><Relationship Id="rId3" Target="viewProps.xml" Type="http://schemas.openxmlformats.org/officeDocument/2006/relationships/viewProps"/><Relationship Id="rId30" Target="slides/slide5.xml" Type="http://schemas.openxmlformats.org/officeDocument/2006/relationships/slide"/><Relationship Id="rId31" Target="slides/slide6.xml" Type="http://schemas.openxmlformats.org/officeDocument/2006/relationships/slide"/><Relationship Id="rId32" Target="slides/slide7.xml" Type="http://schemas.openxmlformats.org/officeDocument/2006/relationships/slide"/><Relationship Id="rId33" Target="slides/slide8.xml" Type="http://schemas.openxmlformats.org/officeDocument/2006/relationships/slide"/><Relationship Id="rId34" Target="slides/slide9.xml" Type="http://schemas.openxmlformats.org/officeDocument/2006/relationships/slide"/><Relationship Id="rId35" Target="slides/slide10.xml" Type="http://schemas.openxmlformats.org/officeDocument/2006/relationships/slide"/><Relationship Id="rId36" Target="slides/slide11.xml" Type="http://schemas.openxmlformats.org/officeDocument/2006/relationships/slide"/><Relationship Id="rId37" Target="slides/slide12.xml" Type="http://schemas.openxmlformats.org/officeDocument/2006/relationships/slide"/><Relationship Id="rId38" Target="slides/slide13.xml" Type="http://schemas.openxmlformats.org/officeDocument/2006/relationships/slide"/><Relationship Id="rId39" Target="slides/slide14.xml" Type="http://schemas.openxmlformats.org/officeDocument/2006/relationships/slide"/><Relationship Id="rId4" Target="theme/theme1.xml" Type="http://schemas.openxmlformats.org/officeDocument/2006/relationships/theme"/><Relationship Id="rId40" Target="slides/slide15.xml" Type="http://schemas.openxmlformats.org/officeDocument/2006/relationships/slide"/><Relationship Id="rId41" Target="slides/slide16.xml" Type="http://schemas.openxmlformats.org/officeDocument/2006/relationships/slide"/><Relationship Id="rId42" Target="slides/slide17.xml" Type="http://schemas.openxmlformats.org/officeDocument/2006/relationships/slide"/><Relationship Id="rId43" Target="slides/slide18.xml" Type="http://schemas.openxmlformats.org/officeDocument/2006/relationships/slide"/><Relationship Id="rId44" Target="slides/slide19.xml" Type="http://schemas.openxmlformats.org/officeDocument/2006/relationships/slide"/><Relationship Id="rId45" Target="slides/slide20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jpe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jpeg" Type="http://schemas.openxmlformats.org/officeDocument/2006/relationships/image"/><Relationship Id="rId4" Target="../media/image6.png" Type="http://schemas.openxmlformats.org/officeDocument/2006/relationships/image"/><Relationship Id="rId5" Target="../media/image17.png" Type="http://schemas.openxmlformats.org/officeDocument/2006/relationships/image"/><Relationship Id="rId6" Target="../media/image4.jpeg" Type="http://schemas.openxmlformats.org/officeDocument/2006/relationships/image"/><Relationship Id="rId7" Target="../media/image3.png" Type="http://schemas.openxmlformats.org/officeDocument/2006/relationships/image"/><Relationship Id="rId8" Target="../media/image10.pn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https://areena.yle.fi/1-3954031" TargetMode="External" Type="http://schemas.openxmlformats.org/officeDocument/2006/relationships/hyperlink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jpeg" Type="http://schemas.openxmlformats.org/officeDocument/2006/relationships/image"/><Relationship Id="rId5" Target="../media/image15.jpeg" Type="http://schemas.openxmlformats.org/officeDocument/2006/relationships/image"/><Relationship Id="rId6" Target="../media/image16.jpeg" Type="http://schemas.openxmlformats.org/officeDocument/2006/relationships/image"/><Relationship Id="rId7" Target="../media/image5.jpeg" Type="http://schemas.openxmlformats.org/officeDocument/2006/relationships/image"/><Relationship Id="rId8" Target="../media/image6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Relationship Id="rId3" Target="https://www.youtube.com/watch?v=_S1vYZ6wAHY" TargetMode="External" Type="http://schemas.openxmlformats.org/officeDocument/2006/relationships/video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jpeg" Type="http://schemas.openxmlformats.org/officeDocument/2006/relationships/image"/><Relationship Id="rId2" Target="../media/image1.jpeg" Type="http://schemas.openxmlformats.org/officeDocument/2006/relationships/image"/><Relationship Id="rId3" Target="../media/image5.jpeg" Type="http://schemas.openxmlformats.org/officeDocument/2006/relationships/image"/><Relationship Id="rId4" Target="../media/image6.png" Type="http://schemas.openxmlformats.org/officeDocument/2006/relationships/image"/><Relationship Id="rId5" Target="../media/image17.png" Type="http://schemas.openxmlformats.org/officeDocument/2006/relationships/image"/><Relationship Id="rId6" Target="../media/image4.jpeg" Type="http://schemas.openxmlformats.org/officeDocument/2006/relationships/image"/><Relationship Id="rId7" Target="../media/image3.png" Type="http://schemas.openxmlformats.org/officeDocument/2006/relationships/image"/><Relationship Id="rId8" Target="../media/image10.pn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21.jpeg" Type="http://schemas.openxmlformats.org/officeDocument/2006/relationships/image"/><Relationship Id="rId12" Target="../media/image22.jpeg" Type="http://schemas.openxmlformats.org/officeDocument/2006/relationships/image"/><Relationship Id="rId13" Target="../media/image23.jpeg" Type="http://schemas.openxmlformats.org/officeDocument/2006/relationships/image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20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19.png" Type="http://schemas.openxmlformats.org/officeDocument/2006/relationships/image"/><Relationship Id="rId8" Target="../media/image10.png" Type="http://schemas.openxmlformats.org/officeDocument/2006/relationships/image"/><Relationship Id="rId9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275401">
            <a:off x="3222365" y="963515"/>
            <a:ext cx="12070546" cy="8359971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-2183834">
            <a:off x="2786027" y="2157359"/>
            <a:ext cx="9169826" cy="6350954"/>
            <a:chOff x="0" y="0"/>
            <a:chExt cx="3429000" cy="23749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5"/>
              <a:stretch>
                <a:fillRect l="0" t="-278" r="0" b="-278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-10101156">
            <a:off x="10789186" y="1079477"/>
            <a:ext cx="4921956" cy="7315995"/>
            <a:chOff x="0" y="0"/>
            <a:chExt cx="3175000" cy="4719320"/>
          </a:xfrm>
        </p:grpSpPr>
        <p:sp>
          <p:nvSpPr>
            <p:cNvPr name="Freeform 10" id="10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3593" t="0" r="-237551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7"/>
              <a:stretch>
                <a:fillRect l="-4322" t="-3535" r="-518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-296991">
            <a:off x="3055702" y="1435689"/>
            <a:ext cx="12128005" cy="7794293"/>
          </a:xfrm>
          <a:custGeom>
            <a:avLst/>
            <a:gdLst/>
            <a:ahLst/>
            <a:cxnLst/>
            <a:rect r="r" b="b" t="t" l="l"/>
            <a:pathLst>
              <a:path h="7794293" w="12128005">
                <a:moveTo>
                  <a:pt x="0" y="0"/>
                </a:moveTo>
                <a:lnTo>
                  <a:pt x="12128006" y="0"/>
                </a:lnTo>
                <a:lnTo>
                  <a:pt x="12128006" y="7794293"/>
                </a:lnTo>
                <a:lnTo>
                  <a:pt x="0" y="77942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2700000">
            <a:off x="-3021635" y="2042349"/>
            <a:ext cx="5117166" cy="1272895"/>
          </a:xfrm>
          <a:custGeom>
            <a:avLst/>
            <a:gdLst/>
            <a:ahLst/>
            <a:cxnLst/>
            <a:rect r="r" b="b" t="t" l="l"/>
            <a:pathLst>
              <a:path h="1272895" w="5117166">
                <a:moveTo>
                  <a:pt x="0" y="0"/>
                </a:moveTo>
                <a:lnTo>
                  <a:pt x="5117167" y="0"/>
                </a:lnTo>
                <a:lnTo>
                  <a:pt x="5117167" y="1272895"/>
                </a:lnTo>
                <a:lnTo>
                  <a:pt x="0" y="12728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3569674">
            <a:off x="-2435523" y="-1078537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3" y="0"/>
                </a:lnTo>
                <a:lnTo>
                  <a:pt x="3944943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025603">
            <a:off x="-1458512" y="7218919"/>
            <a:ext cx="4019186" cy="6136162"/>
          </a:xfrm>
          <a:custGeom>
            <a:avLst/>
            <a:gdLst/>
            <a:ahLst/>
            <a:cxnLst/>
            <a:rect r="r" b="b" t="t" l="l"/>
            <a:pathLst>
              <a:path h="6136162" w="4019186">
                <a:moveTo>
                  <a:pt x="0" y="0"/>
                </a:moveTo>
                <a:lnTo>
                  <a:pt x="4019186" y="0"/>
                </a:lnTo>
                <a:lnTo>
                  <a:pt x="4019186" y="6136162"/>
                </a:lnTo>
                <a:lnTo>
                  <a:pt x="0" y="613616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60405">
            <a:off x="15845490" y="7257103"/>
            <a:ext cx="3507936" cy="4278879"/>
          </a:xfrm>
          <a:custGeom>
            <a:avLst/>
            <a:gdLst/>
            <a:ahLst/>
            <a:cxnLst/>
            <a:rect r="r" b="b" t="t" l="l"/>
            <a:pathLst>
              <a:path h="4278879" w="3507936">
                <a:moveTo>
                  <a:pt x="0" y="0"/>
                </a:moveTo>
                <a:lnTo>
                  <a:pt x="3507935" y="0"/>
                </a:lnTo>
                <a:lnTo>
                  <a:pt x="3507935" y="4278879"/>
                </a:lnTo>
                <a:lnTo>
                  <a:pt x="0" y="427887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-295103">
            <a:off x="2988174" y="4081083"/>
            <a:ext cx="12162925" cy="1695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89"/>
              </a:lnSpc>
            </a:pPr>
            <a:r>
              <a:rPr lang="en-US" sz="12947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8" id="18"/>
          <p:cNvSpPr txBox="true"/>
          <p:nvPr/>
        </p:nvSpPr>
        <p:spPr>
          <a:xfrm rot="-316139">
            <a:off x="6129098" y="6200751"/>
            <a:ext cx="6242139" cy="1218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5"/>
              </a:lnSpc>
            </a:pPr>
            <a:r>
              <a:rPr lang="en-US" sz="6899" spc="68">
                <a:solidFill>
                  <a:srgbClr val="605048"/>
                </a:solidFill>
                <a:latin typeface="Tangerine Bold"/>
              </a:rPr>
              <a:t>s. 184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-6273966">
            <a:off x="15633257" y="879567"/>
            <a:ext cx="5117166" cy="1272895"/>
          </a:xfrm>
          <a:custGeom>
            <a:avLst/>
            <a:gdLst/>
            <a:ahLst/>
            <a:cxnLst/>
            <a:rect r="r" b="b" t="t" l="l"/>
            <a:pathLst>
              <a:path h="1272895" w="5117166">
                <a:moveTo>
                  <a:pt x="0" y="0"/>
                </a:moveTo>
                <a:lnTo>
                  <a:pt x="5117166" y="0"/>
                </a:lnTo>
                <a:lnTo>
                  <a:pt x="5117166" y="1272895"/>
                </a:lnTo>
                <a:lnTo>
                  <a:pt x="0" y="12728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27259">
            <a:off x="8362120" y="1519537"/>
            <a:ext cx="891928" cy="908972"/>
          </a:xfrm>
          <a:custGeom>
            <a:avLst/>
            <a:gdLst/>
            <a:ahLst/>
            <a:cxnLst/>
            <a:rect r="r" b="b" t="t" l="l"/>
            <a:pathLst>
              <a:path h="908972" w="891928">
                <a:moveTo>
                  <a:pt x="0" y="0"/>
                </a:moveTo>
                <a:lnTo>
                  <a:pt x="891929" y="0"/>
                </a:lnTo>
                <a:lnTo>
                  <a:pt x="891929" y="908971"/>
                </a:lnTo>
                <a:lnTo>
                  <a:pt x="0" y="90897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48142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ihaili mielikuvitusta, tunteita, romanttista rakkautta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Suomessa romantiikka ilmenee KANSALLISROMANTIIKKANA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Halutaan yhdistää kansa, luodaan suomalaisuudelle raamit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Lauantaiseura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kerho, johon kuului mm. Runeberg, Lönnrot ja Topelius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5419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ihaili mielikuvitusta, tunteita, romanttista rakkautta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Suomessa romantiikka ilmenee KANSALLISROMANTIIKKANA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Halutaan yhdistää kansa, luodaan suomalaisuudelle raamit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Lauantaiseura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kerho, johon kuului mm. Runeberg, Lönnrot ja Topelius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 päämääränä oli</a:t>
            </a:r>
          </a:p>
          <a:p>
            <a:pPr marL="2202178" indent="-550545" lvl="3">
              <a:lnSpc>
                <a:spcPts val="4759"/>
              </a:lnSpc>
              <a:buFont typeface="Arial"/>
              <a:buChar char="￭"/>
            </a:pP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6624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ihaili mielikuvitusta, tunteita, romanttista rakkautta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Suomessa romantiikka ilmenee KANSALLISROMANTIIKKANA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Halutaan yhdistää kansa, luodaan suomalaisuudelle raamit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Lauantaiseura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kerho, johon kuului mm. Runeberg, Lönnrot ja Topelius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 päämääränä oli</a:t>
            </a:r>
          </a:p>
          <a:p>
            <a:pPr marL="2202178" indent="-550545" lvl="3">
              <a:lnSpc>
                <a:spcPts val="4759"/>
              </a:lnSpc>
              <a:buFont typeface="Arial"/>
              <a:buChar char="￭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tehdä suomen kielestä opetuksen, kulttuurin ja hallinnon kieli</a:t>
            </a:r>
          </a:p>
          <a:p>
            <a:pPr marL="2202178" indent="-550545" lvl="3">
              <a:lnSpc>
                <a:spcPts val="4759"/>
              </a:lnSpc>
              <a:buFont typeface="Arial"/>
              <a:buChar char="￭"/>
            </a:pP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7228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ihaili mielikuvitusta, tunteita, romanttista rakkautta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Suomessa romantiikka ilmenee KANSALLISROMANTIIKKANA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Halutaan yhdistää kansa, luodaan suomalaisuudelle raamit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Lauantaiseura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kerho, johon kuului mm. Runeberg, Lönnrot ja Topelius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 päämääränä oli</a:t>
            </a:r>
          </a:p>
          <a:p>
            <a:pPr marL="2202178" indent="-550545" lvl="3">
              <a:lnSpc>
                <a:spcPts val="4759"/>
              </a:lnSpc>
              <a:buFont typeface="Arial"/>
              <a:buChar char="￭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tehdä suomen kielestä opetuksen, kulttuurin ja hallinnon kieli</a:t>
            </a:r>
          </a:p>
          <a:p>
            <a:pPr marL="2202178" indent="-550545" lvl="3">
              <a:lnSpc>
                <a:spcPts val="4759"/>
              </a:lnSpc>
              <a:buFont typeface="Arial"/>
              <a:buChar char="￭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luoda suomenkielinen kirjallisuus</a:t>
            </a:r>
          </a:p>
          <a:p>
            <a:pPr marL="2202178" indent="-550545" lvl="3">
              <a:lnSpc>
                <a:spcPts val="4759"/>
              </a:lnSpc>
              <a:buFont typeface="Arial"/>
              <a:buChar char="￭"/>
            </a:pP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7828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ihaili mielikuvitusta, tunteita, romanttista rakkautta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Suomessa romantiikka ilmenee KANSALLISROMANTIIKKANA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Halutaan yhdistää kansa, luodaan suomalaisuudelle raamit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Lauantaiseura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kerho, johon kuului mm. Runeberg, Lönnrot ja Topelius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 päämääränä oli</a:t>
            </a:r>
          </a:p>
          <a:p>
            <a:pPr marL="2202178" indent="-550545" lvl="3">
              <a:lnSpc>
                <a:spcPts val="4759"/>
              </a:lnSpc>
              <a:buFont typeface="Arial"/>
              <a:buChar char="￭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tehdä suomen kielestä opetuksen, kulttuurin ja hallinnon kieli</a:t>
            </a:r>
          </a:p>
          <a:p>
            <a:pPr marL="2202178" indent="-550545" lvl="3">
              <a:lnSpc>
                <a:spcPts val="4759"/>
              </a:lnSpc>
              <a:buFont typeface="Arial"/>
              <a:buChar char="￭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luoda suomenkielinen kirjallisuus</a:t>
            </a:r>
          </a:p>
          <a:p>
            <a:pPr marL="2202178" indent="-550545" lvl="3">
              <a:lnSpc>
                <a:spcPts val="4759"/>
              </a:lnSpc>
              <a:buFont typeface="Arial"/>
              <a:buChar char="￭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sivistää oppimatonta kansaa suomenkielisen koulun ja lehdistön avulla</a:t>
            </a: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-3883786">
            <a:off x="13894499" y="-2467376"/>
            <a:ext cx="4146901" cy="6163954"/>
            <a:chOff x="0" y="0"/>
            <a:chExt cx="3175000" cy="4719320"/>
          </a:xfrm>
        </p:grpSpPr>
        <p:sp>
          <p:nvSpPr>
            <p:cNvPr name="Freeform 4" id="4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13593" t="0" r="-237551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4"/>
              <a:stretch>
                <a:fillRect l="-4322" t="-3535" r="-518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4516119" y="1477337"/>
            <a:ext cx="9255763" cy="7961133"/>
          </a:xfrm>
          <a:custGeom>
            <a:avLst/>
            <a:gdLst/>
            <a:ahLst/>
            <a:cxnLst/>
            <a:rect r="r" b="b" t="t" l="l"/>
            <a:pathLst>
              <a:path h="7961133" w="9255763">
                <a:moveTo>
                  <a:pt x="0" y="0"/>
                </a:moveTo>
                <a:lnTo>
                  <a:pt x="9255762" y="0"/>
                </a:lnTo>
                <a:lnTo>
                  <a:pt x="9255762" y="7961133"/>
                </a:lnTo>
                <a:lnTo>
                  <a:pt x="0" y="79611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846788" y="2674132"/>
            <a:ext cx="8594423" cy="2094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94"/>
              </a:lnSpc>
            </a:pPr>
            <a:r>
              <a:rPr lang="en-US" sz="6966" spc="188">
                <a:solidFill>
                  <a:srgbClr val="605048"/>
                </a:solidFill>
                <a:latin typeface="Carelia"/>
              </a:rPr>
              <a:t>Mitä asioita liitätte suomalaisuuteen?</a:t>
            </a:r>
          </a:p>
        </p:txBody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6438578">
            <a:off x="632588" y="6941815"/>
            <a:ext cx="4146901" cy="6163954"/>
            <a:chOff x="0" y="0"/>
            <a:chExt cx="3175000" cy="4719320"/>
          </a:xfrm>
        </p:grpSpPr>
        <p:sp>
          <p:nvSpPr>
            <p:cNvPr name="Freeform 9" id="9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13593" t="0" r="-237551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4"/>
              <a:stretch>
                <a:fillRect l="-4322" t="-3535" r="-518" b="0"/>
              </a:stretch>
            </a:blip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-7307119">
            <a:off x="-6472809" y="5921589"/>
            <a:ext cx="10902197" cy="7550781"/>
            <a:chOff x="0" y="0"/>
            <a:chExt cx="3429000" cy="23749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6"/>
              <a:stretch>
                <a:fillRect l="0" t="-278" r="0" b="-278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7"/>
              <a:stretch>
                <a:fillRect l="-2902" t="-10996" r="-2492" b="-11124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-7307119">
            <a:off x="13862558" y="-3533092"/>
            <a:ext cx="10902197" cy="7550781"/>
            <a:chOff x="0" y="0"/>
            <a:chExt cx="3429000" cy="23749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6"/>
              <a:stretch>
                <a:fillRect l="0" t="-278" r="0" b="-278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7"/>
              <a:stretch>
                <a:fillRect l="-2902" t="-10996" r="-2492" b="-11124"/>
              </a:stretch>
            </a:blipFill>
          </p:spPr>
        </p:sp>
      </p:grpSp>
      <p:sp>
        <p:nvSpPr>
          <p:cNvPr name="Freeform 17" id="17"/>
          <p:cNvSpPr/>
          <p:nvPr/>
        </p:nvSpPr>
        <p:spPr>
          <a:xfrm flipH="false" flipV="false" rot="6388641">
            <a:off x="-1851477" y="-1782207"/>
            <a:ext cx="4019186" cy="6136162"/>
          </a:xfrm>
          <a:custGeom>
            <a:avLst/>
            <a:gdLst/>
            <a:ahLst/>
            <a:cxnLst/>
            <a:rect r="r" b="b" t="t" l="l"/>
            <a:pathLst>
              <a:path h="6136162" w="4019186">
                <a:moveTo>
                  <a:pt x="0" y="0"/>
                </a:moveTo>
                <a:lnTo>
                  <a:pt x="4019186" y="0"/>
                </a:lnTo>
                <a:lnTo>
                  <a:pt x="4019186" y="6136163"/>
                </a:lnTo>
                <a:lnTo>
                  <a:pt x="0" y="61361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160405">
            <a:off x="15165536" y="6265084"/>
            <a:ext cx="3507936" cy="4278879"/>
          </a:xfrm>
          <a:custGeom>
            <a:avLst/>
            <a:gdLst/>
            <a:ahLst/>
            <a:cxnLst/>
            <a:rect r="r" b="b" t="t" l="l"/>
            <a:pathLst>
              <a:path h="4278879" w="3507936">
                <a:moveTo>
                  <a:pt x="0" y="0"/>
                </a:moveTo>
                <a:lnTo>
                  <a:pt x="3507936" y="0"/>
                </a:lnTo>
                <a:lnTo>
                  <a:pt x="3507936" y="4278879"/>
                </a:lnTo>
                <a:lnTo>
                  <a:pt x="0" y="42788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4846788" y="4591553"/>
            <a:ext cx="8594423" cy="418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Suomalainen mies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Suomalainen nainen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Suomalaiset ruuat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Suomalainen juhlaperinne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Suomalaiset harrastukset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Suomalainen maisema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8C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0757" y="460622"/>
            <a:ext cx="16939285" cy="9568757"/>
          </a:xfrm>
          <a:custGeom>
            <a:avLst/>
            <a:gdLst/>
            <a:ahLst/>
            <a:cxnLst/>
            <a:rect r="r" b="b" t="t" l="l"/>
            <a:pathLst>
              <a:path h="9568757" w="16939285">
                <a:moveTo>
                  <a:pt x="0" y="0"/>
                </a:moveTo>
                <a:lnTo>
                  <a:pt x="16939285" y="0"/>
                </a:lnTo>
                <a:lnTo>
                  <a:pt x="16939285" y="9568757"/>
                </a:lnTo>
                <a:lnTo>
                  <a:pt x="0" y="956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8C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8085" y="372798"/>
            <a:ext cx="17311522" cy="9730155"/>
          </a:xfrm>
          <a:custGeom>
            <a:avLst/>
            <a:gdLst/>
            <a:ahLst/>
            <a:cxnLst/>
            <a:rect r="r" b="b" t="t" l="l"/>
            <a:pathLst>
              <a:path h="9730155" w="17311522">
                <a:moveTo>
                  <a:pt x="0" y="0"/>
                </a:moveTo>
                <a:lnTo>
                  <a:pt x="17311523" y="0"/>
                </a:lnTo>
                <a:lnTo>
                  <a:pt x="17311523" y="9730155"/>
                </a:lnTo>
                <a:lnTo>
                  <a:pt x="0" y="97301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647497" y="6235604"/>
            <a:ext cx="349837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u="sng">
                <a:solidFill>
                  <a:srgbClr val="000000"/>
                </a:solidFill>
                <a:latin typeface="Open Sans"/>
                <a:hlinkClick r:id="rId3" tooltip="https://areena.yle.fi/1-3954031"/>
              </a:rPr>
              <a:t>n. </a:t>
            </a:r>
            <a:r>
              <a:rPr lang="en-US" sz="3399">
                <a:solidFill>
                  <a:srgbClr val="000000"/>
                </a:solidFill>
                <a:latin typeface="Open Sans"/>
              </a:rPr>
              <a:t>2 min kohdalta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8C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4267" y="234239"/>
            <a:ext cx="17186508" cy="9687936"/>
          </a:xfrm>
          <a:custGeom>
            <a:avLst/>
            <a:gdLst/>
            <a:ahLst/>
            <a:cxnLst/>
            <a:rect r="r" b="b" t="t" l="l"/>
            <a:pathLst>
              <a:path h="9687936" w="17186508">
                <a:moveTo>
                  <a:pt x="0" y="0"/>
                </a:moveTo>
                <a:lnTo>
                  <a:pt x="17186508" y="0"/>
                </a:lnTo>
                <a:lnTo>
                  <a:pt x="17186508" y="9687936"/>
                </a:lnTo>
                <a:lnTo>
                  <a:pt x="0" y="96879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8C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8452" y="465082"/>
            <a:ext cx="16618564" cy="9358541"/>
          </a:xfrm>
          <a:custGeom>
            <a:avLst/>
            <a:gdLst/>
            <a:ahLst/>
            <a:cxnLst/>
            <a:rect r="r" b="b" t="t" l="l"/>
            <a:pathLst>
              <a:path h="9358541" w="16618564">
                <a:moveTo>
                  <a:pt x="0" y="0"/>
                </a:moveTo>
                <a:lnTo>
                  <a:pt x="16618564" y="0"/>
                </a:lnTo>
                <a:lnTo>
                  <a:pt x="16618564" y="9358540"/>
                </a:lnTo>
                <a:lnTo>
                  <a:pt x="0" y="93585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467324" y="4398466"/>
            <a:ext cx="13353352" cy="4478124"/>
            <a:chOff x="0" y="0"/>
            <a:chExt cx="17804469" cy="597083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576969" cy="5970832"/>
            </a:xfrm>
            <a:custGeom>
              <a:avLst/>
              <a:gdLst/>
              <a:ahLst/>
              <a:cxnLst/>
              <a:rect r="r" b="b" t="t" l="l"/>
              <a:pathLst>
                <a:path h="5970832" w="5576969">
                  <a:moveTo>
                    <a:pt x="0" y="0"/>
                  </a:moveTo>
                  <a:lnTo>
                    <a:pt x="5576969" y="0"/>
                  </a:lnTo>
                  <a:lnTo>
                    <a:pt x="5576969" y="5970832"/>
                  </a:lnTo>
                  <a:lnTo>
                    <a:pt x="0" y="5970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09205" t="0" r="0" b="0"/>
              </a:stretch>
            </a:blipFill>
          </p:spPr>
        </p: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712889" y="698651"/>
              <a:ext cx="4338697" cy="4338680"/>
              <a:chOff x="0" y="0"/>
              <a:chExt cx="6350000" cy="6349975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39285" t="0" r="-39285" b="0"/>
                </a:stretch>
              </a:blipFill>
            </p:spPr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12227500" y="0"/>
              <a:ext cx="5576969" cy="5970832"/>
            </a:xfrm>
            <a:custGeom>
              <a:avLst/>
              <a:gdLst/>
              <a:ahLst/>
              <a:cxnLst/>
              <a:rect r="r" b="b" t="t" l="l"/>
              <a:pathLst>
                <a:path h="5970832" w="5576969">
                  <a:moveTo>
                    <a:pt x="0" y="0"/>
                  </a:moveTo>
                  <a:lnTo>
                    <a:pt x="5576969" y="0"/>
                  </a:lnTo>
                  <a:lnTo>
                    <a:pt x="5576969" y="5970832"/>
                  </a:lnTo>
                  <a:lnTo>
                    <a:pt x="0" y="5970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09205" t="0" r="0" b="0"/>
              </a:stretch>
            </a:blipFill>
          </p:spPr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12940389" y="698651"/>
              <a:ext cx="4338697" cy="4338680"/>
              <a:chOff x="0" y="0"/>
              <a:chExt cx="6350000" cy="6349975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5136" t="0" r="-25136" b="0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6113750" y="0"/>
              <a:ext cx="5576969" cy="5970832"/>
            </a:xfrm>
            <a:custGeom>
              <a:avLst/>
              <a:gdLst/>
              <a:ahLst/>
              <a:cxnLst/>
              <a:rect r="r" b="b" t="t" l="l"/>
              <a:pathLst>
                <a:path h="5970832" w="5576969">
                  <a:moveTo>
                    <a:pt x="0" y="0"/>
                  </a:moveTo>
                  <a:lnTo>
                    <a:pt x="5576969" y="0"/>
                  </a:lnTo>
                  <a:lnTo>
                    <a:pt x="5576969" y="5970832"/>
                  </a:lnTo>
                  <a:lnTo>
                    <a:pt x="0" y="5970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09205" t="0" r="0" b="0"/>
              </a:stretch>
            </a:blipFill>
          </p:spPr>
        </p: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6826639" y="698651"/>
              <a:ext cx="4338697" cy="4338680"/>
              <a:chOff x="0" y="0"/>
              <a:chExt cx="6350000" cy="6349975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13588" t="0" r="-13588" b="0"/>
                </a:stretch>
              </a:blipFill>
            </p:spPr>
          </p:sp>
        </p:grpSp>
      </p:grpSp>
      <p:sp>
        <p:nvSpPr>
          <p:cNvPr name="TextBox 13" id="13"/>
          <p:cNvSpPr txBox="true"/>
          <p:nvPr/>
        </p:nvSpPr>
        <p:spPr>
          <a:xfrm rot="0">
            <a:off x="1373553" y="2024238"/>
            <a:ext cx="15237930" cy="1899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539"/>
              </a:lnSpc>
              <a:spcBef>
                <a:spcPct val="0"/>
              </a:spcBef>
            </a:pPr>
            <a:r>
              <a:rPr lang="en-US" sz="11100">
                <a:solidFill>
                  <a:srgbClr val="605048"/>
                </a:solidFill>
                <a:latin typeface="Carelia"/>
              </a:rPr>
              <a:t>Mihin kuvat liittyvät?</a:t>
            </a:r>
          </a:p>
        </p:txBody>
      </p:sp>
      <p:grpSp>
        <p:nvGrpSpPr>
          <p:cNvPr name="Group 14" id="14"/>
          <p:cNvGrpSpPr>
            <a:grpSpLocks noChangeAspect="true"/>
          </p:cNvGrpSpPr>
          <p:nvPr/>
        </p:nvGrpSpPr>
        <p:grpSpPr>
          <a:xfrm rot="6916213">
            <a:off x="-3660613" y="2985633"/>
            <a:ext cx="4146901" cy="6163954"/>
            <a:chOff x="0" y="0"/>
            <a:chExt cx="3175000" cy="4719320"/>
          </a:xfrm>
        </p:grpSpPr>
        <p:sp>
          <p:nvSpPr>
            <p:cNvPr name="Freeform 15" id="15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13593" t="0" r="-237551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8"/>
              <a:stretch>
                <a:fillRect l="-4322" t="-3535" r="-518" b="0"/>
              </a:stretch>
            </a:blip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-4361421">
            <a:off x="16214549" y="-2435917"/>
            <a:ext cx="4146901" cy="6163954"/>
            <a:chOff x="0" y="0"/>
            <a:chExt cx="3175000" cy="4719320"/>
          </a:xfrm>
        </p:grpSpPr>
        <p:sp>
          <p:nvSpPr>
            <p:cNvPr name="Freeform 18" id="18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13593" t="0" r="-237551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8"/>
              <a:stretch>
                <a:fillRect l="-4322" t="-3535" r="-518" b="0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-4411358">
            <a:off x="17028377" y="7129948"/>
            <a:ext cx="3183184" cy="4859822"/>
          </a:xfrm>
          <a:custGeom>
            <a:avLst/>
            <a:gdLst/>
            <a:ahLst/>
            <a:cxnLst/>
            <a:rect r="r" b="b" t="t" l="l"/>
            <a:pathLst>
              <a:path h="4859822" w="3183184">
                <a:moveTo>
                  <a:pt x="0" y="0"/>
                </a:moveTo>
                <a:lnTo>
                  <a:pt x="3183184" y="0"/>
                </a:lnTo>
                <a:lnTo>
                  <a:pt x="3183184" y="4859822"/>
                </a:lnTo>
                <a:lnTo>
                  <a:pt x="0" y="48598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4081896">
            <a:off x="14150901" y="-2279129"/>
            <a:ext cx="12128005" cy="7794293"/>
          </a:xfrm>
          <a:custGeom>
            <a:avLst/>
            <a:gdLst/>
            <a:ahLst/>
            <a:cxnLst/>
            <a:rect r="r" b="b" t="t" l="l"/>
            <a:pathLst>
              <a:path h="7794293" w="12128005">
                <a:moveTo>
                  <a:pt x="0" y="0"/>
                </a:moveTo>
                <a:lnTo>
                  <a:pt x="12128006" y="0"/>
                </a:lnTo>
                <a:lnTo>
                  <a:pt x="12128006" y="7794293"/>
                </a:lnTo>
                <a:lnTo>
                  <a:pt x="0" y="7794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7225909">
            <a:off x="-7043152" y="6671022"/>
            <a:ext cx="12128005" cy="7794293"/>
          </a:xfrm>
          <a:custGeom>
            <a:avLst/>
            <a:gdLst/>
            <a:ahLst/>
            <a:cxnLst/>
            <a:rect r="r" b="b" t="t" l="l"/>
            <a:pathLst>
              <a:path h="7794293" w="12128005">
                <a:moveTo>
                  <a:pt x="0" y="0"/>
                </a:moveTo>
                <a:lnTo>
                  <a:pt x="12128006" y="0"/>
                </a:lnTo>
                <a:lnTo>
                  <a:pt x="12128006" y="7794293"/>
                </a:lnTo>
                <a:lnTo>
                  <a:pt x="0" y="7794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6794809">
            <a:off x="-1743074" y="-2153620"/>
            <a:ext cx="3183184" cy="4859822"/>
          </a:xfrm>
          <a:custGeom>
            <a:avLst/>
            <a:gdLst/>
            <a:ahLst/>
            <a:cxnLst/>
            <a:rect r="r" b="b" t="t" l="l"/>
            <a:pathLst>
              <a:path h="4859822" w="3183184">
                <a:moveTo>
                  <a:pt x="0" y="0"/>
                </a:moveTo>
                <a:lnTo>
                  <a:pt x="3183184" y="0"/>
                </a:lnTo>
                <a:lnTo>
                  <a:pt x="3183184" y="4859823"/>
                </a:lnTo>
                <a:lnTo>
                  <a:pt x="0" y="48598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8C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>
            <a:videoFile r:link="rId3"/>
          </p:nvPr>
        </p:nvPicPr>
        <p:blipFill>
          <a:blip r:embed="rId2"/>
          <a:stretch>
            <a:fillRect/>
          </a:stretch>
        </p:blipFill>
        <p:spPr>
          <a:xfrm rot="0">
            <a:off x="2191255" y="0"/>
            <a:ext cx="13715997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-3883786">
            <a:off x="13894499" y="-2467376"/>
            <a:ext cx="4146901" cy="6163954"/>
            <a:chOff x="0" y="0"/>
            <a:chExt cx="3175000" cy="4719320"/>
          </a:xfrm>
        </p:grpSpPr>
        <p:sp>
          <p:nvSpPr>
            <p:cNvPr name="Freeform 4" id="4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13593" t="0" r="-237551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4"/>
              <a:stretch>
                <a:fillRect l="-4322" t="-3535" r="-518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4516119" y="1477337"/>
            <a:ext cx="9255763" cy="7961133"/>
          </a:xfrm>
          <a:custGeom>
            <a:avLst/>
            <a:gdLst/>
            <a:ahLst/>
            <a:cxnLst/>
            <a:rect r="r" b="b" t="t" l="l"/>
            <a:pathLst>
              <a:path h="7961133" w="9255763">
                <a:moveTo>
                  <a:pt x="0" y="0"/>
                </a:moveTo>
                <a:lnTo>
                  <a:pt x="9255762" y="0"/>
                </a:lnTo>
                <a:lnTo>
                  <a:pt x="9255762" y="7961133"/>
                </a:lnTo>
                <a:lnTo>
                  <a:pt x="0" y="79611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6438578">
            <a:off x="632588" y="6941815"/>
            <a:ext cx="4146901" cy="6163954"/>
            <a:chOff x="0" y="0"/>
            <a:chExt cx="3175000" cy="4719320"/>
          </a:xfrm>
        </p:grpSpPr>
        <p:sp>
          <p:nvSpPr>
            <p:cNvPr name="Freeform 8" id="8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13593" t="0" r="-237551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4"/>
              <a:stretch>
                <a:fillRect l="-4322" t="-3535" r="-518" b="0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-7307119">
            <a:off x="-6472809" y="5921589"/>
            <a:ext cx="10902197" cy="7550781"/>
            <a:chOff x="0" y="0"/>
            <a:chExt cx="3429000" cy="23749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6"/>
              <a:stretch>
                <a:fillRect l="0" t="-278" r="0" b="-278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7"/>
              <a:stretch>
                <a:fillRect l="-2902" t="-10996" r="-2492" b="-11124"/>
              </a:stretch>
            </a:blip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-7307119">
            <a:off x="13862558" y="-3533092"/>
            <a:ext cx="10902197" cy="7550781"/>
            <a:chOff x="0" y="0"/>
            <a:chExt cx="3429000" cy="23749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6"/>
              <a:stretch>
                <a:fillRect l="0" t="-278" r="0" b="-278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7"/>
              <a:stretch>
                <a:fillRect l="-2902" t="-10996" r="-2492" b="-11124"/>
              </a:stretch>
            </a:blipFill>
          </p:spPr>
        </p:sp>
      </p:grpSp>
      <p:sp>
        <p:nvSpPr>
          <p:cNvPr name="Freeform 16" id="16"/>
          <p:cNvSpPr/>
          <p:nvPr/>
        </p:nvSpPr>
        <p:spPr>
          <a:xfrm flipH="false" flipV="false" rot="6388641">
            <a:off x="-1851477" y="-1782207"/>
            <a:ext cx="4019186" cy="6136162"/>
          </a:xfrm>
          <a:custGeom>
            <a:avLst/>
            <a:gdLst/>
            <a:ahLst/>
            <a:cxnLst/>
            <a:rect r="r" b="b" t="t" l="l"/>
            <a:pathLst>
              <a:path h="6136162" w="4019186">
                <a:moveTo>
                  <a:pt x="0" y="0"/>
                </a:moveTo>
                <a:lnTo>
                  <a:pt x="4019186" y="0"/>
                </a:lnTo>
                <a:lnTo>
                  <a:pt x="4019186" y="6136163"/>
                </a:lnTo>
                <a:lnTo>
                  <a:pt x="0" y="61361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60405">
            <a:off x="15165536" y="6265084"/>
            <a:ext cx="3507936" cy="4278879"/>
          </a:xfrm>
          <a:custGeom>
            <a:avLst/>
            <a:gdLst/>
            <a:ahLst/>
            <a:cxnLst/>
            <a:rect r="r" b="b" t="t" l="l"/>
            <a:pathLst>
              <a:path h="4278879" w="3507936">
                <a:moveTo>
                  <a:pt x="0" y="0"/>
                </a:moveTo>
                <a:lnTo>
                  <a:pt x="3507936" y="0"/>
                </a:lnTo>
                <a:lnTo>
                  <a:pt x="3507936" y="4278879"/>
                </a:lnTo>
                <a:lnTo>
                  <a:pt x="0" y="42788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891869" y="2499516"/>
            <a:ext cx="8504262" cy="5673557"/>
          </a:xfrm>
          <a:custGeom>
            <a:avLst/>
            <a:gdLst/>
            <a:ahLst/>
            <a:cxnLst/>
            <a:rect r="r" b="b" t="t" l="l"/>
            <a:pathLst>
              <a:path h="5673557" w="8504262">
                <a:moveTo>
                  <a:pt x="0" y="0"/>
                </a:moveTo>
                <a:lnTo>
                  <a:pt x="8504262" y="0"/>
                </a:lnTo>
                <a:lnTo>
                  <a:pt x="8504262" y="5673558"/>
                </a:lnTo>
                <a:lnTo>
                  <a:pt x="0" y="5673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87969" y="-2492097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2" y="0"/>
                </a:lnTo>
                <a:lnTo>
                  <a:pt x="16912832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10802" y="1300788"/>
            <a:ext cx="4322751" cy="4290203"/>
          </a:xfrm>
          <a:custGeom>
            <a:avLst/>
            <a:gdLst/>
            <a:ahLst/>
            <a:cxnLst/>
            <a:rect r="r" b="b" t="t" l="l"/>
            <a:pathLst>
              <a:path h="4290203" w="4322751">
                <a:moveTo>
                  <a:pt x="0" y="0"/>
                </a:moveTo>
                <a:lnTo>
                  <a:pt x="4322752" y="0"/>
                </a:lnTo>
                <a:lnTo>
                  <a:pt x="4322752" y="4290203"/>
                </a:lnTo>
                <a:lnTo>
                  <a:pt x="0" y="42902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2865" t="-4176" r="-29904" b="-7756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866980" y="1300788"/>
            <a:ext cx="4322751" cy="4290203"/>
          </a:xfrm>
          <a:custGeom>
            <a:avLst/>
            <a:gdLst/>
            <a:ahLst/>
            <a:cxnLst/>
            <a:rect r="r" b="b" t="t" l="l"/>
            <a:pathLst>
              <a:path h="4290203" w="4322751">
                <a:moveTo>
                  <a:pt x="0" y="0"/>
                </a:moveTo>
                <a:lnTo>
                  <a:pt x="4322752" y="0"/>
                </a:lnTo>
                <a:lnTo>
                  <a:pt x="4322752" y="4290203"/>
                </a:lnTo>
                <a:lnTo>
                  <a:pt x="0" y="42902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2865" t="-4176" r="-29904" b="-7756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135525" y="1300788"/>
            <a:ext cx="4322751" cy="4290203"/>
          </a:xfrm>
          <a:custGeom>
            <a:avLst/>
            <a:gdLst/>
            <a:ahLst/>
            <a:cxnLst/>
            <a:rect r="r" b="b" t="t" l="l"/>
            <a:pathLst>
              <a:path h="4290203" w="4322751">
                <a:moveTo>
                  <a:pt x="0" y="0"/>
                </a:moveTo>
                <a:lnTo>
                  <a:pt x="4322751" y="0"/>
                </a:lnTo>
                <a:lnTo>
                  <a:pt x="4322751" y="4290203"/>
                </a:lnTo>
                <a:lnTo>
                  <a:pt x="0" y="42902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2865" t="-4176" r="-29904" b="-7756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1980354" y="1550150"/>
            <a:ext cx="3793740" cy="3793725"/>
            <a:chOff x="0" y="0"/>
            <a:chExt cx="6350025" cy="63500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1"/>
              <a:stretch>
                <a:fillRect l="-26982" t="0" r="-26982" b="0"/>
              </a:stretch>
            </a:blipFill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7145350" y="1603451"/>
            <a:ext cx="3740440" cy="3740425"/>
            <a:chOff x="0" y="0"/>
            <a:chExt cx="6350025" cy="63500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2"/>
              <a:stretch>
                <a:fillRect l="-15560" t="0" r="-15560" b="0"/>
              </a:stretch>
            </a:blip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12426680" y="1594727"/>
            <a:ext cx="3740440" cy="3740425"/>
            <a:chOff x="0" y="0"/>
            <a:chExt cx="6350025" cy="63500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3"/>
              <a:stretch>
                <a:fillRect l="0" t="-6800" r="0" b="-680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828985" y="6821430"/>
            <a:ext cx="3721404" cy="2477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96572" indent="-248286" lvl="1">
              <a:lnSpc>
                <a:spcPts val="2829"/>
              </a:lnSpc>
              <a:buFont typeface="Arial"/>
              <a:buChar char="•"/>
            </a:pPr>
            <a:r>
              <a:rPr lang="en-US" sz="2300">
                <a:solidFill>
                  <a:srgbClr val="605048"/>
                </a:solidFill>
                <a:latin typeface="Glacial Indifference"/>
              </a:rPr>
              <a:t>Suomi siirtyy osaksi Venäjää.</a:t>
            </a:r>
          </a:p>
          <a:p>
            <a:pPr marL="496572" indent="-248286" lvl="1">
              <a:lnSpc>
                <a:spcPts val="2829"/>
              </a:lnSpc>
              <a:buFont typeface="Arial"/>
              <a:buChar char="•"/>
            </a:pPr>
            <a:r>
              <a:rPr lang="en-US" sz="2300">
                <a:solidFill>
                  <a:srgbClr val="605048"/>
                </a:solidFill>
                <a:latin typeface="Glacial Indifference"/>
              </a:rPr>
              <a:t>Suomella on aluksi autonominen asema ja paljon vapauksia. </a:t>
            </a:r>
          </a:p>
          <a:p>
            <a:pPr algn="ctr">
              <a:lnSpc>
                <a:spcPts val="2829"/>
              </a:lnSpc>
            </a:pPr>
          </a:p>
          <a:p>
            <a:pPr algn="ctr">
              <a:lnSpc>
                <a:spcPts val="2829"/>
              </a:lnSpc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1340004" y="6153500"/>
            <a:ext cx="4699367" cy="694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1809 päättyy Suomen sota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772827" y="6153500"/>
            <a:ext cx="4743116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Lauantaiseura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017342" y="5991575"/>
            <a:ext cx="4743116" cy="1018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Sortovuodet ja kansallinen herääminen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226745" y="6648069"/>
            <a:ext cx="4431339" cy="3182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96572" indent="-248286" lvl="1">
              <a:lnSpc>
                <a:spcPts val="2829"/>
              </a:lnSpc>
              <a:buFont typeface="Arial"/>
              <a:buChar char="•"/>
            </a:pPr>
            <a:r>
              <a:rPr lang="en-US" sz="2300">
                <a:solidFill>
                  <a:srgbClr val="605048"/>
                </a:solidFill>
                <a:latin typeface="Glacial Indifference"/>
              </a:rPr>
              <a:t>Keskustelukerho, jonka johtohahmoksi nousi J.L. Runeberg.</a:t>
            </a:r>
          </a:p>
          <a:p>
            <a:pPr marL="496572" indent="-248286" lvl="1">
              <a:lnSpc>
                <a:spcPts val="2829"/>
              </a:lnSpc>
              <a:buFont typeface="Arial"/>
              <a:buChar char="•"/>
            </a:pPr>
            <a:r>
              <a:rPr lang="en-US" sz="2300">
                <a:solidFill>
                  <a:srgbClr val="605048"/>
                </a:solidFill>
                <a:latin typeface="Glacial Indifference"/>
              </a:rPr>
              <a:t>Aluksi pohdittiin filosofisia kysymyksiä, mutta sittemmin päämääräksi tuli ns. kansallisen Suomen luominen. </a:t>
            </a:r>
          </a:p>
          <a:p>
            <a:pPr marL="496572" indent="-248286" lvl="1">
              <a:lnSpc>
                <a:spcPts val="2829"/>
              </a:lnSpc>
              <a:buFont typeface="Arial"/>
              <a:buChar char="•"/>
            </a:pPr>
            <a:r>
              <a:rPr lang="en-US" sz="2300">
                <a:solidFill>
                  <a:srgbClr val="605048"/>
                </a:solidFill>
                <a:latin typeface="Glacial Indifference"/>
              </a:rPr>
              <a:t>Yhä toimii Suomalaisen Kirjallisuuden Seura SKS. 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641877" y="7173855"/>
            <a:ext cx="3721404" cy="2992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496572" indent="-248286" lvl="1">
              <a:lnSpc>
                <a:spcPts val="2829"/>
              </a:lnSpc>
              <a:buFont typeface="Arial"/>
              <a:buChar char="•"/>
            </a:pPr>
            <a:r>
              <a:rPr lang="en-US" sz="2300">
                <a:solidFill>
                  <a:srgbClr val="605048"/>
                </a:solidFill>
                <a:latin typeface="Glacial Indifference"/>
              </a:rPr>
              <a:t>1800-luvun loppupuolella alkavat “sortovuodet” kun Venäjä haluaa yhtenäistää hallintoaan.</a:t>
            </a:r>
          </a:p>
          <a:p>
            <a:pPr algn="ctr">
              <a:lnSpc>
                <a:spcPts val="2829"/>
              </a:lnSpc>
            </a:pPr>
          </a:p>
          <a:p>
            <a:pPr algn="ctr">
              <a:lnSpc>
                <a:spcPts val="2460"/>
              </a:lnSpc>
            </a:pPr>
            <a:r>
              <a:rPr lang="en-US" sz="2000">
                <a:solidFill>
                  <a:srgbClr val="605048"/>
                </a:solidFill>
                <a:latin typeface="Glacial Indifference"/>
              </a:rPr>
              <a:t>“Ruotsalaisia emme enää ole, venäläisiksi emme tahdo tulla, olkaamme siis suomalaisia.” - Adolf Arwidsson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179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23949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ihaili mielikuvitusta, tunteita, romanttista rakkautta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299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ihaili mielikuvitusta, tunteita, romanttista rakkautta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Suomessa romantiikka ilmenee KANSALLISROMANTIIKKANA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36045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ihaili mielikuvitusta, tunteita, romanttista rakkautta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Suomessa romantiikka ilmenee KANSALLISROMANTIIKKANA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Halutaan yhdistää kansa, luodaan suomalaisuudelle raamit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3600693">
            <a:off x="13972477" y="5229393"/>
            <a:ext cx="5816163" cy="4028232"/>
            <a:chOff x="0" y="0"/>
            <a:chExt cx="3429000" cy="2374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467604">
            <a:off x="16358294" y="7160879"/>
            <a:ext cx="3393915" cy="5044715"/>
            <a:chOff x="0" y="0"/>
            <a:chExt cx="3175000" cy="471932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39511" y="33584"/>
              <a:ext cx="3154680" cy="4697730"/>
            </a:xfrm>
            <a:custGeom>
              <a:avLst/>
              <a:gdLst/>
              <a:ahLst/>
              <a:cxnLst/>
              <a:rect r="r" b="b" t="t" l="l"/>
              <a:pathLst>
                <a:path h="4697730" w="3154680">
                  <a:moveTo>
                    <a:pt x="0" y="0"/>
                  </a:moveTo>
                  <a:lnTo>
                    <a:pt x="2938780" y="0"/>
                  </a:lnTo>
                  <a:cubicBezTo>
                    <a:pt x="2938780" y="0"/>
                    <a:pt x="2938780" y="43180"/>
                    <a:pt x="2960370" y="86360"/>
                  </a:cubicBezTo>
                  <a:cubicBezTo>
                    <a:pt x="2981960" y="129540"/>
                    <a:pt x="2981960" y="236220"/>
                    <a:pt x="2981960" y="279400"/>
                  </a:cubicBezTo>
                  <a:cubicBezTo>
                    <a:pt x="2981960" y="322580"/>
                    <a:pt x="3068320" y="450850"/>
                    <a:pt x="3068320" y="450850"/>
                  </a:cubicBezTo>
                  <a:cubicBezTo>
                    <a:pt x="3154680" y="579120"/>
                    <a:pt x="3133090" y="730250"/>
                    <a:pt x="3133090" y="772160"/>
                  </a:cubicBezTo>
                  <a:cubicBezTo>
                    <a:pt x="3133090" y="815340"/>
                    <a:pt x="3111500" y="878840"/>
                    <a:pt x="3068320" y="943610"/>
                  </a:cubicBezTo>
                  <a:cubicBezTo>
                    <a:pt x="3025140" y="1008380"/>
                    <a:pt x="3025140" y="1179830"/>
                    <a:pt x="3025140" y="1179830"/>
                  </a:cubicBezTo>
                  <a:lnTo>
                    <a:pt x="3025140" y="1308100"/>
                  </a:lnTo>
                  <a:lnTo>
                    <a:pt x="3025140" y="1436370"/>
                  </a:lnTo>
                  <a:lnTo>
                    <a:pt x="2981960" y="1564641"/>
                  </a:lnTo>
                  <a:lnTo>
                    <a:pt x="3003550" y="1692911"/>
                  </a:lnTo>
                  <a:cubicBezTo>
                    <a:pt x="3003550" y="1692911"/>
                    <a:pt x="3025140" y="1779271"/>
                    <a:pt x="3003550" y="1821181"/>
                  </a:cubicBezTo>
                  <a:cubicBezTo>
                    <a:pt x="2981960" y="1864361"/>
                    <a:pt x="3003550" y="1842771"/>
                    <a:pt x="3003550" y="1864361"/>
                  </a:cubicBezTo>
                  <a:cubicBezTo>
                    <a:pt x="3003550" y="1885951"/>
                    <a:pt x="3003550" y="1929131"/>
                    <a:pt x="3003550" y="1929131"/>
                  </a:cubicBezTo>
                  <a:lnTo>
                    <a:pt x="3003550" y="2166620"/>
                  </a:lnTo>
                  <a:lnTo>
                    <a:pt x="2917190" y="2381250"/>
                  </a:lnTo>
                  <a:lnTo>
                    <a:pt x="2895600" y="2702560"/>
                  </a:lnTo>
                  <a:lnTo>
                    <a:pt x="2852420" y="2960370"/>
                  </a:lnTo>
                  <a:cubicBezTo>
                    <a:pt x="2852420" y="2960370"/>
                    <a:pt x="2852420" y="3281681"/>
                    <a:pt x="2852420" y="3303270"/>
                  </a:cubicBezTo>
                  <a:cubicBezTo>
                    <a:pt x="2852420" y="3324860"/>
                    <a:pt x="2852420" y="3474720"/>
                    <a:pt x="2874010" y="3517901"/>
                  </a:cubicBezTo>
                  <a:cubicBezTo>
                    <a:pt x="2895600" y="3561081"/>
                    <a:pt x="2767330" y="3903981"/>
                    <a:pt x="2767330" y="3903981"/>
                  </a:cubicBezTo>
                  <a:lnTo>
                    <a:pt x="2702560" y="4140201"/>
                  </a:lnTo>
                  <a:cubicBezTo>
                    <a:pt x="2702560" y="4140201"/>
                    <a:pt x="2702560" y="4439921"/>
                    <a:pt x="2680970" y="4504691"/>
                  </a:cubicBezTo>
                  <a:cubicBezTo>
                    <a:pt x="2659380" y="4569461"/>
                    <a:pt x="2594610" y="4611371"/>
                    <a:pt x="2594610" y="4611371"/>
                  </a:cubicBezTo>
                  <a:cubicBezTo>
                    <a:pt x="2594610" y="4611371"/>
                    <a:pt x="2529840" y="4632961"/>
                    <a:pt x="2529840" y="4632961"/>
                  </a:cubicBezTo>
                  <a:cubicBezTo>
                    <a:pt x="2486660" y="4676141"/>
                    <a:pt x="2423160" y="4676141"/>
                    <a:pt x="2423160" y="4676141"/>
                  </a:cubicBezTo>
                  <a:cubicBezTo>
                    <a:pt x="2423160" y="4676141"/>
                    <a:pt x="2273300" y="4697731"/>
                    <a:pt x="2230120" y="4676141"/>
                  </a:cubicBezTo>
                  <a:cubicBezTo>
                    <a:pt x="2186940" y="4654551"/>
                    <a:pt x="2015490" y="4654551"/>
                    <a:pt x="2015490" y="4654551"/>
                  </a:cubicBezTo>
                  <a:cubicBezTo>
                    <a:pt x="1950720" y="4697731"/>
                    <a:pt x="1822450" y="4632961"/>
                    <a:pt x="1822450" y="4632961"/>
                  </a:cubicBezTo>
                  <a:lnTo>
                    <a:pt x="1629410" y="4611371"/>
                  </a:lnTo>
                  <a:cubicBezTo>
                    <a:pt x="1543050" y="4654551"/>
                    <a:pt x="1436370" y="4632961"/>
                    <a:pt x="1436370" y="4632961"/>
                  </a:cubicBezTo>
                  <a:cubicBezTo>
                    <a:pt x="1436370" y="4632961"/>
                    <a:pt x="1329690" y="4632961"/>
                    <a:pt x="1286510" y="4611371"/>
                  </a:cubicBezTo>
                  <a:cubicBezTo>
                    <a:pt x="1243330" y="4589781"/>
                    <a:pt x="1158240" y="4611371"/>
                    <a:pt x="1158240" y="4611371"/>
                  </a:cubicBezTo>
                  <a:lnTo>
                    <a:pt x="1115060" y="4589781"/>
                  </a:lnTo>
                  <a:cubicBezTo>
                    <a:pt x="1071880" y="4611371"/>
                    <a:pt x="1028700" y="4589781"/>
                    <a:pt x="1028700" y="4589781"/>
                  </a:cubicBezTo>
                  <a:cubicBezTo>
                    <a:pt x="985520" y="4546601"/>
                    <a:pt x="835660" y="4546601"/>
                    <a:pt x="835660" y="4546601"/>
                  </a:cubicBezTo>
                  <a:lnTo>
                    <a:pt x="707390" y="4525011"/>
                  </a:lnTo>
                  <a:cubicBezTo>
                    <a:pt x="664210" y="4503421"/>
                    <a:pt x="557530" y="4525011"/>
                    <a:pt x="557530" y="4525011"/>
                  </a:cubicBezTo>
                  <a:cubicBezTo>
                    <a:pt x="557530" y="4525011"/>
                    <a:pt x="386080" y="4568191"/>
                    <a:pt x="299720" y="4568191"/>
                  </a:cubicBezTo>
                  <a:cubicBezTo>
                    <a:pt x="213360" y="4568191"/>
                    <a:pt x="0" y="4525011"/>
                    <a:pt x="0" y="4525011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593" t="0" r="-237551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75000" cy="4719320"/>
            </a:xfrm>
            <a:custGeom>
              <a:avLst/>
              <a:gdLst/>
              <a:ahLst/>
              <a:cxnLst/>
              <a:rect r="r" b="b" t="t" l="l"/>
              <a:pathLst>
                <a:path h="4719320" w="3175000">
                  <a:moveTo>
                    <a:pt x="3175000" y="4719320"/>
                  </a:moveTo>
                  <a:lnTo>
                    <a:pt x="0" y="4719320"/>
                  </a:lnTo>
                  <a:lnTo>
                    <a:pt x="0" y="0"/>
                  </a:lnTo>
                  <a:lnTo>
                    <a:pt x="3175000" y="0"/>
                  </a:lnTo>
                  <a:lnTo>
                    <a:pt x="3175000" y="4719320"/>
                  </a:lnTo>
                  <a:close/>
                </a:path>
              </a:pathLst>
            </a:custGeom>
            <a:blipFill>
              <a:blip r:embed="rId6"/>
              <a:stretch>
                <a:fillRect l="-4322" t="-3535" r="-518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8993439">
            <a:off x="-4226242" y="1052236"/>
            <a:ext cx="5816163" cy="4028232"/>
            <a:chOff x="0" y="0"/>
            <a:chExt cx="3429000" cy="23749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50800" y="76200"/>
              <a:ext cx="33401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33401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3"/>
              <a:stretch>
                <a:fillRect l="0" t="-278" r="0" b="-27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429000" cy="2374900"/>
            </a:xfrm>
            <a:custGeom>
              <a:avLst/>
              <a:gdLst/>
              <a:ahLst/>
              <a:cxnLst/>
              <a:rect r="r" b="b" t="t" l="l"/>
              <a:pathLst>
                <a:path h="2374900" w="34290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4"/>
              <a:stretch>
                <a:fillRect l="-2902" t="-10996" r="-2492" b="-11124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31032" y="-2612023"/>
            <a:ext cx="16912832" cy="15671945"/>
          </a:xfrm>
          <a:custGeom>
            <a:avLst/>
            <a:gdLst/>
            <a:ahLst/>
            <a:cxnLst/>
            <a:rect r="r" b="b" t="t" l="l"/>
            <a:pathLst>
              <a:path h="15671945" w="16912832">
                <a:moveTo>
                  <a:pt x="0" y="0"/>
                </a:moveTo>
                <a:lnTo>
                  <a:pt x="16912831" y="0"/>
                </a:lnTo>
                <a:lnTo>
                  <a:pt x="16912831" y="15671945"/>
                </a:lnTo>
                <a:lnTo>
                  <a:pt x="0" y="15671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25603">
            <a:off x="-1764819" y="7592620"/>
            <a:ext cx="3529638" cy="5388761"/>
          </a:xfrm>
          <a:custGeom>
            <a:avLst/>
            <a:gdLst/>
            <a:ahLst/>
            <a:cxnLst/>
            <a:rect r="r" b="b" t="t" l="l"/>
            <a:pathLst>
              <a:path h="5388761" w="3529638">
                <a:moveTo>
                  <a:pt x="0" y="0"/>
                </a:moveTo>
                <a:lnTo>
                  <a:pt x="3529638" y="0"/>
                </a:lnTo>
                <a:lnTo>
                  <a:pt x="3529638" y="5388760"/>
                </a:lnTo>
                <a:lnTo>
                  <a:pt x="0" y="53887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4808875">
            <a:off x="-2207868" y="-909253"/>
            <a:ext cx="3944942" cy="3875906"/>
          </a:xfrm>
          <a:custGeom>
            <a:avLst/>
            <a:gdLst/>
            <a:ahLst/>
            <a:cxnLst/>
            <a:rect r="r" b="b" t="t" l="l"/>
            <a:pathLst>
              <a:path h="3875906" w="3944942">
                <a:moveTo>
                  <a:pt x="0" y="0"/>
                </a:moveTo>
                <a:lnTo>
                  <a:pt x="3944942" y="0"/>
                </a:lnTo>
                <a:lnTo>
                  <a:pt x="3944942" y="3875906"/>
                </a:lnTo>
                <a:lnTo>
                  <a:pt x="0" y="3875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427600" y="1350599"/>
            <a:ext cx="9660069" cy="370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83"/>
              </a:lnSpc>
            </a:pPr>
            <a:r>
              <a:rPr lang="en-US" sz="3399" spc="91">
                <a:solidFill>
                  <a:srgbClr val="605048"/>
                </a:solidFill>
                <a:latin typeface="Carelia"/>
              </a:rPr>
              <a:t>Romantiikka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048" y="1928040"/>
            <a:ext cx="13682547" cy="4209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1800-luvulla romantiikan suuntaus Suomeen Euroopasta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ihaili mielikuvitusta, tunteita, romanttista rakkautta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Suomessa romantiikka ilmenee KANSALLISROMANTIIKKANA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Halutaan yhdistää kansa, luodaan suomalaisuudelle raamit</a:t>
            </a:r>
          </a:p>
          <a:p>
            <a:pPr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5048"/>
                </a:solidFill>
                <a:latin typeface="Open Sans"/>
              </a:rPr>
              <a:t>Lauantaiseura</a:t>
            </a:r>
          </a:p>
          <a:p>
            <a:pPr marL="1468119" indent="-489373" lvl="2">
              <a:lnSpc>
                <a:spcPts val="4759"/>
              </a:lnSpc>
              <a:buFont typeface="Arial"/>
              <a:buChar char="⚬"/>
            </a:pPr>
          </a:p>
          <a:p>
            <a:pPr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DAF0U8oUrfw</dc:identifier>
  <dcterms:modified xsi:type="dcterms:W3CDTF">2011-08-01T06:04:30Z</dcterms:modified>
  <cp:revision>1</cp:revision>
  <dc:title>Romantiikka</dc:title>
</cp:coreProperties>
</file>