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4" r:id="rId6"/>
    <p:sldId id="265" r:id="rId7"/>
    <p:sldId id="267" r:id="rId8"/>
    <p:sldId id="268" r:id="rId9"/>
    <p:sldId id="269" r:id="rId10"/>
    <p:sldId id="270" r:id="rId11"/>
    <p:sldId id="271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7A6BF7-951D-C4F2-AD01-AF929BB56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18C992C-21E2-8527-3855-A59590720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676C90A-27A1-99A3-912A-C356D9AD0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841D1-CB51-4EFE-A93C-7F8817CCB39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C78295B-41D6-FEF3-7EF9-7DDE2E630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3ED53B3-33E7-8542-5FB0-846293C44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B601-B8D4-41CB-A036-6A75ADCAF4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9873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585DAA-593E-56A2-B4EA-D112DA33D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148C2CA-B064-E340-AC0F-ECE0F42AF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78ADAA4-B40B-8A9D-E33C-463B11455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841D1-CB51-4EFE-A93C-7F8817CCB39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D95065-C227-7547-F131-131782D34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1ED4647-3BD2-1505-892E-45EF4A9E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B601-B8D4-41CB-A036-6A75ADCAF4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707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80DA04-0EDB-B00B-358A-752879D39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BF8F79E-5041-4B8B-9944-55DDEFB0A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3E7F5C-1094-4FD4-A952-85EB469B5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841D1-CB51-4EFE-A93C-7F8817CCB39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8C0F7AF-3941-766F-FCFE-38A0351E5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BCB14F8-016F-2AFE-7B34-7ABD91912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B601-B8D4-41CB-A036-6A75ADCAF4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475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839652-BE72-74B4-E7FA-C697C38CF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B5D6DE-ACA1-A371-1F4A-B9571614BD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00F3DAE-D944-20A4-1DF7-E72E8FE07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FE63B9B-71D5-C01C-B1A1-7901AEB3D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841D1-CB51-4EFE-A93C-7F8817CCB39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B56CC64-1CCE-0EEF-1162-1A31D8415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D4EE598-90FA-1C2C-D7E9-FE9F79DE2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B601-B8D4-41CB-A036-6A75ADCAF4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351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FA5108-60C4-DC0E-65B5-47ECDEB58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02BE18-168E-A41C-DF18-22974FC28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F6C4853-B072-87B6-E43F-E49442449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6FD64E3-C676-D497-6134-8B7FF4F081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E46F2C4-E473-4FA9-4BD2-245A38B9C2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8F8E3EF-D07E-3E42-DEE9-88B172889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841D1-CB51-4EFE-A93C-7F8817CCB39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5D3A87B-6910-7CB3-5B51-6A2056698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1DD0204-6C36-6A42-D9CE-9B0601DBC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B601-B8D4-41CB-A036-6A75ADCAF4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8645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675A62-CADA-2737-4E22-882B515EE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2D4AC8D-976A-99A7-E2F7-E58372AD8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841D1-CB51-4EFE-A93C-7F8817CCB39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D8B2519-33D3-F6D0-0B1E-7D80A352E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24DC998-D080-89C0-9D16-2F8A44BFD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B601-B8D4-41CB-A036-6A75ADCAF4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6748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D762491-9B7A-C471-4905-B5352C200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841D1-CB51-4EFE-A93C-7F8817CCB39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CB69CFB-697D-0A08-3246-10343F72D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83038DB-1B81-B83B-EA34-64BEDF697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B601-B8D4-41CB-A036-6A75ADCAF4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3009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60757D-63C6-95DD-1D88-EF8559802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F2E1EA-465D-0CEC-4DE6-B9372A722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7B17330-F979-6F24-9561-13E4802636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7228018-7B44-2C5A-1783-6D3AC022B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841D1-CB51-4EFE-A93C-7F8817CCB39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DFF5934-D90E-5A65-9929-9BF046AE1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1681D04-727A-19BA-B038-E943E4B8C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B601-B8D4-41CB-A036-6A75ADCAF4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791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C70FF2-7A26-9792-9B75-25A90BE5C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D39AFF1-83A0-C05D-DA51-BA2F35DEF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8C3839E-1D0D-CF1B-271E-03387CABC2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154812B-B1D7-0A37-A68C-2DFB28031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841D1-CB51-4EFE-A93C-7F8817CCB39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C6DBC64-ACD0-1754-2DC0-D4376306E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A114D24-42AE-98A3-F1FC-532B5D22B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B601-B8D4-41CB-A036-6A75ADCAF4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2820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92A893-6990-D65B-F111-904439E1B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15CFC4A-D556-DC1D-0961-9EA0C1E9B9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2C973E9-304D-9CC9-3373-8FA33814D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841D1-CB51-4EFE-A93C-7F8817CCB39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1249AA-C5C2-C99B-2DB0-E0D003D61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DC544B3-FB53-DB15-CBE7-B17103B61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B601-B8D4-41CB-A036-6A75ADCAF4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445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4104863-5903-2E8B-1C01-CDF2058640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73A86C9-D2AC-9910-E1AD-A8CD6A681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9BF45E4-2A19-FEC1-34C8-16A3987D5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841D1-CB51-4EFE-A93C-7F8817CCB39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59B27B-18BF-303F-EF05-A07DA0941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04FA09D-FE83-33AC-47ED-FFBE09B53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BB601-B8D4-41CB-A036-6A75ADCAF4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9491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0EE1D95-156F-878F-432F-6DB7453E2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1045420-571D-F28D-5FC5-5D5763295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8BF4C9A-1173-8B55-E0EB-48D4D52809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841D1-CB51-4EFE-A93C-7F8817CCB396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769C66-710E-31CA-78C0-FEA8034990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79CA6AA-84E6-62E4-7298-E4529DB41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5BB601-B8D4-41CB-A036-6A75ADCAF4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167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4D5922-434B-4829-B93E-02DC38A29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F35FBA24-5C01-4635-A984-1DB6E340B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13">
            <a:extLst>
              <a:ext uri="{FF2B5EF4-FFF2-40B4-BE49-F238E27FC236}">
                <a16:creationId xmlns:a16="http://schemas.microsoft.com/office/drawing/2014/main" id="{D89A5114-55F8-4976-BBE9-EB03D1314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29" name="Oval 14">
              <a:extLst>
                <a:ext uri="{FF2B5EF4-FFF2-40B4-BE49-F238E27FC236}">
                  <a16:creationId xmlns:a16="http://schemas.microsoft.com/office/drawing/2014/main" id="{B68E7F15-1BC6-438A-8D72-8DC7AED51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15">
              <a:extLst>
                <a:ext uri="{FF2B5EF4-FFF2-40B4-BE49-F238E27FC236}">
                  <a16:creationId xmlns:a16="http://schemas.microsoft.com/office/drawing/2014/main" id="{61641807-6842-4066-AF10-93EC82C9F3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982CAD2-2793-4D56-BE4D-E6CEF77D76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2ADA1AD-25F7-4EE1-9E91-CB4534B56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7625553-33A6-42A6-BA58-B6F60A4E53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5B990D2-1682-41A9-850F-4DC602C318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819102A-0400-4C1F-8614-973F5262E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8FBDFC-CF2A-4A9A-88B1-15D45D68B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EC299EF-4D18-40D1-AAB9-5082B26AB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649880C-55B6-4C46-A7F6-6A2856231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C809907-F418-42B7-B7DA-7578B44AA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71152CA-C7C6-498B-AC68-B4620D242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CF1485CA-41D2-421F-B28D-15EF845D5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4ED96A1-E6CA-493F-8610-6B8B7A28E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C9231B8-0812-4FDE-9AC6-94984E20A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BF59FE3-7AD8-46E8-9440-D26863994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EEEDF00-F676-4147-BAF0-64840E285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4D3F73A-55E6-4A58-872D-BE9E9C7C30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Kuva 4">
            <a:extLst>
              <a:ext uri="{FF2B5EF4-FFF2-40B4-BE49-F238E27FC236}">
                <a16:creationId xmlns:a16="http://schemas.microsoft.com/office/drawing/2014/main" id="{C78FCF1E-56C4-B161-FE2E-74CFACB3F2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3504"/>
          <a:stretch>
            <a:fillRect/>
          </a:stretch>
        </p:blipFill>
        <p:spPr>
          <a:xfrm>
            <a:off x="6997974" y="706170"/>
            <a:ext cx="4492357" cy="5431517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8D2BC472-0671-410F-BA77-E46AA6210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6867670" y="850149"/>
            <a:ext cx="304800" cy="429768"/>
            <a:chOff x="215328" y="-46937"/>
            <a:chExt cx="304800" cy="2773841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C68B2A3-267E-4DE4-8DD5-C0378482D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6474CC6-D7FB-4A38-8991-680F048CF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5825D0E-A1E4-4466-81B2-33325B3B3F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1BD1E16-C3EF-4A05-9C71-590A55BFC5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D4B429F0-5674-A801-022B-EAD4B13B5D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36" y="609600"/>
            <a:ext cx="6171202" cy="2819399"/>
          </a:xfrm>
          <a:noFill/>
        </p:spPr>
        <p:txBody>
          <a:bodyPr anchor="b">
            <a:normAutofit/>
          </a:bodyPr>
          <a:lstStyle/>
          <a:p>
            <a:pPr algn="l"/>
            <a:r>
              <a:rPr lang="fi-FI" sz="4800" dirty="0">
                <a:solidFill>
                  <a:schemeClr val="bg1"/>
                </a:solidFill>
              </a:rPr>
              <a:t>FY 7 </a:t>
            </a:r>
            <a:br>
              <a:rPr lang="fi-FI" sz="4800" dirty="0">
                <a:solidFill>
                  <a:schemeClr val="bg1"/>
                </a:solidFill>
              </a:rPr>
            </a:br>
            <a:r>
              <a:rPr lang="fi-FI" sz="4800" dirty="0">
                <a:solidFill>
                  <a:schemeClr val="bg1"/>
                </a:solidFill>
              </a:rPr>
              <a:t>Sähkömagnetismi ja valo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F33F2F5-7229-B6DC-56E1-EB44A6934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936" y="3570927"/>
            <a:ext cx="6171202" cy="2580903"/>
          </a:xfrm>
          <a:noFill/>
        </p:spPr>
        <p:txBody>
          <a:bodyPr anchor="t">
            <a:normAutofit/>
          </a:bodyPr>
          <a:lstStyle/>
          <a:p>
            <a:pPr algn="l"/>
            <a:r>
              <a:rPr lang="fi-FI" dirty="0">
                <a:solidFill>
                  <a:schemeClr val="bg1"/>
                </a:solidFill>
              </a:rPr>
              <a:t>Kertaus</a:t>
            </a:r>
          </a:p>
        </p:txBody>
      </p:sp>
    </p:spTree>
    <p:extLst>
      <p:ext uri="{BB962C8B-B14F-4D97-AF65-F5344CB8AC3E}">
        <p14:creationId xmlns:p14="http://schemas.microsoft.com/office/powerpoint/2010/main" val="2746310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E7226B-422D-11C0-4364-2AABF6FB0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34004"/>
          </a:xfrm>
        </p:spPr>
        <p:txBody>
          <a:bodyPr/>
          <a:lstStyle/>
          <a:p>
            <a:r>
              <a:rPr lang="fi-FI" dirty="0"/>
              <a:t>Magneetti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A049577-8323-A56D-B344-B81B66DF8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006"/>
            <a:ext cx="10515600" cy="1493304"/>
          </a:xfrm>
        </p:spPr>
        <p:txBody>
          <a:bodyPr/>
          <a:lstStyle/>
          <a:p>
            <a:r>
              <a:rPr lang="fi-FI" dirty="0"/>
              <a:t>Magnetoituminen, metallikappaleesta tulee magneetti (ferromagneettinen aine)</a:t>
            </a:r>
          </a:p>
          <a:p>
            <a:r>
              <a:rPr lang="fi-FI" dirty="0"/>
              <a:t>Mikrotasolla alkeismagneetteja, ne kääntyvät yhdensuuntaisiksi</a:t>
            </a: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7E7F5733-53B5-6B37-F837-70B5D0577096}"/>
              </a:ext>
            </a:extLst>
          </p:cNvPr>
          <p:cNvSpPr txBox="1">
            <a:spLocks/>
          </p:cNvSpPr>
          <p:nvPr/>
        </p:nvSpPr>
        <p:spPr>
          <a:xfrm>
            <a:off x="838200" y="24279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Magneettikenttä: Kenttäviivat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isällön paikkamerkki 2">
                <a:extLst>
                  <a:ext uri="{FF2B5EF4-FFF2-40B4-BE49-F238E27FC236}">
                    <a16:creationId xmlns:a16="http://schemas.microsoft.com/office/drawing/2014/main" id="{A69136BD-9BF7-FC1D-1E55-2BC96FA745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3581400"/>
                <a:ext cx="10515600" cy="29328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i-FI" dirty="0"/>
                  <a:t>Magneetti</a:t>
                </a:r>
              </a:p>
              <a:p>
                <a:r>
                  <a:rPr lang="fi-FI" dirty="0"/>
                  <a:t>Suora johdin</a:t>
                </a:r>
              </a:p>
              <a:p>
                <a:r>
                  <a:rPr lang="fi-FI" dirty="0"/>
                  <a:t>Käämi</a:t>
                </a:r>
              </a:p>
              <a:p>
                <a:r>
                  <a:rPr lang="fi-FI" dirty="0"/>
                  <a:t>Maapallo</a:t>
                </a:r>
              </a:p>
              <a:p>
                <a:endParaRPr lang="fi-FI" dirty="0"/>
              </a:p>
              <a:p>
                <a:r>
                  <a:rPr lang="fi-FI" dirty="0"/>
                  <a:t>Magneettivuo ja magneettivuon tiheys</a:t>
                </a:r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fi-FI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fi-FI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𝐴𝐵</m:t>
                      </m:r>
                      <m:r>
                        <a:rPr lang="fi-FI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fi-FI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i-FI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fi-FI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fi-FI" dirty="0"/>
              </a:p>
              <a:p>
                <a:pPr lvl="1"/>
                <a:endParaRPr lang="fi-FI" dirty="0"/>
              </a:p>
            </p:txBody>
          </p:sp>
        </mc:Choice>
        <mc:Fallback xmlns="">
          <p:sp>
            <p:nvSpPr>
              <p:cNvPr id="5" name="Sisällön paikkamerkki 2">
                <a:extLst>
                  <a:ext uri="{FF2B5EF4-FFF2-40B4-BE49-F238E27FC236}">
                    <a16:creationId xmlns:a16="http://schemas.microsoft.com/office/drawing/2014/main" id="{A69136BD-9BF7-FC1D-1E55-2BC96FA74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581400"/>
                <a:ext cx="10515600" cy="2932800"/>
              </a:xfrm>
              <a:prstGeom prst="rect">
                <a:avLst/>
              </a:prstGeom>
              <a:blipFill>
                <a:blip r:embed="rId2"/>
                <a:stretch>
                  <a:fillRect l="-928" t="-4366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Kuva 6">
            <a:extLst>
              <a:ext uri="{FF2B5EF4-FFF2-40B4-BE49-F238E27FC236}">
                <a16:creationId xmlns:a16="http://schemas.microsoft.com/office/drawing/2014/main" id="{8714BCF9-E3F0-51F0-6B01-6F01E295F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039" y="3429000"/>
            <a:ext cx="3364246" cy="29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3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020ECB-A0E3-8151-5CB6-14776AF1B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Magneettinen voima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54AF177B-A20C-793A-EF40-40908BE33A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91343"/>
                <a:ext cx="10515600" cy="468562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fi-FI" dirty="0"/>
                  <a:t>Varattu hiukkanen</a:t>
                </a:r>
                <a:endParaRPr lang="fi-FI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𝑞𝑣𝐵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unc>
                      <m:funcPr>
                        <m:ctrlPr>
                          <a:rPr lang="fi-FI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func>
                  </m:oMath>
                </a14:m>
                <a:endParaRPr lang="fi-FI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fi-FI" dirty="0"/>
                  <a:t>Ympyrärata</a:t>
                </a:r>
              </a:p>
              <a:p>
                <a:pPr lvl="1"/>
                <a:r>
                  <a:rPr lang="fi-FI" dirty="0"/>
                  <a:t>Energia </a:t>
                </a:r>
                <a:r>
                  <a:rPr lang="fi-FI" dirty="0" err="1"/>
                  <a:t>eV</a:t>
                </a:r>
                <a:endParaRPr lang="fi-FI" dirty="0"/>
              </a:p>
              <a:p>
                <a:pPr lvl="1"/>
                <a:r>
                  <a:rPr lang="fi-FI" dirty="0"/>
                  <a:t>Varattu hiukkanen myös sähkökentässä: Nopeusvalitsin ym.</a:t>
                </a:r>
              </a:p>
              <a:p>
                <a:pPr lvl="1"/>
                <a:endParaRPr lang="fi-FI" dirty="0"/>
              </a:p>
              <a:p>
                <a:r>
                  <a:rPr lang="fi-FI" dirty="0"/>
                  <a:t>Virtajohdin</a:t>
                </a:r>
              </a:p>
              <a:p>
                <a:pPr lvl="1"/>
                <a:r>
                  <a:rPr lang="fi-FI" dirty="0"/>
                  <a:t>Ympärille syntyvän kentän voimakkuus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𝐼𝑙𝐵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unc>
                      <m:funcPr>
                        <m:ctrlPr>
                          <a:rPr lang="fi-FI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func>
                  </m:oMath>
                </a14:m>
                <a:endParaRPr lang="fi-FI" dirty="0"/>
              </a:p>
              <a:p>
                <a:endParaRPr lang="fi-FI" dirty="0"/>
              </a:p>
              <a:p>
                <a:r>
                  <a:rPr lang="fi-FI" dirty="0"/>
                  <a:t>Silmukka</a:t>
                </a:r>
              </a:p>
              <a:p>
                <a:endParaRPr lang="fi-FI" dirty="0"/>
              </a:p>
              <a:p>
                <a:r>
                  <a:rPr lang="fi-FI" dirty="0"/>
                  <a:t>Oikean käden sääntö</a:t>
                </a:r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54AF177B-A20C-793A-EF40-40908BE33A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91343"/>
                <a:ext cx="10515600" cy="4685620"/>
              </a:xfrm>
              <a:blipFill>
                <a:blip r:embed="rId2"/>
                <a:stretch>
                  <a:fillRect l="-812" t="-2865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997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53A142-5123-AC74-283E-54A7BB94C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Induktio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B11B87DC-EAD1-7C8A-36F8-6067C56D25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fi-FI" dirty="0"/>
                  <a:t>Lenzin laki</a:t>
                </a:r>
              </a:p>
              <a:p>
                <a:r>
                  <a:rPr lang="fi-FI" dirty="0"/>
                  <a:t>Induktiojännite </a:t>
                </a:r>
                <a:r>
                  <a:rPr lang="fi-FI" i="1" dirty="0"/>
                  <a:t>e</a:t>
                </a:r>
                <a:r>
                  <a:rPr lang="fi-FI" dirty="0"/>
                  <a:t>, induktiovirta </a:t>
                </a:r>
                <a:r>
                  <a:rPr lang="fi-FI" i="1" dirty="0"/>
                  <a:t>i</a:t>
                </a:r>
              </a:p>
              <a:p>
                <a:r>
                  <a:rPr lang="fi-FI" dirty="0"/>
                  <a:t>Induktiivinen kytkentä</a:t>
                </a:r>
              </a:p>
              <a:p>
                <a:endParaRPr lang="fi-FI" dirty="0"/>
              </a:p>
              <a:p>
                <a:r>
                  <a:rPr lang="fi-FI" dirty="0"/>
                  <a:t>Suoran johtimen induktiolaki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𝑙𝑣𝐵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unc>
                      <m:funcPr>
                        <m:ctrlPr>
                          <a:rPr lang="fi-FI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func>
                  </m:oMath>
                </a14:m>
                <a:endParaRPr lang="fi-FI" dirty="0"/>
              </a:p>
              <a:p>
                <a:endParaRPr lang="fi-FI" dirty="0"/>
              </a:p>
              <a:p>
                <a:r>
                  <a:rPr lang="fi-FI" dirty="0"/>
                  <a:t>Silmukka</a:t>
                </a:r>
              </a:p>
              <a:p>
                <a:pPr lvl="1"/>
                <a:r>
                  <a:rPr lang="fi-FI" b="0" dirty="0"/>
                  <a:t>Induktiolaki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𝑁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∆∅</m:t>
                        </m:r>
                      </m:num>
                      <m:den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fi-FI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𝑁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𝐴𝐵</m:t>
                        </m:r>
                      </m:num>
                      <m:den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fi-FI" dirty="0"/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B11B87DC-EAD1-7C8A-36F8-6067C56D25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Kuva 4">
            <a:extLst>
              <a:ext uri="{FF2B5EF4-FFF2-40B4-BE49-F238E27FC236}">
                <a16:creationId xmlns:a16="http://schemas.microsoft.com/office/drawing/2014/main" id="{EBDDA772-9777-15FA-AF64-955A02B19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9774" y="463322"/>
            <a:ext cx="3492679" cy="3086259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7EBA54EB-FD07-19FA-A466-8B6552813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824" y="784013"/>
            <a:ext cx="1562180" cy="2444876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86A60112-9443-D387-866E-86DD1846A1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2428" y="4003715"/>
            <a:ext cx="2319202" cy="207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7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9FAD09-F838-1669-B7CC-DA687C5A5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Pyörrevirrat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AAD478-679A-57AE-B2A4-49C55F6B6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Haittoja ja hyötyjä</a:t>
            </a:r>
          </a:p>
          <a:p>
            <a:r>
              <a:rPr lang="fi-FI" dirty="0"/>
              <a:t>Hyötyjä, jarrut, induktioliesi/uuni</a:t>
            </a:r>
          </a:p>
          <a:p>
            <a:r>
              <a:rPr lang="fi-FI" dirty="0"/>
              <a:t>Haittoja, sähköntuotannon hukkalämpö, </a:t>
            </a:r>
          </a:p>
        </p:txBody>
      </p:sp>
    </p:spTree>
    <p:extLst>
      <p:ext uri="{BB962C8B-B14F-4D97-AF65-F5344CB8AC3E}">
        <p14:creationId xmlns:p14="http://schemas.microsoft.com/office/powerpoint/2010/main" val="3156860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0BA5B4-D26A-34DD-2BEC-75811A214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8461"/>
          </a:xfrm>
        </p:spPr>
        <p:txBody>
          <a:bodyPr/>
          <a:lstStyle/>
          <a:p>
            <a:r>
              <a:rPr lang="fi-FI" dirty="0"/>
              <a:t>Generaattori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D5210F-35B0-65C0-3348-0D0BD7D54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3586"/>
            <a:ext cx="10515600" cy="928461"/>
          </a:xfrm>
        </p:spPr>
        <p:txBody>
          <a:bodyPr/>
          <a:lstStyle/>
          <a:p>
            <a:r>
              <a:rPr lang="fi-FI" dirty="0"/>
              <a:t>Rakenne kolme käämiä, magneetti, jompikumpi pyörii -&gt; vaihtovirtaa</a:t>
            </a: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2133A5E1-2352-FEEF-3657-8DF15D651523}"/>
              </a:ext>
            </a:extLst>
          </p:cNvPr>
          <p:cNvSpPr txBox="1">
            <a:spLocks/>
          </p:cNvSpPr>
          <p:nvPr/>
        </p:nvSpPr>
        <p:spPr>
          <a:xfrm>
            <a:off x="838200" y="2500539"/>
            <a:ext cx="10515600" cy="7870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Vaihtojännite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isällön paikkamerkki 2">
                <a:extLst>
                  <a:ext uri="{FF2B5EF4-FFF2-40B4-BE49-F238E27FC236}">
                    <a16:creationId xmlns:a16="http://schemas.microsoft.com/office/drawing/2014/main" id="{6432F43D-0979-4FF3-340F-58216CFB23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3429000"/>
                <a:ext cx="10515600" cy="310866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i-FI" dirty="0"/>
                  <a:t>Lähdejännite: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func>
                      <m:funcPr>
                        <m:ctrlPr>
                          <a:rPr lang="fi-FI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fi-FI" i="1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fi-FI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fi-FI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𝑓𝑡</m:t>
                        </m:r>
                        <m:r>
                          <a:rPr lang="fi-FI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fi-FI" dirty="0"/>
              </a:p>
              <a:p>
                <a:r>
                  <a:rPr lang="fi-FI" dirty="0"/>
                  <a:t>Napajännite: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fi-FI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fi-FI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func>
                      <m:funcPr>
                        <m:ctrlPr>
                          <a:rPr lang="fi-FI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i-FI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fi-FI" i="1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fi-FI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fi-FI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𝑓𝑡</m:t>
                        </m:r>
                        <m:r>
                          <a:rPr lang="fi-FI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fi-FI" dirty="0"/>
                  <a:t>. Induktiovirta: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fi-FI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fi-FI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func>
                      <m:funcPr>
                        <m:ctrlPr>
                          <a:rPr lang="fi-FI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i-FI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fi-FI" i="1"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fi-FI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fi-FI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𝑓𝑡</m:t>
                        </m:r>
                        <m:r>
                          <a:rPr lang="fi-FI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fi-FI" dirty="0"/>
              </a:p>
              <a:p>
                <a:r>
                  <a:rPr lang="fi-FI" dirty="0"/>
                  <a:t>Tehollinen arvo: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i-FI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fi-FI" dirty="0"/>
                  <a:t>  ja 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fi-FI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fi-FI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endParaRPr lang="fi-FI" dirty="0"/>
              </a:p>
              <a:p>
                <a:r>
                  <a:rPr lang="fi-FI" dirty="0"/>
                  <a:t>Lämmitystehon laskeminen P=UI tehollisilla arvoilla. Huippuarvojen käyttö sulakkeen valinnassa/laitteiden valinnassa</a:t>
                </a:r>
              </a:p>
            </p:txBody>
          </p:sp>
        </mc:Choice>
        <mc:Fallback xmlns="">
          <p:sp>
            <p:nvSpPr>
              <p:cNvPr id="5" name="Sisällön paikkamerkki 2">
                <a:extLst>
                  <a:ext uri="{FF2B5EF4-FFF2-40B4-BE49-F238E27FC236}">
                    <a16:creationId xmlns:a16="http://schemas.microsoft.com/office/drawing/2014/main" id="{6432F43D-0979-4FF3-340F-58216CFB23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429000"/>
                <a:ext cx="10515600" cy="3108665"/>
              </a:xfrm>
              <a:prstGeom prst="rect">
                <a:avLst/>
              </a:prstGeom>
              <a:blipFill>
                <a:blip r:embed="rId2"/>
                <a:stretch>
                  <a:fillRect l="-1043" t="-3536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57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D08C28-F225-8273-E793-9D0D51CBD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muuntaja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38E5ED34-B9E4-3D83-33FF-2F10E641F2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/>
                  <a:t>Induktiivinen kytkentä</a:t>
                </a:r>
              </a:p>
              <a:p>
                <a:r>
                  <a:rPr lang="fi-FI" dirty="0"/>
                  <a:t>Toiminta, kaksi käämiä yhdistetty rautasydämellä</a:t>
                </a:r>
              </a:p>
              <a:p>
                <a:r>
                  <a:rPr lang="fi-FI" dirty="0"/>
                  <a:t>Ensiökäämi toisiokäämi ja niiden virrat ja jännitteet, muuntosuhteet</a:t>
                </a:r>
              </a:p>
              <a:p>
                <a:endParaRPr lang="fi-FI" dirty="0"/>
              </a:p>
              <a:p>
                <a:r>
                  <a:rPr lang="fi-FI" dirty="0"/>
                  <a:t>Vaikutus energiansiirtoon</a:t>
                </a:r>
              </a:p>
              <a:p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𝑅</m:t>
                    </m:r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i-FI" dirty="0"/>
                  <a:t>, muuntajassa sama teho, suuri jännite pieni sähkövirta</a:t>
                </a:r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38E5ED34-B9E4-3D83-33FF-2F10E641F2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1231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40D22B-531E-3544-634E-44E0A13A9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SMG-säteily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DB5002E-D0D0-77EC-339A-9B1B4530A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Synty, varattu hiukkanen kiihtyvässä liikkeessä</a:t>
            </a:r>
          </a:p>
          <a:p>
            <a:r>
              <a:rPr lang="fi-FI" dirty="0"/>
              <a:t>Spektri, säteilylajit</a:t>
            </a:r>
          </a:p>
          <a:p>
            <a:endParaRPr lang="fi-FI" dirty="0"/>
          </a:p>
          <a:p>
            <a:r>
              <a:rPr lang="fi-FI" dirty="0"/>
              <a:t>Musta kappale</a:t>
            </a:r>
          </a:p>
          <a:p>
            <a:r>
              <a:rPr lang="fi-FI" dirty="0"/>
              <a:t>Absorboi kaiken, säteilee vain lämpösäteilyä</a:t>
            </a:r>
          </a:p>
          <a:p>
            <a:r>
              <a:rPr lang="fi-FI" dirty="0"/>
              <a:t>Säteilyteho Stefanin-</a:t>
            </a:r>
            <a:r>
              <a:rPr lang="fi-FI" dirty="0" err="1"/>
              <a:t>Boltzmannin</a:t>
            </a:r>
            <a:r>
              <a:rPr lang="fi-FI" dirty="0"/>
              <a:t> yhtälöllä</a:t>
            </a:r>
          </a:p>
          <a:p>
            <a:r>
              <a:rPr lang="fi-FI" dirty="0"/>
              <a:t>Wienin siirtymälaki</a:t>
            </a:r>
          </a:p>
        </p:txBody>
      </p:sp>
    </p:spTree>
    <p:extLst>
      <p:ext uri="{BB962C8B-B14F-4D97-AF65-F5344CB8AC3E}">
        <p14:creationId xmlns:p14="http://schemas.microsoft.com/office/powerpoint/2010/main" val="310163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37A175-A733-F583-0504-362EE3C03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0F5B1DBC-DA14-54E4-E628-12A3A4174F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fi-FI" dirty="0"/>
                  <a:t>Aaltoliikkeen perusyhtälö</a:t>
                </a:r>
              </a:p>
              <a:p>
                <a:r>
                  <a:rPr lang="fi-FI" dirty="0"/>
                  <a:t>Dispersio, prisma</a:t>
                </a:r>
              </a:p>
              <a:p>
                <a:endParaRPr lang="fi-FI" dirty="0"/>
              </a:p>
              <a:p>
                <a:r>
                  <a:rPr lang="fi-FI" dirty="0"/>
                  <a:t>Valovirta: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fi-FI" dirty="0"/>
                  <a:t> , yksikkö luumen (lm)</a:t>
                </a:r>
              </a:p>
              <a:p>
                <a:r>
                  <a:rPr lang="fi-FI" dirty="0"/>
                  <a:t>Valaistusvoimakkuus: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</m:num>
                      <m:den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r>
                  <a:rPr lang="fi-FI" dirty="0"/>
                  <a:t> , yksikkö luksi (lx). Kääntäen verrannollinen etäisyyden neliöön.</a:t>
                </a:r>
              </a:p>
              <a:p>
                <a:r>
                  <a:rPr lang="fi-FI" dirty="0"/>
                  <a:t>valovoima: kandela (cd)</a:t>
                </a:r>
              </a:p>
              <a:p>
                <a:endParaRPr lang="fi-FI" dirty="0"/>
              </a:p>
              <a:p>
                <a:r>
                  <a:rPr lang="fi-FI" dirty="0"/>
                  <a:t>Polarisaatio</a:t>
                </a:r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0F5B1DBC-DA14-54E4-E628-12A3A4174F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081" b="-700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304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D4A9D3-8E41-03A9-7666-DEC3D3C56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390"/>
            <a:ext cx="10515600" cy="875846"/>
          </a:xfrm>
        </p:spPr>
        <p:txBody>
          <a:bodyPr/>
          <a:lstStyle/>
          <a:p>
            <a:r>
              <a:rPr lang="fi-FI" dirty="0"/>
              <a:t>Rajapinnat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B4CEEE-5822-F1E3-3935-127ADEB0F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8834"/>
            <a:ext cx="10515600" cy="2550432"/>
          </a:xfrm>
        </p:spPr>
        <p:txBody>
          <a:bodyPr/>
          <a:lstStyle/>
          <a:p>
            <a:r>
              <a:rPr lang="fi-FI" dirty="0"/>
              <a:t>Taittumislaki ja heijastumislaki</a:t>
            </a:r>
          </a:p>
          <a:p>
            <a:r>
              <a:rPr lang="fi-FI" dirty="0"/>
              <a:t>Osa heijastuu aina</a:t>
            </a:r>
          </a:p>
          <a:p>
            <a:r>
              <a:rPr lang="fi-FI" dirty="0"/>
              <a:t>Kokonaisheijastumisen rajakulma (hitaammasta nopeampaan, tiheässä kulkee hitaammin)</a:t>
            </a:r>
          </a:p>
          <a:p>
            <a:r>
              <a:rPr lang="fi-FI" dirty="0"/>
              <a:t>Optinen tiheys</a:t>
            </a:r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E2D7F9D0-89C4-F57A-A4FF-5C2AE4C0CE17}"/>
              </a:ext>
            </a:extLst>
          </p:cNvPr>
          <p:cNvSpPr txBox="1">
            <a:spLocks/>
          </p:cNvSpPr>
          <p:nvPr/>
        </p:nvSpPr>
        <p:spPr>
          <a:xfrm>
            <a:off x="925286" y="3703865"/>
            <a:ext cx="10515600" cy="8758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Interferenssi ja diffraktio</a:t>
            </a: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4F7EFF32-AF15-8BEC-CA1C-9710030BEF5E}"/>
              </a:ext>
            </a:extLst>
          </p:cNvPr>
          <p:cNvSpPr txBox="1">
            <a:spLocks/>
          </p:cNvSpPr>
          <p:nvPr/>
        </p:nvSpPr>
        <p:spPr>
          <a:xfrm>
            <a:off x="925286" y="4579712"/>
            <a:ext cx="10515600" cy="1749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Hilat</a:t>
            </a:r>
          </a:p>
          <a:p>
            <a:r>
              <a:rPr lang="fi-FI" dirty="0"/>
              <a:t>Hilayhtälö (rakojen välinen etäisyys)</a:t>
            </a:r>
          </a:p>
          <a:p>
            <a:r>
              <a:rPr lang="fi-FI" dirty="0"/>
              <a:t>Interferenssikuvio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6304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4548C0C9-B3A3-2FFD-E96F-A6FA377A6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Tehtävät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39342FFF-60DE-A057-E03C-5D48833D3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/>
              <a:t>1 (</a:t>
            </a:r>
            <a:r>
              <a:rPr lang="fi-FI" b="1" dirty="0" err="1"/>
              <a:t>Monivalinta</a:t>
            </a:r>
            <a:r>
              <a:rPr lang="fi-FI" b="1" dirty="0"/>
              <a:t>)</a:t>
            </a:r>
          </a:p>
          <a:p>
            <a:r>
              <a:rPr lang="fi-FI" dirty="0" err="1"/>
              <a:t>Magn</a:t>
            </a:r>
            <a:r>
              <a:rPr lang="fi-FI" dirty="0"/>
              <a:t>. Kentän voima: 4, 6, 11</a:t>
            </a:r>
          </a:p>
          <a:p>
            <a:r>
              <a:rPr lang="fi-FI" dirty="0"/>
              <a:t>Induktio: 15, 17, 19</a:t>
            </a:r>
          </a:p>
          <a:p>
            <a:r>
              <a:rPr lang="fi-FI" dirty="0"/>
              <a:t>Vaihtovirta: 21, 23, 26</a:t>
            </a:r>
          </a:p>
          <a:p>
            <a:r>
              <a:rPr lang="fi-FI" dirty="0"/>
              <a:t>Sähkömagneettinen säteily: 28, 33, 37</a:t>
            </a:r>
          </a:p>
          <a:p>
            <a:endParaRPr lang="fi-FI" dirty="0"/>
          </a:p>
          <a:p>
            <a:r>
              <a:rPr lang="fi-FI" dirty="0"/>
              <a:t>Paljon hyviä tehtäviä jää listaamatta….</a:t>
            </a:r>
          </a:p>
        </p:txBody>
      </p:sp>
    </p:spTree>
    <p:extLst>
      <p:ext uri="{BB962C8B-B14F-4D97-AF65-F5344CB8AC3E}">
        <p14:creationId xmlns:p14="http://schemas.microsoft.com/office/powerpoint/2010/main" val="1972012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342</Words>
  <Application>Microsoft Office PowerPoint</Application>
  <PresentationFormat>Laajakuva</PresentationFormat>
  <Paragraphs>89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Cambria Math</vt:lpstr>
      <vt:lpstr>Office-teema</vt:lpstr>
      <vt:lpstr>FY 7  Sähkömagnetismi ja valo</vt:lpstr>
      <vt:lpstr>Magneetti</vt:lpstr>
      <vt:lpstr>Magneettinen voima</vt:lpstr>
      <vt:lpstr>Induktio</vt:lpstr>
      <vt:lpstr>Pyörrevirrat</vt:lpstr>
      <vt:lpstr>Generaattori</vt:lpstr>
      <vt:lpstr>muuntaja</vt:lpstr>
      <vt:lpstr>SMG-säteily</vt:lpstr>
      <vt:lpstr>Valo</vt:lpstr>
      <vt:lpstr>Rajapinnat</vt:lpstr>
      <vt:lpstr>Tehtävät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Leppänen Riku Joonatan</dc:creator>
  <cp:lastModifiedBy>Pynnönen Antti Ilari</cp:lastModifiedBy>
  <cp:revision>3</cp:revision>
  <dcterms:created xsi:type="dcterms:W3CDTF">2024-09-15T11:13:36Z</dcterms:created>
  <dcterms:modified xsi:type="dcterms:W3CDTF">2026-09-21T16:19:33Z</dcterms:modified>
</cp:coreProperties>
</file>