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61" r:id="rId2"/>
  </p:sldMasterIdLst>
  <p:notesMasterIdLst>
    <p:notesMasterId r:id="rId24"/>
  </p:notesMasterIdLst>
  <p:sldIdLst>
    <p:sldId id="256" r:id="rId3"/>
    <p:sldId id="283" r:id="rId4"/>
    <p:sldId id="281" r:id="rId5"/>
    <p:sldId id="291" r:id="rId6"/>
    <p:sldId id="292" r:id="rId7"/>
    <p:sldId id="293" r:id="rId8"/>
    <p:sldId id="294" r:id="rId9"/>
    <p:sldId id="305" r:id="rId10"/>
    <p:sldId id="297" r:id="rId11"/>
    <p:sldId id="296" r:id="rId12"/>
    <p:sldId id="302" r:id="rId13"/>
    <p:sldId id="260" r:id="rId14"/>
    <p:sldId id="286" r:id="rId15"/>
    <p:sldId id="300" r:id="rId16"/>
    <p:sldId id="301" r:id="rId17"/>
    <p:sldId id="299" r:id="rId18"/>
    <p:sldId id="259" r:id="rId19"/>
    <p:sldId id="280" r:id="rId20"/>
    <p:sldId id="289" r:id="rId21"/>
    <p:sldId id="304" r:id="rId22"/>
    <p:sldId id="271" r:id="rId2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82DA8B-1C48-4D3C-B783-ABA873A8CE11}" v="2" dt="2022-02-01T17:09:41.124"/>
    <p1510:client id="{4C5692A9-CBFD-63A5-8998-036DDD77B576}" v="11" dt="2022-02-02T13:45:16.516"/>
    <p1510:client id="{6D218DBE-1DCE-345D-8E18-09B8750DCED5}" v="1" dt="2022-01-31T07:54:21.911"/>
    <p1510:client id="{A9753820-FBB0-4ECB-B4EE-56D1EE5C7454}" v="663" dt="2022-01-31T18:53:06.977"/>
    <p1510:client id="{C54EB5F4-2131-4380-CA3C-B830582AAABE}" v="39" dt="2022-02-02T13:56:36.553"/>
    <p1510:client id="{ED67162E-61DF-B28D-6CEC-33F17E58D156}" v="67" dt="2022-01-31T13:22:59.1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1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0C5CF7-95D3-4D47-A36D-B1BAFE6D091B}" type="doc">
      <dgm:prSet loTypeId="urn:microsoft.com/office/officeart/2008/layout/LinedList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1F9F57C-9824-47CA-845A-BEC23E6E8D97}">
      <dgm:prSet custT="1"/>
      <dgm:spPr/>
      <dgm:t>
        <a:bodyPr/>
        <a:lstStyle/>
        <a:p>
          <a:r>
            <a:rPr lang="fi-FI" sz="2400" dirty="0"/>
            <a:t>Toiminta ei luo ymmärrystä oppilaan mieleen, vaan jää pelkäksi </a:t>
          </a:r>
          <a:r>
            <a:rPr lang="fi-FI" sz="2400" dirty="0" err="1"/>
            <a:t>tuohuamiseksi</a:t>
          </a:r>
          <a:r>
            <a:rPr lang="fi-FI" sz="2400" dirty="0"/>
            <a:t>. Tavoite jää epäselväksi.</a:t>
          </a:r>
          <a:endParaRPr lang="en-US" sz="2400" dirty="0"/>
        </a:p>
      </dgm:t>
    </dgm:pt>
    <dgm:pt modelId="{619DC908-7CE4-4153-AE8D-0075D3056031}" type="parTrans" cxnId="{BE08DF36-58BE-46F0-9C1C-35CE72647EC0}">
      <dgm:prSet/>
      <dgm:spPr/>
      <dgm:t>
        <a:bodyPr/>
        <a:lstStyle/>
        <a:p>
          <a:endParaRPr lang="en-US"/>
        </a:p>
      </dgm:t>
    </dgm:pt>
    <dgm:pt modelId="{A395DA1F-06C7-4E81-83EE-4B3D2B9AE2BC}" type="sibTrans" cxnId="{BE08DF36-58BE-46F0-9C1C-35CE72647EC0}">
      <dgm:prSet phldrT="01"/>
      <dgm:spPr/>
      <dgm:t>
        <a:bodyPr/>
        <a:lstStyle/>
        <a:p>
          <a:endParaRPr lang="en-US"/>
        </a:p>
      </dgm:t>
    </dgm:pt>
    <dgm:pt modelId="{0B6F69A1-91DF-4037-942E-560AAA91B838}">
      <dgm:prSet custT="1"/>
      <dgm:spPr/>
      <dgm:t>
        <a:bodyPr/>
        <a:lstStyle/>
        <a:p>
          <a:r>
            <a:rPr lang="fi-FI" sz="2400" dirty="0"/>
            <a:t>Vain osa oppilaista osallistuu aidosti.</a:t>
          </a:r>
          <a:endParaRPr lang="en-US" sz="2400" dirty="0"/>
        </a:p>
      </dgm:t>
    </dgm:pt>
    <dgm:pt modelId="{47FC2956-8C52-436A-9BED-8D2A2FF41D54}" type="parTrans" cxnId="{F89DD6B6-467A-422F-ABDC-57742D6B132E}">
      <dgm:prSet/>
      <dgm:spPr/>
      <dgm:t>
        <a:bodyPr/>
        <a:lstStyle/>
        <a:p>
          <a:endParaRPr lang="en-US"/>
        </a:p>
      </dgm:t>
    </dgm:pt>
    <dgm:pt modelId="{A49AA0BD-7187-4D42-AA6F-07A474C7EDE4}" type="sibTrans" cxnId="{F89DD6B6-467A-422F-ABDC-57742D6B132E}">
      <dgm:prSet phldrT="02"/>
      <dgm:spPr/>
      <dgm:t>
        <a:bodyPr/>
        <a:lstStyle/>
        <a:p>
          <a:endParaRPr lang="en-US"/>
        </a:p>
      </dgm:t>
    </dgm:pt>
    <dgm:pt modelId="{0F3EC945-04C3-49B9-9222-BB18926571F9}">
      <dgm:prSet custT="1"/>
      <dgm:spPr/>
      <dgm:t>
        <a:bodyPr/>
        <a:lstStyle/>
        <a:p>
          <a:r>
            <a:rPr lang="fi-FI" sz="2400" dirty="0"/>
            <a:t>Toiminta ei synnytä toivottua muutosta oppilaan ajattelussa.</a:t>
          </a:r>
          <a:endParaRPr lang="en-US" sz="2400" dirty="0"/>
        </a:p>
      </dgm:t>
    </dgm:pt>
    <dgm:pt modelId="{4633F10B-C248-4AA1-98EB-6B271B4DA66F}" type="parTrans" cxnId="{8E87CD7E-6CEF-49B2-9A2A-B6203F8FE8F5}">
      <dgm:prSet/>
      <dgm:spPr/>
      <dgm:t>
        <a:bodyPr/>
        <a:lstStyle/>
        <a:p>
          <a:endParaRPr lang="en-US"/>
        </a:p>
      </dgm:t>
    </dgm:pt>
    <dgm:pt modelId="{32FB7373-81A5-4EC0-BA9C-6CFE68566CF8}" type="sibTrans" cxnId="{8E87CD7E-6CEF-49B2-9A2A-B6203F8FE8F5}">
      <dgm:prSet phldrT="03"/>
      <dgm:spPr/>
      <dgm:t>
        <a:bodyPr/>
        <a:lstStyle/>
        <a:p>
          <a:endParaRPr lang="en-US"/>
        </a:p>
      </dgm:t>
    </dgm:pt>
    <dgm:pt modelId="{26957375-5299-4C96-AC86-2D73F247F54C}">
      <dgm:prSet custT="1"/>
      <dgm:spPr/>
      <dgm:t>
        <a:bodyPr/>
        <a:lstStyle/>
        <a:p>
          <a:r>
            <a:rPr lang="en-US" sz="2400" dirty="0" err="1"/>
            <a:t>Oppilaiden</a:t>
          </a:r>
          <a:r>
            <a:rPr lang="en-US" sz="2400" dirty="0"/>
            <a:t> </a:t>
          </a:r>
          <a:r>
            <a:rPr lang="en-US" sz="2400" dirty="0" err="1"/>
            <a:t>asenne</a:t>
          </a:r>
          <a:r>
            <a:rPr lang="en-US" sz="2400" dirty="0"/>
            <a:t> </a:t>
          </a:r>
          <a:r>
            <a:rPr lang="en-US" sz="2400" dirty="0" err="1"/>
            <a:t>välineisiin</a:t>
          </a:r>
          <a:r>
            <a:rPr lang="en-US" sz="2400" dirty="0"/>
            <a:t>.</a:t>
          </a:r>
        </a:p>
      </dgm:t>
    </dgm:pt>
    <dgm:pt modelId="{C7129EF6-4D44-4356-972B-3D77F70A6A53}" type="parTrans" cxnId="{91F4CB34-A584-4552-A3B0-11BC071FE035}">
      <dgm:prSet/>
      <dgm:spPr/>
      <dgm:t>
        <a:bodyPr/>
        <a:lstStyle/>
        <a:p>
          <a:endParaRPr lang="fi-FI"/>
        </a:p>
      </dgm:t>
    </dgm:pt>
    <dgm:pt modelId="{89A056CC-7CB1-4320-AF65-A8391E8CED20}" type="sibTrans" cxnId="{91F4CB34-A584-4552-A3B0-11BC071FE035}">
      <dgm:prSet/>
      <dgm:spPr/>
      <dgm:t>
        <a:bodyPr/>
        <a:lstStyle/>
        <a:p>
          <a:endParaRPr lang="fi-FI"/>
        </a:p>
      </dgm:t>
    </dgm:pt>
    <dgm:pt modelId="{2FF0022F-7212-4C56-8DB0-D50790384422}">
      <dgm:prSet phldr="0" custT="1"/>
      <dgm:spPr/>
      <dgm:t>
        <a:bodyPr/>
        <a:lstStyle/>
        <a:p>
          <a:pPr rtl="0"/>
          <a:r>
            <a:rPr lang="fi-FI" sz="2400" b="1">
              <a:latin typeface="Calibri Light" panose="020F0302020204030204"/>
            </a:rPr>
            <a:t>Opettajan työmäärä suhteessa toimintaan kohtuuton.</a:t>
          </a:r>
        </a:p>
      </dgm:t>
    </dgm:pt>
    <dgm:pt modelId="{70136AA7-6F1C-4934-B3F3-9304F708BA39}" type="parTrans" cxnId="{FC96A3B1-0ED7-42A7-8512-8D2B227056B6}">
      <dgm:prSet/>
      <dgm:spPr/>
      <dgm:t>
        <a:bodyPr/>
        <a:lstStyle/>
        <a:p>
          <a:endParaRPr lang="fi-FI"/>
        </a:p>
      </dgm:t>
    </dgm:pt>
    <dgm:pt modelId="{25A20F2F-3014-4CCA-BEEC-EE321BF1D4A4}" type="sibTrans" cxnId="{FC96A3B1-0ED7-42A7-8512-8D2B227056B6}">
      <dgm:prSet/>
      <dgm:spPr/>
      <dgm:t>
        <a:bodyPr/>
        <a:lstStyle/>
        <a:p>
          <a:endParaRPr lang="fi-FI"/>
        </a:p>
      </dgm:t>
    </dgm:pt>
    <dgm:pt modelId="{A7E74D28-4929-4520-A15F-505A4B1FA269}">
      <dgm:prSet phldr="0" custT="1"/>
      <dgm:spPr/>
      <dgm:t>
        <a:bodyPr/>
        <a:lstStyle/>
        <a:p>
          <a:pPr rtl="0"/>
          <a:r>
            <a:rPr lang="fi-FI" sz="2400" b="1" dirty="0">
              <a:latin typeface="Calibri Light" panose="020F0302020204030204"/>
            </a:rPr>
            <a:t>Luokan hallinnan haasteet.</a:t>
          </a:r>
        </a:p>
      </dgm:t>
    </dgm:pt>
    <dgm:pt modelId="{EF8EF53C-6186-4872-87D8-C4FA846FE6AC}" type="parTrans" cxnId="{F9330DC2-DACB-4B21-A26F-2272FAB43AD4}">
      <dgm:prSet/>
      <dgm:spPr/>
      <dgm:t>
        <a:bodyPr/>
        <a:lstStyle/>
        <a:p>
          <a:endParaRPr lang="fi-FI"/>
        </a:p>
      </dgm:t>
    </dgm:pt>
    <dgm:pt modelId="{99BD90CB-4245-4F09-86EE-4860E7B40E4B}" type="sibTrans" cxnId="{F9330DC2-DACB-4B21-A26F-2272FAB43AD4}">
      <dgm:prSet/>
      <dgm:spPr/>
      <dgm:t>
        <a:bodyPr/>
        <a:lstStyle/>
        <a:p>
          <a:endParaRPr lang="fi-FI"/>
        </a:p>
      </dgm:t>
    </dgm:pt>
    <dgm:pt modelId="{7C71A138-4112-46CD-A816-622A03C864B3}" type="pres">
      <dgm:prSet presAssocID="{A40C5CF7-95D3-4D47-A36D-B1BAFE6D091B}" presName="vert0" presStyleCnt="0">
        <dgm:presLayoutVars>
          <dgm:dir/>
          <dgm:animOne val="branch"/>
          <dgm:animLvl val="lvl"/>
        </dgm:presLayoutVars>
      </dgm:prSet>
      <dgm:spPr/>
    </dgm:pt>
    <dgm:pt modelId="{06259402-F414-4BAE-AEE1-77F3A56E8A4E}" type="pres">
      <dgm:prSet presAssocID="{A1F9F57C-9824-47CA-845A-BEC23E6E8D97}" presName="thickLine" presStyleLbl="alignNode1" presStyleIdx="0" presStyleCnt="6"/>
      <dgm:spPr/>
    </dgm:pt>
    <dgm:pt modelId="{FFA030D4-7B66-488C-AA9E-8EA655A8BD4B}" type="pres">
      <dgm:prSet presAssocID="{A1F9F57C-9824-47CA-845A-BEC23E6E8D97}" presName="horz1" presStyleCnt="0"/>
      <dgm:spPr/>
    </dgm:pt>
    <dgm:pt modelId="{5D21A29B-4355-47D6-B24C-CD33ED32BB8C}" type="pres">
      <dgm:prSet presAssocID="{A1F9F57C-9824-47CA-845A-BEC23E6E8D97}" presName="tx1" presStyleLbl="revTx" presStyleIdx="0" presStyleCnt="6" custScaleY="136384"/>
      <dgm:spPr/>
    </dgm:pt>
    <dgm:pt modelId="{0EE02155-10B1-4DCB-BF7D-2F9140F1DA77}" type="pres">
      <dgm:prSet presAssocID="{A1F9F57C-9824-47CA-845A-BEC23E6E8D97}" presName="vert1" presStyleCnt="0"/>
      <dgm:spPr/>
    </dgm:pt>
    <dgm:pt modelId="{C356F3C7-8F97-4211-84F1-E5BFE3D47489}" type="pres">
      <dgm:prSet presAssocID="{0B6F69A1-91DF-4037-942E-560AAA91B838}" presName="thickLine" presStyleLbl="alignNode1" presStyleIdx="1" presStyleCnt="6"/>
      <dgm:spPr/>
    </dgm:pt>
    <dgm:pt modelId="{399B81F8-0BB7-46E9-B4A8-2D1893EF6D61}" type="pres">
      <dgm:prSet presAssocID="{0B6F69A1-91DF-4037-942E-560AAA91B838}" presName="horz1" presStyleCnt="0"/>
      <dgm:spPr/>
    </dgm:pt>
    <dgm:pt modelId="{6D853B4D-AD54-41D0-A25E-0114277A7DC7}" type="pres">
      <dgm:prSet presAssocID="{0B6F69A1-91DF-4037-942E-560AAA91B838}" presName="tx1" presStyleLbl="revTx" presStyleIdx="1" presStyleCnt="6"/>
      <dgm:spPr/>
    </dgm:pt>
    <dgm:pt modelId="{7FC3A675-07CF-47D5-BC42-9A60CDADC523}" type="pres">
      <dgm:prSet presAssocID="{0B6F69A1-91DF-4037-942E-560AAA91B838}" presName="vert1" presStyleCnt="0"/>
      <dgm:spPr/>
    </dgm:pt>
    <dgm:pt modelId="{761AF69E-A653-4BE1-A9A7-88DA74099742}" type="pres">
      <dgm:prSet presAssocID="{26957375-5299-4C96-AC86-2D73F247F54C}" presName="thickLine" presStyleLbl="alignNode1" presStyleIdx="2" presStyleCnt="6"/>
      <dgm:spPr/>
    </dgm:pt>
    <dgm:pt modelId="{BDF2EEFC-806D-4FD1-99D1-B2D0352BA48C}" type="pres">
      <dgm:prSet presAssocID="{26957375-5299-4C96-AC86-2D73F247F54C}" presName="horz1" presStyleCnt="0"/>
      <dgm:spPr/>
    </dgm:pt>
    <dgm:pt modelId="{0E81F470-F045-4CAB-A15E-2475F7547EBC}" type="pres">
      <dgm:prSet presAssocID="{26957375-5299-4C96-AC86-2D73F247F54C}" presName="tx1" presStyleLbl="revTx" presStyleIdx="2" presStyleCnt="6"/>
      <dgm:spPr/>
    </dgm:pt>
    <dgm:pt modelId="{8A900B1C-113B-49DC-B1FC-5DAC4A06AE58}" type="pres">
      <dgm:prSet presAssocID="{26957375-5299-4C96-AC86-2D73F247F54C}" presName="vert1" presStyleCnt="0"/>
      <dgm:spPr/>
    </dgm:pt>
    <dgm:pt modelId="{A3E8401D-FC0F-42FE-A0F2-2526DE518498}" type="pres">
      <dgm:prSet presAssocID="{0F3EC945-04C3-49B9-9222-BB18926571F9}" presName="thickLine" presStyleLbl="alignNode1" presStyleIdx="3" presStyleCnt="6"/>
      <dgm:spPr/>
    </dgm:pt>
    <dgm:pt modelId="{46F89CBD-CC1A-45D8-8E78-207188F612F4}" type="pres">
      <dgm:prSet presAssocID="{0F3EC945-04C3-49B9-9222-BB18926571F9}" presName="horz1" presStyleCnt="0"/>
      <dgm:spPr/>
    </dgm:pt>
    <dgm:pt modelId="{665026D1-66D8-44C3-A90F-89BDDA9C4DDC}" type="pres">
      <dgm:prSet presAssocID="{0F3EC945-04C3-49B9-9222-BB18926571F9}" presName="tx1" presStyleLbl="revTx" presStyleIdx="3" presStyleCnt="6"/>
      <dgm:spPr/>
    </dgm:pt>
    <dgm:pt modelId="{8348B685-3B83-4705-9E03-94A47DBFF4FB}" type="pres">
      <dgm:prSet presAssocID="{0F3EC945-04C3-49B9-9222-BB18926571F9}" presName="vert1" presStyleCnt="0"/>
      <dgm:spPr/>
    </dgm:pt>
    <dgm:pt modelId="{C656C679-E839-4868-AF75-DE81B79E13ED}" type="pres">
      <dgm:prSet presAssocID="{2FF0022F-7212-4C56-8DB0-D50790384422}" presName="thickLine" presStyleLbl="alignNode1" presStyleIdx="4" presStyleCnt="6"/>
      <dgm:spPr/>
    </dgm:pt>
    <dgm:pt modelId="{BD162772-62CF-4CC9-B5BE-46EF93DD6FF5}" type="pres">
      <dgm:prSet presAssocID="{2FF0022F-7212-4C56-8DB0-D50790384422}" presName="horz1" presStyleCnt="0"/>
      <dgm:spPr/>
    </dgm:pt>
    <dgm:pt modelId="{C7CAFBDF-8427-4081-9BE5-104A7F2E5310}" type="pres">
      <dgm:prSet presAssocID="{2FF0022F-7212-4C56-8DB0-D50790384422}" presName="tx1" presStyleLbl="revTx" presStyleIdx="4" presStyleCnt="6"/>
      <dgm:spPr/>
    </dgm:pt>
    <dgm:pt modelId="{94BC350A-55B5-4351-8DD7-0FA251439094}" type="pres">
      <dgm:prSet presAssocID="{2FF0022F-7212-4C56-8DB0-D50790384422}" presName="vert1" presStyleCnt="0"/>
      <dgm:spPr/>
    </dgm:pt>
    <dgm:pt modelId="{E8784596-BF4A-4270-BEE3-A5CF915B2796}" type="pres">
      <dgm:prSet presAssocID="{A7E74D28-4929-4520-A15F-505A4B1FA269}" presName="thickLine" presStyleLbl="alignNode1" presStyleIdx="5" presStyleCnt="6"/>
      <dgm:spPr/>
    </dgm:pt>
    <dgm:pt modelId="{17F3DA0F-8687-46B0-8E3C-E15D57DC5B48}" type="pres">
      <dgm:prSet presAssocID="{A7E74D28-4929-4520-A15F-505A4B1FA269}" presName="horz1" presStyleCnt="0"/>
      <dgm:spPr/>
    </dgm:pt>
    <dgm:pt modelId="{A554CD1A-6B0B-420B-9E1C-C3EEB70F73FA}" type="pres">
      <dgm:prSet presAssocID="{A7E74D28-4929-4520-A15F-505A4B1FA269}" presName="tx1" presStyleLbl="revTx" presStyleIdx="5" presStyleCnt="6"/>
      <dgm:spPr/>
    </dgm:pt>
    <dgm:pt modelId="{83FB3C38-5FD7-4587-809A-B1CCBA96F855}" type="pres">
      <dgm:prSet presAssocID="{A7E74D28-4929-4520-A15F-505A4B1FA269}" presName="vert1" presStyleCnt="0"/>
      <dgm:spPr/>
    </dgm:pt>
  </dgm:ptLst>
  <dgm:cxnLst>
    <dgm:cxn modelId="{FEEF0014-FA6E-462F-95F8-B19F04139EC8}" type="presOf" srcId="{2FF0022F-7212-4C56-8DB0-D50790384422}" destId="{C7CAFBDF-8427-4081-9BE5-104A7F2E5310}" srcOrd="0" destOrd="0" presId="urn:microsoft.com/office/officeart/2008/layout/LinedList"/>
    <dgm:cxn modelId="{96CA9833-F48A-4F67-B800-DDC06345C4E8}" type="presOf" srcId="{A1F9F57C-9824-47CA-845A-BEC23E6E8D97}" destId="{5D21A29B-4355-47D6-B24C-CD33ED32BB8C}" srcOrd="0" destOrd="0" presId="urn:microsoft.com/office/officeart/2008/layout/LinedList"/>
    <dgm:cxn modelId="{91F4CB34-A584-4552-A3B0-11BC071FE035}" srcId="{A40C5CF7-95D3-4D47-A36D-B1BAFE6D091B}" destId="{26957375-5299-4C96-AC86-2D73F247F54C}" srcOrd="2" destOrd="0" parTransId="{C7129EF6-4D44-4356-972B-3D77F70A6A53}" sibTransId="{89A056CC-7CB1-4320-AF65-A8391E8CED20}"/>
    <dgm:cxn modelId="{BE08DF36-58BE-46F0-9C1C-35CE72647EC0}" srcId="{A40C5CF7-95D3-4D47-A36D-B1BAFE6D091B}" destId="{A1F9F57C-9824-47CA-845A-BEC23E6E8D97}" srcOrd="0" destOrd="0" parTransId="{619DC908-7CE4-4153-AE8D-0075D3056031}" sibTransId="{A395DA1F-06C7-4E81-83EE-4B3D2B9AE2BC}"/>
    <dgm:cxn modelId="{388E855D-DF72-4D3C-8D75-57074205DEFB}" type="presOf" srcId="{A7E74D28-4929-4520-A15F-505A4B1FA269}" destId="{A554CD1A-6B0B-420B-9E1C-C3EEB70F73FA}" srcOrd="0" destOrd="0" presId="urn:microsoft.com/office/officeart/2008/layout/LinedList"/>
    <dgm:cxn modelId="{87ADB575-3F99-42AE-A845-96C90F49F6CB}" type="presOf" srcId="{26957375-5299-4C96-AC86-2D73F247F54C}" destId="{0E81F470-F045-4CAB-A15E-2475F7547EBC}" srcOrd="0" destOrd="0" presId="urn:microsoft.com/office/officeart/2008/layout/LinedList"/>
    <dgm:cxn modelId="{8E87CD7E-6CEF-49B2-9A2A-B6203F8FE8F5}" srcId="{A40C5CF7-95D3-4D47-A36D-B1BAFE6D091B}" destId="{0F3EC945-04C3-49B9-9222-BB18926571F9}" srcOrd="3" destOrd="0" parTransId="{4633F10B-C248-4AA1-98EB-6B271B4DA66F}" sibTransId="{32FB7373-81A5-4EC0-BA9C-6CFE68566CF8}"/>
    <dgm:cxn modelId="{1020EF81-ADFA-4D31-A4A6-92E26AA5BCEB}" type="presOf" srcId="{0B6F69A1-91DF-4037-942E-560AAA91B838}" destId="{6D853B4D-AD54-41D0-A25E-0114277A7DC7}" srcOrd="0" destOrd="0" presId="urn:microsoft.com/office/officeart/2008/layout/LinedList"/>
    <dgm:cxn modelId="{3CA23086-4B40-475C-A928-BD98A6C24CA4}" type="presOf" srcId="{0F3EC945-04C3-49B9-9222-BB18926571F9}" destId="{665026D1-66D8-44C3-A90F-89BDDA9C4DDC}" srcOrd="0" destOrd="0" presId="urn:microsoft.com/office/officeart/2008/layout/LinedList"/>
    <dgm:cxn modelId="{FC96A3B1-0ED7-42A7-8512-8D2B227056B6}" srcId="{A40C5CF7-95D3-4D47-A36D-B1BAFE6D091B}" destId="{2FF0022F-7212-4C56-8DB0-D50790384422}" srcOrd="4" destOrd="0" parTransId="{70136AA7-6F1C-4934-B3F3-9304F708BA39}" sibTransId="{25A20F2F-3014-4CCA-BEEC-EE321BF1D4A4}"/>
    <dgm:cxn modelId="{F89DD6B6-467A-422F-ABDC-57742D6B132E}" srcId="{A40C5CF7-95D3-4D47-A36D-B1BAFE6D091B}" destId="{0B6F69A1-91DF-4037-942E-560AAA91B838}" srcOrd="1" destOrd="0" parTransId="{47FC2956-8C52-436A-9BED-8D2A2FF41D54}" sibTransId="{A49AA0BD-7187-4D42-AA6F-07A474C7EDE4}"/>
    <dgm:cxn modelId="{F9330DC2-DACB-4B21-A26F-2272FAB43AD4}" srcId="{A40C5CF7-95D3-4D47-A36D-B1BAFE6D091B}" destId="{A7E74D28-4929-4520-A15F-505A4B1FA269}" srcOrd="5" destOrd="0" parTransId="{EF8EF53C-6186-4872-87D8-C4FA846FE6AC}" sibTransId="{99BD90CB-4245-4F09-86EE-4860E7B40E4B}"/>
    <dgm:cxn modelId="{635582FB-4EB0-425A-8C2F-9BA29D5709DA}" type="presOf" srcId="{A40C5CF7-95D3-4D47-A36D-B1BAFE6D091B}" destId="{7C71A138-4112-46CD-A816-622A03C864B3}" srcOrd="0" destOrd="0" presId="urn:microsoft.com/office/officeart/2008/layout/LinedList"/>
    <dgm:cxn modelId="{40461EFC-A1BF-40B2-ACF0-7E123FB6C8BE}" type="presParOf" srcId="{7C71A138-4112-46CD-A816-622A03C864B3}" destId="{06259402-F414-4BAE-AEE1-77F3A56E8A4E}" srcOrd="0" destOrd="0" presId="urn:microsoft.com/office/officeart/2008/layout/LinedList"/>
    <dgm:cxn modelId="{F18B0EA3-0191-4F54-A0D9-A06E4BB3B462}" type="presParOf" srcId="{7C71A138-4112-46CD-A816-622A03C864B3}" destId="{FFA030D4-7B66-488C-AA9E-8EA655A8BD4B}" srcOrd="1" destOrd="0" presId="urn:microsoft.com/office/officeart/2008/layout/LinedList"/>
    <dgm:cxn modelId="{34CD8392-9441-406C-B1B3-831F2248CD04}" type="presParOf" srcId="{FFA030D4-7B66-488C-AA9E-8EA655A8BD4B}" destId="{5D21A29B-4355-47D6-B24C-CD33ED32BB8C}" srcOrd="0" destOrd="0" presId="urn:microsoft.com/office/officeart/2008/layout/LinedList"/>
    <dgm:cxn modelId="{010A0A01-E6D6-4505-9A84-29022D0667FE}" type="presParOf" srcId="{FFA030D4-7B66-488C-AA9E-8EA655A8BD4B}" destId="{0EE02155-10B1-4DCB-BF7D-2F9140F1DA77}" srcOrd="1" destOrd="0" presId="urn:microsoft.com/office/officeart/2008/layout/LinedList"/>
    <dgm:cxn modelId="{2B15AE1B-707C-4781-86FF-032507B041F0}" type="presParOf" srcId="{7C71A138-4112-46CD-A816-622A03C864B3}" destId="{C356F3C7-8F97-4211-84F1-E5BFE3D47489}" srcOrd="2" destOrd="0" presId="urn:microsoft.com/office/officeart/2008/layout/LinedList"/>
    <dgm:cxn modelId="{15EA7EBD-B321-43AF-A272-DBDEB32B4F0D}" type="presParOf" srcId="{7C71A138-4112-46CD-A816-622A03C864B3}" destId="{399B81F8-0BB7-46E9-B4A8-2D1893EF6D61}" srcOrd="3" destOrd="0" presId="urn:microsoft.com/office/officeart/2008/layout/LinedList"/>
    <dgm:cxn modelId="{D86A4750-D585-4E5A-93F4-5A0795F20946}" type="presParOf" srcId="{399B81F8-0BB7-46E9-B4A8-2D1893EF6D61}" destId="{6D853B4D-AD54-41D0-A25E-0114277A7DC7}" srcOrd="0" destOrd="0" presId="urn:microsoft.com/office/officeart/2008/layout/LinedList"/>
    <dgm:cxn modelId="{D11E14C7-FFB1-4400-B059-3BE088537DBB}" type="presParOf" srcId="{399B81F8-0BB7-46E9-B4A8-2D1893EF6D61}" destId="{7FC3A675-07CF-47D5-BC42-9A60CDADC523}" srcOrd="1" destOrd="0" presId="urn:microsoft.com/office/officeart/2008/layout/LinedList"/>
    <dgm:cxn modelId="{04AD0965-E9FD-44F2-8555-0FD52A2BF451}" type="presParOf" srcId="{7C71A138-4112-46CD-A816-622A03C864B3}" destId="{761AF69E-A653-4BE1-A9A7-88DA74099742}" srcOrd="4" destOrd="0" presId="urn:microsoft.com/office/officeart/2008/layout/LinedList"/>
    <dgm:cxn modelId="{19CD77B0-4D50-4D90-AD6A-EF0650AB5EA8}" type="presParOf" srcId="{7C71A138-4112-46CD-A816-622A03C864B3}" destId="{BDF2EEFC-806D-4FD1-99D1-B2D0352BA48C}" srcOrd="5" destOrd="0" presId="urn:microsoft.com/office/officeart/2008/layout/LinedList"/>
    <dgm:cxn modelId="{36651338-9E41-45EC-9894-12822BB50D1F}" type="presParOf" srcId="{BDF2EEFC-806D-4FD1-99D1-B2D0352BA48C}" destId="{0E81F470-F045-4CAB-A15E-2475F7547EBC}" srcOrd="0" destOrd="0" presId="urn:microsoft.com/office/officeart/2008/layout/LinedList"/>
    <dgm:cxn modelId="{C2AA18E4-6F68-4AA9-990F-087D91478954}" type="presParOf" srcId="{BDF2EEFC-806D-4FD1-99D1-B2D0352BA48C}" destId="{8A900B1C-113B-49DC-B1FC-5DAC4A06AE58}" srcOrd="1" destOrd="0" presId="urn:microsoft.com/office/officeart/2008/layout/LinedList"/>
    <dgm:cxn modelId="{29068187-6D02-42BF-9C8E-9FDE957B39C2}" type="presParOf" srcId="{7C71A138-4112-46CD-A816-622A03C864B3}" destId="{A3E8401D-FC0F-42FE-A0F2-2526DE518498}" srcOrd="6" destOrd="0" presId="urn:microsoft.com/office/officeart/2008/layout/LinedList"/>
    <dgm:cxn modelId="{5CFA8AD2-5ACA-47DF-BD81-42527A465355}" type="presParOf" srcId="{7C71A138-4112-46CD-A816-622A03C864B3}" destId="{46F89CBD-CC1A-45D8-8E78-207188F612F4}" srcOrd="7" destOrd="0" presId="urn:microsoft.com/office/officeart/2008/layout/LinedList"/>
    <dgm:cxn modelId="{5E650AAA-B25A-42D9-AC60-242930775480}" type="presParOf" srcId="{46F89CBD-CC1A-45D8-8E78-207188F612F4}" destId="{665026D1-66D8-44C3-A90F-89BDDA9C4DDC}" srcOrd="0" destOrd="0" presId="urn:microsoft.com/office/officeart/2008/layout/LinedList"/>
    <dgm:cxn modelId="{479E53E1-EF7E-4855-8FCA-B7DBC346FB0D}" type="presParOf" srcId="{46F89CBD-CC1A-45D8-8E78-207188F612F4}" destId="{8348B685-3B83-4705-9E03-94A47DBFF4FB}" srcOrd="1" destOrd="0" presId="urn:microsoft.com/office/officeart/2008/layout/LinedList"/>
    <dgm:cxn modelId="{7E191E8B-F033-4507-95FA-ECEAF6CED542}" type="presParOf" srcId="{7C71A138-4112-46CD-A816-622A03C864B3}" destId="{C656C679-E839-4868-AF75-DE81B79E13ED}" srcOrd="8" destOrd="0" presId="urn:microsoft.com/office/officeart/2008/layout/LinedList"/>
    <dgm:cxn modelId="{048810EF-026C-4FA1-BED3-572177DD88E3}" type="presParOf" srcId="{7C71A138-4112-46CD-A816-622A03C864B3}" destId="{BD162772-62CF-4CC9-B5BE-46EF93DD6FF5}" srcOrd="9" destOrd="0" presId="urn:microsoft.com/office/officeart/2008/layout/LinedList"/>
    <dgm:cxn modelId="{F0E83069-EA23-40A0-9966-49CF044F3224}" type="presParOf" srcId="{BD162772-62CF-4CC9-B5BE-46EF93DD6FF5}" destId="{C7CAFBDF-8427-4081-9BE5-104A7F2E5310}" srcOrd="0" destOrd="0" presId="urn:microsoft.com/office/officeart/2008/layout/LinedList"/>
    <dgm:cxn modelId="{D54FEF15-6B42-4E59-986D-EC6F07CD3D96}" type="presParOf" srcId="{BD162772-62CF-4CC9-B5BE-46EF93DD6FF5}" destId="{94BC350A-55B5-4351-8DD7-0FA251439094}" srcOrd="1" destOrd="0" presId="urn:microsoft.com/office/officeart/2008/layout/LinedList"/>
    <dgm:cxn modelId="{9F14B81C-B678-4DF3-A924-8FBB9EAB4A3D}" type="presParOf" srcId="{7C71A138-4112-46CD-A816-622A03C864B3}" destId="{E8784596-BF4A-4270-BEE3-A5CF915B2796}" srcOrd="10" destOrd="0" presId="urn:microsoft.com/office/officeart/2008/layout/LinedList"/>
    <dgm:cxn modelId="{B34E3645-D3E5-4F7F-A738-BFCD500072C8}" type="presParOf" srcId="{7C71A138-4112-46CD-A816-622A03C864B3}" destId="{17F3DA0F-8687-46B0-8E3C-E15D57DC5B48}" srcOrd="11" destOrd="0" presId="urn:microsoft.com/office/officeart/2008/layout/LinedList"/>
    <dgm:cxn modelId="{75F8D774-A1D8-418C-B2A3-04BB5C1C0EBA}" type="presParOf" srcId="{17F3DA0F-8687-46B0-8E3C-E15D57DC5B48}" destId="{A554CD1A-6B0B-420B-9E1C-C3EEB70F73FA}" srcOrd="0" destOrd="0" presId="urn:microsoft.com/office/officeart/2008/layout/LinedList"/>
    <dgm:cxn modelId="{DFC99D0B-3155-42ED-A8D2-55844D84C304}" type="presParOf" srcId="{17F3DA0F-8687-46B0-8E3C-E15D57DC5B48}" destId="{83FB3C38-5FD7-4587-809A-B1CCBA96F85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0C5CF7-95D3-4D47-A36D-B1BAFE6D091B}" type="doc">
      <dgm:prSet loTypeId="urn:microsoft.com/office/officeart/2008/layout/LinedList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1F9F57C-9824-47CA-845A-BEC23E6E8D97}">
      <dgm:prSet custT="1"/>
      <dgm:spPr/>
      <dgm:t>
        <a:bodyPr/>
        <a:lstStyle/>
        <a:p>
          <a:r>
            <a:rPr lang="en-US" sz="2800" err="1"/>
            <a:t>Työskentelytaidot</a:t>
          </a:r>
          <a:r>
            <a:rPr lang="en-US" sz="2800"/>
            <a:t> </a:t>
          </a:r>
          <a:r>
            <a:rPr lang="en-US" sz="2800" err="1"/>
            <a:t>kuntoon</a:t>
          </a:r>
          <a:r>
            <a:rPr lang="en-US" sz="2800"/>
            <a:t>.</a:t>
          </a:r>
        </a:p>
        <a:p>
          <a:endParaRPr lang="en-US" sz="2800"/>
        </a:p>
      </dgm:t>
    </dgm:pt>
    <dgm:pt modelId="{619DC908-7CE4-4153-AE8D-0075D3056031}" type="parTrans" cxnId="{BE08DF36-58BE-46F0-9C1C-35CE72647EC0}">
      <dgm:prSet/>
      <dgm:spPr/>
      <dgm:t>
        <a:bodyPr/>
        <a:lstStyle/>
        <a:p>
          <a:endParaRPr lang="en-US"/>
        </a:p>
      </dgm:t>
    </dgm:pt>
    <dgm:pt modelId="{A395DA1F-06C7-4E81-83EE-4B3D2B9AE2BC}" type="sibTrans" cxnId="{BE08DF36-58BE-46F0-9C1C-35CE72647EC0}">
      <dgm:prSet phldrT="01"/>
      <dgm:spPr/>
      <dgm:t>
        <a:bodyPr/>
        <a:lstStyle/>
        <a:p>
          <a:endParaRPr lang="en-US"/>
        </a:p>
      </dgm:t>
    </dgm:pt>
    <dgm:pt modelId="{9D2446E8-0856-40A3-A581-CDA74D6AEF0F}">
      <dgm:prSet custT="1"/>
      <dgm:spPr/>
      <dgm:t>
        <a:bodyPr/>
        <a:lstStyle/>
        <a:p>
          <a:r>
            <a:rPr lang="en-US" sz="2800" err="1"/>
            <a:t>Paluu</a:t>
          </a:r>
          <a:r>
            <a:rPr lang="en-US" sz="2800"/>
            <a:t> </a:t>
          </a:r>
          <a:r>
            <a:rPr lang="en-US" sz="2800" err="1"/>
            <a:t>konkretiaan</a:t>
          </a:r>
          <a:r>
            <a:rPr lang="en-US" sz="2800"/>
            <a:t>, </a:t>
          </a:r>
          <a:r>
            <a:rPr lang="en-US" sz="2800" err="1"/>
            <a:t>mahdollisuus</a:t>
          </a:r>
          <a:r>
            <a:rPr lang="en-US" sz="2800"/>
            <a:t> </a:t>
          </a:r>
          <a:r>
            <a:rPr lang="en-US" sz="2800" err="1"/>
            <a:t>keksiä</a:t>
          </a:r>
          <a:r>
            <a:rPr lang="en-US" sz="2800"/>
            <a:t> </a:t>
          </a:r>
          <a:r>
            <a:rPr lang="en-US" sz="2800" err="1"/>
            <a:t>itse</a:t>
          </a:r>
          <a:r>
            <a:rPr lang="en-US" sz="2800"/>
            <a:t> </a:t>
          </a:r>
          <a:r>
            <a:rPr lang="en-US" sz="2800" err="1"/>
            <a:t>mahdollisimman</a:t>
          </a:r>
          <a:r>
            <a:rPr lang="en-US" sz="2800"/>
            <a:t> </a:t>
          </a:r>
          <a:r>
            <a:rPr lang="en-US" sz="2800" err="1"/>
            <a:t>monelle</a:t>
          </a:r>
          <a:r>
            <a:rPr lang="en-US" sz="2800"/>
            <a:t>.</a:t>
          </a:r>
        </a:p>
      </dgm:t>
    </dgm:pt>
    <dgm:pt modelId="{9DA5E09C-9703-4CC4-9877-BC2C428B4942}" type="parTrans" cxnId="{59E20FCA-3514-4233-9E53-D3A9F6003E18}">
      <dgm:prSet/>
      <dgm:spPr/>
      <dgm:t>
        <a:bodyPr/>
        <a:lstStyle/>
        <a:p>
          <a:endParaRPr lang="en-US"/>
        </a:p>
      </dgm:t>
    </dgm:pt>
    <dgm:pt modelId="{F67EAF7F-DC3E-41F8-9D32-F6963F6F94CC}" type="sibTrans" cxnId="{59E20FCA-3514-4233-9E53-D3A9F6003E18}">
      <dgm:prSet phldrT="04"/>
      <dgm:spPr/>
      <dgm:t>
        <a:bodyPr/>
        <a:lstStyle/>
        <a:p>
          <a:endParaRPr lang="en-US"/>
        </a:p>
      </dgm:t>
    </dgm:pt>
    <dgm:pt modelId="{0FF459C1-1105-4DA4-9118-3AAC6B1A93EA}">
      <dgm:prSet custT="1"/>
      <dgm:spPr/>
      <dgm:t>
        <a:bodyPr/>
        <a:lstStyle/>
        <a:p>
          <a:pPr rtl="0"/>
          <a:r>
            <a:rPr lang="en-US" sz="2800" err="1"/>
            <a:t>Paljon</a:t>
          </a:r>
          <a:r>
            <a:rPr lang="en-US" sz="2800"/>
            <a:t> </a:t>
          </a:r>
          <a:r>
            <a:rPr lang="en-US" sz="2800" err="1"/>
            <a:t>aikaa</a:t>
          </a:r>
          <a:r>
            <a:rPr lang="en-US" sz="2800"/>
            <a:t> </a:t>
          </a:r>
          <a:r>
            <a:rPr lang="en-US" sz="2800" err="1"/>
            <a:t>toistoille</a:t>
          </a:r>
          <a:r>
            <a:rPr lang="en-US" sz="2800"/>
            <a:t>.</a:t>
          </a:r>
          <a:r>
            <a:rPr lang="en-US" sz="2800">
              <a:latin typeface="Calibri Light" panose="020F0302020204030204"/>
            </a:rPr>
            <a:t> </a:t>
          </a:r>
          <a:r>
            <a:rPr lang="en-US" sz="2800" err="1">
              <a:latin typeface="Calibri Light" panose="020F0302020204030204"/>
            </a:rPr>
            <a:t>Lapsi</a:t>
          </a:r>
          <a:r>
            <a:rPr lang="en-US" sz="2800">
              <a:latin typeface="Calibri Light" panose="020F0302020204030204"/>
            </a:rPr>
            <a:t> </a:t>
          </a:r>
          <a:r>
            <a:rPr lang="en-US" sz="2800" err="1">
              <a:latin typeface="Calibri Light" panose="020F0302020204030204"/>
            </a:rPr>
            <a:t>luopuu</a:t>
          </a:r>
          <a:r>
            <a:rPr lang="en-US" sz="2800">
              <a:latin typeface="Calibri Light" panose="020F0302020204030204"/>
            </a:rPr>
            <a:t> </a:t>
          </a:r>
          <a:r>
            <a:rPr lang="en-US" sz="2800" err="1">
              <a:latin typeface="Calibri Light" panose="020F0302020204030204"/>
            </a:rPr>
            <a:t>välineistä</a:t>
          </a:r>
          <a:r>
            <a:rPr lang="en-US" sz="2800">
              <a:latin typeface="Calibri Light" panose="020F0302020204030204"/>
            </a:rPr>
            <a:t>,  </a:t>
          </a:r>
          <a:r>
            <a:rPr lang="en-US" sz="2800" err="1">
              <a:latin typeface="Calibri Light" panose="020F0302020204030204"/>
            </a:rPr>
            <a:t>kun</a:t>
          </a:r>
          <a:r>
            <a:rPr lang="en-US" sz="2800">
              <a:latin typeface="Calibri Light" panose="020F0302020204030204"/>
            </a:rPr>
            <a:t> </a:t>
          </a:r>
          <a:r>
            <a:rPr lang="en-US" sz="2800" err="1">
              <a:latin typeface="Calibri Light" panose="020F0302020204030204"/>
            </a:rPr>
            <a:t>ei</a:t>
          </a:r>
          <a:r>
            <a:rPr lang="en-US" sz="2800">
              <a:latin typeface="Calibri Light" panose="020F0302020204030204"/>
            </a:rPr>
            <a:t> </a:t>
          </a:r>
          <a:r>
            <a:rPr lang="en-US" sz="2800" err="1">
              <a:latin typeface="Calibri Light" panose="020F0302020204030204"/>
            </a:rPr>
            <a:t>tarvitse</a:t>
          </a:r>
          <a:r>
            <a:rPr lang="en-US" sz="2800">
              <a:latin typeface="Calibri Light" panose="020F0302020204030204"/>
            </a:rPr>
            <a:t> </a:t>
          </a:r>
          <a:r>
            <a:rPr lang="en-US" sz="2800" err="1">
              <a:latin typeface="Calibri Light" panose="020F0302020204030204"/>
            </a:rPr>
            <a:t>niitä</a:t>
          </a:r>
          <a:r>
            <a:rPr lang="en-US" sz="2800">
              <a:latin typeface="Calibri Light" panose="020F0302020204030204"/>
            </a:rPr>
            <a:t>.</a:t>
          </a:r>
          <a:endParaRPr lang="en-US" sz="2800"/>
        </a:p>
      </dgm:t>
    </dgm:pt>
    <dgm:pt modelId="{5F8CDA0F-28AA-45C3-876F-F35614109553}" type="parTrans" cxnId="{BBDA7D77-C316-481A-B9BD-E8C504F6BA16}">
      <dgm:prSet/>
      <dgm:spPr/>
      <dgm:t>
        <a:bodyPr/>
        <a:lstStyle/>
        <a:p>
          <a:endParaRPr lang="fi-FI"/>
        </a:p>
      </dgm:t>
    </dgm:pt>
    <dgm:pt modelId="{92BB3C68-5112-48E2-BE64-6E7F79337579}" type="sibTrans" cxnId="{BBDA7D77-C316-481A-B9BD-E8C504F6BA16}">
      <dgm:prSet/>
      <dgm:spPr/>
      <dgm:t>
        <a:bodyPr/>
        <a:lstStyle/>
        <a:p>
          <a:endParaRPr lang="fi-FI"/>
        </a:p>
      </dgm:t>
    </dgm:pt>
    <dgm:pt modelId="{0B6926C1-139C-4807-8128-10BCEF0D02D8}">
      <dgm:prSet custT="1"/>
      <dgm:spPr/>
      <dgm:t>
        <a:bodyPr/>
        <a:lstStyle/>
        <a:p>
          <a:r>
            <a:rPr lang="en-US" sz="2800" err="1"/>
            <a:t>Pienessä</a:t>
          </a:r>
          <a:r>
            <a:rPr lang="en-US" sz="2800"/>
            <a:t> </a:t>
          </a:r>
          <a:r>
            <a:rPr lang="en-US" sz="2800" err="1"/>
            <a:t>ryhmässä</a:t>
          </a:r>
          <a:r>
            <a:rPr lang="en-US" sz="2800"/>
            <a:t> </a:t>
          </a:r>
          <a:r>
            <a:rPr lang="en-US" sz="2800" err="1"/>
            <a:t>tekeminen</a:t>
          </a:r>
          <a:r>
            <a:rPr lang="en-US" sz="2800"/>
            <a:t>, </a:t>
          </a:r>
          <a:r>
            <a:rPr lang="en-US" sz="2800" err="1"/>
            <a:t>rauha</a:t>
          </a:r>
          <a:r>
            <a:rPr lang="en-US" sz="2800"/>
            <a:t> </a:t>
          </a:r>
          <a:r>
            <a:rPr lang="en-US" sz="2800" err="1"/>
            <a:t>ajattelulle</a:t>
          </a:r>
          <a:r>
            <a:rPr lang="en-US" sz="2800"/>
            <a:t>.</a:t>
          </a:r>
        </a:p>
      </dgm:t>
    </dgm:pt>
    <dgm:pt modelId="{A1AA2210-2BBD-4C0B-B52B-9484CE1B9A2D}" type="parTrans" cxnId="{2546314E-253A-445E-AAE2-1D7BD42FDA0B}">
      <dgm:prSet/>
      <dgm:spPr/>
      <dgm:t>
        <a:bodyPr/>
        <a:lstStyle/>
        <a:p>
          <a:endParaRPr lang="fi-FI"/>
        </a:p>
      </dgm:t>
    </dgm:pt>
    <dgm:pt modelId="{88F55FF2-6814-4FA9-804A-EEF925A0C448}" type="sibTrans" cxnId="{2546314E-253A-445E-AAE2-1D7BD42FDA0B}">
      <dgm:prSet/>
      <dgm:spPr/>
      <dgm:t>
        <a:bodyPr/>
        <a:lstStyle/>
        <a:p>
          <a:endParaRPr lang="fi-FI"/>
        </a:p>
      </dgm:t>
    </dgm:pt>
    <dgm:pt modelId="{6170E06F-FE69-4E81-8C88-04A87840CC50}">
      <dgm:prSet custT="1"/>
      <dgm:spPr/>
      <dgm:t>
        <a:bodyPr/>
        <a:lstStyle/>
        <a:p>
          <a:r>
            <a:rPr lang="en-US" sz="2800" err="1"/>
            <a:t>Pohjataidot</a:t>
          </a:r>
          <a:r>
            <a:rPr lang="en-US" sz="2800"/>
            <a:t> </a:t>
          </a:r>
          <a:r>
            <a:rPr lang="en-US" sz="2800" err="1"/>
            <a:t>kuntoon</a:t>
          </a:r>
          <a:r>
            <a:rPr lang="en-US" sz="2800"/>
            <a:t> </a:t>
          </a:r>
          <a:r>
            <a:rPr lang="en-US" sz="2800" err="1"/>
            <a:t>ennen</a:t>
          </a:r>
          <a:r>
            <a:rPr lang="en-US" sz="2800"/>
            <a:t> </a:t>
          </a:r>
          <a:r>
            <a:rPr lang="en-US" sz="2800" err="1"/>
            <a:t>uuden</a:t>
          </a:r>
          <a:r>
            <a:rPr lang="en-US" sz="2800"/>
            <a:t> </a:t>
          </a:r>
          <a:r>
            <a:rPr lang="en-US" sz="2800" err="1"/>
            <a:t>opiskelua</a:t>
          </a:r>
          <a:r>
            <a:rPr lang="en-US" sz="2800"/>
            <a:t>. </a:t>
          </a:r>
        </a:p>
      </dgm:t>
    </dgm:pt>
    <dgm:pt modelId="{6FE12BE8-FA8F-444D-B387-5DDE1FD3B50E}" type="parTrans" cxnId="{2E72BE28-1A84-43BB-9832-A4261A3F8D0F}">
      <dgm:prSet/>
      <dgm:spPr/>
      <dgm:t>
        <a:bodyPr/>
        <a:lstStyle/>
        <a:p>
          <a:endParaRPr lang="fi-FI"/>
        </a:p>
      </dgm:t>
    </dgm:pt>
    <dgm:pt modelId="{DA93C879-5177-421E-8E7A-80D8491D93B9}" type="sibTrans" cxnId="{2E72BE28-1A84-43BB-9832-A4261A3F8D0F}">
      <dgm:prSet/>
      <dgm:spPr/>
      <dgm:t>
        <a:bodyPr/>
        <a:lstStyle/>
        <a:p>
          <a:endParaRPr lang="fi-FI"/>
        </a:p>
      </dgm:t>
    </dgm:pt>
    <dgm:pt modelId="{AF1F974C-64E0-4167-A9DE-DCD372E552C5}">
      <dgm:prSet custT="1"/>
      <dgm:spPr/>
      <dgm:t>
        <a:bodyPr/>
        <a:lstStyle/>
        <a:p>
          <a:r>
            <a:rPr lang="en-US" sz="2800" err="1"/>
            <a:t>Välineet</a:t>
          </a:r>
          <a:r>
            <a:rPr lang="en-US" sz="2800"/>
            <a:t> </a:t>
          </a:r>
          <a:r>
            <a:rPr lang="en-US" sz="2800" err="1"/>
            <a:t>tutuiksi</a:t>
          </a:r>
          <a:r>
            <a:rPr lang="en-US" sz="2800"/>
            <a:t> </a:t>
          </a:r>
          <a:r>
            <a:rPr lang="en-US" sz="2800" err="1"/>
            <a:t>etukäteen</a:t>
          </a:r>
          <a:r>
            <a:rPr lang="en-US" sz="2800"/>
            <a:t>. </a:t>
          </a:r>
        </a:p>
      </dgm:t>
    </dgm:pt>
    <dgm:pt modelId="{BE4ECD30-EE2D-42FE-810F-35DD432C523C}" type="parTrans" cxnId="{8331AA04-25AE-4DEE-A14B-6B470C5430C4}">
      <dgm:prSet/>
      <dgm:spPr/>
      <dgm:t>
        <a:bodyPr/>
        <a:lstStyle/>
        <a:p>
          <a:endParaRPr lang="fi-FI"/>
        </a:p>
      </dgm:t>
    </dgm:pt>
    <dgm:pt modelId="{AD4CAE33-4E3E-4108-97C1-1F7EF950D722}" type="sibTrans" cxnId="{8331AA04-25AE-4DEE-A14B-6B470C5430C4}">
      <dgm:prSet/>
      <dgm:spPr/>
      <dgm:t>
        <a:bodyPr/>
        <a:lstStyle/>
        <a:p>
          <a:endParaRPr lang="fi-FI"/>
        </a:p>
      </dgm:t>
    </dgm:pt>
    <dgm:pt modelId="{7C71A138-4112-46CD-A816-622A03C864B3}" type="pres">
      <dgm:prSet presAssocID="{A40C5CF7-95D3-4D47-A36D-B1BAFE6D091B}" presName="vert0" presStyleCnt="0">
        <dgm:presLayoutVars>
          <dgm:dir/>
          <dgm:animOne val="branch"/>
          <dgm:animLvl val="lvl"/>
        </dgm:presLayoutVars>
      </dgm:prSet>
      <dgm:spPr/>
    </dgm:pt>
    <dgm:pt modelId="{06259402-F414-4BAE-AEE1-77F3A56E8A4E}" type="pres">
      <dgm:prSet presAssocID="{A1F9F57C-9824-47CA-845A-BEC23E6E8D97}" presName="thickLine" presStyleLbl="alignNode1" presStyleIdx="0" presStyleCnt="6"/>
      <dgm:spPr/>
    </dgm:pt>
    <dgm:pt modelId="{FFA030D4-7B66-488C-AA9E-8EA655A8BD4B}" type="pres">
      <dgm:prSet presAssocID="{A1F9F57C-9824-47CA-845A-BEC23E6E8D97}" presName="horz1" presStyleCnt="0"/>
      <dgm:spPr/>
    </dgm:pt>
    <dgm:pt modelId="{5D21A29B-4355-47D6-B24C-CD33ED32BB8C}" type="pres">
      <dgm:prSet presAssocID="{A1F9F57C-9824-47CA-845A-BEC23E6E8D97}" presName="tx1" presStyleLbl="revTx" presStyleIdx="0" presStyleCnt="6"/>
      <dgm:spPr/>
    </dgm:pt>
    <dgm:pt modelId="{0EE02155-10B1-4DCB-BF7D-2F9140F1DA77}" type="pres">
      <dgm:prSet presAssocID="{A1F9F57C-9824-47CA-845A-BEC23E6E8D97}" presName="vert1" presStyleCnt="0"/>
      <dgm:spPr/>
    </dgm:pt>
    <dgm:pt modelId="{D4ED274A-BB5A-4509-A59E-0B4F30AE4D0E}" type="pres">
      <dgm:prSet presAssocID="{6170E06F-FE69-4E81-8C88-04A87840CC50}" presName="thickLine" presStyleLbl="alignNode1" presStyleIdx="1" presStyleCnt="6"/>
      <dgm:spPr/>
    </dgm:pt>
    <dgm:pt modelId="{69D5D440-9B54-4E66-8C8D-52D2C3DF5ABD}" type="pres">
      <dgm:prSet presAssocID="{6170E06F-FE69-4E81-8C88-04A87840CC50}" presName="horz1" presStyleCnt="0"/>
      <dgm:spPr/>
    </dgm:pt>
    <dgm:pt modelId="{0D7AEEAA-1DE0-43C7-B654-C87AFFB1B15F}" type="pres">
      <dgm:prSet presAssocID="{6170E06F-FE69-4E81-8C88-04A87840CC50}" presName="tx1" presStyleLbl="revTx" presStyleIdx="1" presStyleCnt="6"/>
      <dgm:spPr/>
    </dgm:pt>
    <dgm:pt modelId="{695F4DDC-00CC-4F08-A120-BA8E85BBCB03}" type="pres">
      <dgm:prSet presAssocID="{6170E06F-FE69-4E81-8C88-04A87840CC50}" presName="vert1" presStyleCnt="0"/>
      <dgm:spPr/>
    </dgm:pt>
    <dgm:pt modelId="{64C17FD1-7003-471A-8A78-22616D45F4BB}" type="pres">
      <dgm:prSet presAssocID="{AF1F974C-64E0-4167-A9DE-DCD372E552C5}" presName="thickLine" presStyleLbl="alignNode1" presStyleIdx="2" presStyleCnt="6"/>
      <dgm:spPr/>
    </dgm:pt>
    <dgm:pt modelId="{E34FAC89-39B4-4C61-B56D-05C7CD1B7FD1}" type="pres">
      <dgm:prSet presAssocID="{AF1F974C-64E0-4167-A9DE-DCD372E552C5}" presName="horz1" presStyleCnt="0"/>
      <dgm:spPr/>
    </dgm:pt>
    <dgm:pt modelId="{898B5DBC-44F7-4E5F-B090-E427C6A40491}" type="pres">
      <dgm:prSet presAssocID="{AF1F974C-64E0-4167-A9DE-DCD372E552C5}" presName="tx1" presStyleLbl="revTx" presStyleIdx="2" presStyleCnt="6"/>
      <dgm:spPr/>
    </dgm:pt>
    <dgm:pt modelId="{1BFB5094-D246-4F33-96B6-2005EC5083D0}" type="pres">
      <dgm:prSet presAssocID="{AF1F974C-64E0-4167-A9DE-DCD372E552C5}" presName="vert1" presStyleCnt="0"/>
      <dgm:spPr/>
    </dgm:pt>
    <dgm:pt modelId="{AE8E8E4E-6FB6-4A17-A7F1-259A166A3FC6}" type="pres">
      <dgm:prSet presAssocID="{0FF459C1-1105-4DA4-9118-3AAC6B1A93EA}" presName="thickLine" presStyleLbl="alignNode1" presStyleIdx="3" presStyleCnt="6"/>
      <dgm:spPr/>
    </dgm:pt>
    <dgm:pt modelId="{116DF251-0325-439D-BBFB-5D36639DC5D2}" type="pres">
      <dgm:prSet presAssocID="{0FF459C1-1105-4DA4-9118-3AAC6B1A93EA}" presName="horz1" presStyleCnt="0"/>
      <dgm:spPr/>
    </dgm:pt>
    <dgm:pt modelId="{8D490726-61D2-47B9-BC40-A94F590F16E7}" type="pres">
      <dgm:prSet presAssocID="{0FF459C1-1105-4DA4-9118-3AAC6B1A93EA}" presName="tx1" presStyleLbl="revTx" presStyleIdx="3" presStyleCnt="6"/>
      <dgm:spPr/>
    </dgm:pt>
    <dgm:pt modelId="{11B5000E-AE18-44AF-87BB-124B92DFB219}" type="pres">
      <dgm:prSet presAssocID="{0FF459C1-1105-4DA4-9118-3AAC6B1A93EA}" presName="vert1" presStyleCnt="0"/>
      <dgm:spPr/>
    </dgm:pt>
    <dgm:pt modelId="{A55C6925-8BAB-420F-84A1-17119DBB0CF1}" type="pres">
      <dgm:prSet presAssocID="{0B6926C1-139C-4807-8128-10BCEF0D02D8}" presName="thickLine" presStyleLbl="alignNode1" presStyleIdx="4" presStyleCnt="6"/>
      <dgm:spPr/>
    </dgm:pt>
    <dgm:pt modelId="{F88B1607-ACD4-49EF-868A-D3D32E18CDDA}" type="pres">
      <dgm:prSet presAssocID="{0B6926C1-139C-4807-8128-10BCEF0D02D8}" presName="horz1" presStyleCnt="0"/>
      <dgm:spPr/>
    </dgm:pt>
    <dgm:pt modelId="{3106E5AC-9CE5-4A1C-9564-5C1E0851E03D}" type="pres">
      <dgm:prSet presAssocID="{0B6926C1-139C-4807-8128-10BCEF0D02D8}" presName="tx1" presStyleLbl="revTx" presStyleIdx="4" presStyleCnt="6"/>
      <dgm:spPr/>
    </dgm:pt>
    <dgm:pt modelId="{ED3F5AD0-A7A7-40A3-B841-4238A429044C}" type="pres">
      <dgm:prSet presAssocID="{0B6926C1-139C-4807-8128-10BCEF0D02D8}" presName="vert1" presStyleCnt="0"/>
      <dgm:spPr/>
    </dgm:pt>
    <dgm:pt modelId="{B2143A66-561C-46AD-AE24-D447E4462222}" type="pres">
      <dgm:prSet presAssocID="{9D2446E8-0856-40A3-A581-CDA74D6AEF0F}" presName="thickLine" presStyleLbl="alignNode1" presStyleIdx="5" presStyleCnt="6"/>
      <dgm:spPr/>
    </dgm:pt>
    <dgm:pt modelId="{EA43B9C7-A78A-438B-9EBB-50EA73136BC7}" type="pres">
      <dgm:prSet presAssocID="{9D2446E8-0856-40A3-A581-CDA74D6AEF0F}" presName="horz1" presStyleCnt="0"/>
      <dgm:spPr/>
    </dgm:pt>
    <dgm:pt modelId="{E8E761F0-EFD6-4A09-BF82-92C361339A30}" type="pres">
      <dgm:prSet presAssocID="{9D2446E8-0856-40A3-A581-CDA74D6AEF0F}" presName="tx1" presStyleLbl="revTx" presStyleIdx="5" presStyleCnt="6"/>
      <dgm:spPr/>
    </dgm:pt>
    <dgm:pt modelId="{6CBF8873-08B6-404F-A888-8EE319B716ED}" type="pres">
      <dgm:prSet presAssocID="{9D2446E8-0856-40A3-A581-CDA74D6AEF0F}" presName="vert1" presStyleCnt="0"/>
      <dgm:spPr/>
    </dgm:pt>
  </dgm:ptLst>
  <dgm:cxnLst>
    <dgm:cxn modelId="{8331AA04-25AE-4DEE-A14B-6B470C5430C4}" srcId="{A40C5CF7-95D3-4D47-A36D-B1BAFE6D091B}" destId="{AF1F974C-64E0-4167-A9DE-DCD372E552C5}" srcOrd="2" destOrd="0" parTransId="{BE4ECD30-EE2D-42FE-810F-35DD432C523C}" sibTransId="{AD4CAE33-4E3E-4108-97C1-1F7EF950D722}"/>
    <dgm:cxn modelId="{4EF3B306-DA8A-45CE-BC40-4900D5229DA3}" type="presOf" srcId="{6170E06F-FE69-4E81-8C88-04A87840CC50}" destId="{0D7AEEAA-1DE0-43C7-B654-C87AFFB1B15F}" srcOrd="0" destOrd="0" presId="urn:microsoft.com/office/officeart/2008/layout/LinedList"/>
    <dgm:cxn modelId="{2E72BE28-1A84-43BB-9832-A4261A3F8D0F}" srcId="{A40C5CF7-95D3-4D47-A36D-B1BAFE6D091B}" destId="{6170E06F-FE69-4E81-8C88-04A87840CC50}" srcOrd="1" destOrd="0" parTransId="{6FE12BE8-FA8F-444D-B387-5DDE1FD3B50E}" sibTransId="{DA93C879-5177-421E-8E7A-80D8491D93B9}"/>
    <dgm:cxn modelId="{BE08DF36-58BE-46F0-9C1C-35CE72647EC0}" srcId="{A40C5CF7-95D3-4D47-A36D-B1BAFE6D091B}" destId="{A1F9F57C-9824-47CA-845A-BEC23E6E8D97}" srcOrd="0" destOrd="0" parTransId="{619DC908-7CE4-4153-AE8D-0075D3056031}" sibTransId="{A395DA1F-06C7-4E81-83EE-4B3D2B9AE2BC}"/>
    <dgm:cxn modelId="{2546314E-253A-445E-AAE2-1D7BD42FDA0B}" srcId="{A40C5CF7-95D3-4D47-A36D-B1BAFE6D091B}" destId="{0B6926C1-139C-4807-8128-10BCEF0D02D8}" srcOrd="4" destOrd="0" parTransId="{A1AA2210-2BBD-4C0B-B52B-9484CE1B9A2D}" sibTransId="{88F55FF2-6814-4FA9-804A-EEF925A0C448}"/>
    <dgm:cxn modelId="{BBDA7D77-C316-481A-B9BD-E8C504F6BA16}" srcId="{A40C5CF7-95D3-4D47-A36D-B1BAFE6D091B}" destId="{0FF459C1-1105-4DA4-9118-3AAC6B1A93EA}" srcOrd="3" destOrd="0" parTransId="{5F8CDA0F-28AA-45C3-876F-F35614109553}" sibTransId="{92BB3C68-5112-48E2-BE64-6E7F79337579}"/>
    <dgm:cxn modelId="{57EA1E83-7E36-4588-99A7-502FEC473B12}" type="presOf" srcId="{A1F9F57C-9824-47CA-845A-BEC23E6E8D97}" destId="{5D21A29B-4355-47D6-B24C-CD33ED32BB8C}" srcOrd="0" destOrd="0" presId="urn:microsoft.com/office/officeart/2008/layout/LinedList"/>
    <dgm:cxn modelId="{5C8E0D84-2E59-4D24-A415-A2F57E426178}" type="presOf" srcId="{0FF459C1-1105-4DA4-9118-3AAC6B1A93EA}" destId="{8D490726-61D2-47B9-BC40-A94F590F16E7}" srcOrd="0" destOrd="0" presId="urn:microsoft.com/office/officeart/2008/layout/LinedList"/>
    <dgm:cxn modelId="{AAC6CBAF-6FBA-47E5-B504-41ED9A94B7DF}" type="presOf" srcId="{0B6926C1-139C-4807-8128-10BCEF0D02D8}" destId="{3106E5AC-9CE5-4A1C-9564-5C1E0851E03D}" srcOrd="0" destOrd="0" presId="urn:microsoft.com/office/officeart/2008/layout/LinedList"/>
    <dgm:cxn modelId="{E63D62C1-256C-4FE2-8AB8-72267F40216C}" type="presOf" srcId="{9D2446E8-0856-40A3-A581-CDA74D6AEF0F}" destId="{E8E761F0-EFD6-4A09-BF82-92C361339A30}" srcOrd="0" destOrd="0" presId="urn:microsoft.com/office/officeart/2008/layout/LinedList"/>
    <dgm:cxn modelId="{59E20FCA-3514-4233-9E53-D3A9F6003E18}" srcId="{A40C5CF7-95D3-4D47-A36D-B1BAFE6D091B}" destId="{9D2446E8-0856-40A3-A581-CDA74D6AEF0F}" srcOrd="5" destOrd="0" parTransId="{9DA5E09C-9703-4CC4-9877-BC2C428B4942}" sibTransId="{F67EAF7F-DC3E-41F8-9D32-F6963F6F94CC}"/>
    <dgm:cxn modelId="{CBA02FE7-4124-44BF-87BB-0EE3F4E55D0C}" type="presOf" srcId="{AF1F974C-64E0-4167-A9DE-DCD372E552C5}" destId="{898B5DBC-44F7-4E5F-B090-E427C6A40491}" srcOrd="0" destOrd="0" presId="urn:microsoft.com/office/officeart/2008/layout/LinedList"/>
    <dgm:cxn modelId="{635582FB-4EB0-425A-8C2F-9BA29D5709DA}" type="presOf" srcId="{A40C5CF7-95D3-4D47-A36D-B1BAFE6D091B}" destId="{7C71A138-4112-46CD-A816-622A03C864B3}" srcOrd="0" destOrd="0" presId="urn:microsoft.com/office/officeart/2008/layout/LinedList"/>
    <dgm:cxn modelId="{90207FE7-408B-41C3-91E4-70E758155BD6}" type="presParOf" srcId="{7C71A138-4112-46CD-A816-622A03C864B3}" destId="{06259402-F414-4BAE-AEE1-77F3A56E8A4E}" srcOrd="0" destOrd="0" presId="urn:microsoft.com/office/officeart/2008/layout/LinedList"/>
    <dgm:cxn modelId="{F5BA148E-98F5-4C19-9166-F57D2CE6F1FC}" type="presParOf" srcId="{7C71A138-4112-46CD-A816-622A03C864B3}" destId="{FFA030D4-7B66-488C-AA9E-8EA655A8BD4B}" srcOrd="1" destOrd="0" presId="urn:microsoft.com/office/officeart/2008/layout/LinedList"/>
    <dgm:cxn modelId="{A34D0D57-FEDE-475C-94A4-F101C8C579DF}" type="presParOf" srcId="{FFA030D4-7B66-488C-AA9E-8EA655A8BD4B}" destId="{5D21A29B-4355-47D6-B24C-CD33ED32BB8C}" srcOrd="0" destOrd="0" presId="urn:microsoft.com/office/officeart/2008/layout/LinedList"/>
    <dgm:cxn modelId="{580CFFF6-5F8A-40D3-9462-1D48D8713CCE}" type="presParOf" srcId="{FFA030D4-7B66-488C-AA9E-8EA655A8BD4B}" destId="{0EE02155-10B1-4DCB-BF7D-2F9140F1DA77}" srcOrd="1" destOrd="0" presId="urn:microsoft.com/office/officeart/2008/layout/LinedList"/>
    <dgm:cxn modelId="{170D78BA-DD24-4741-B1C8-7A0A154C7236}" type="presParOf" srcId="{7C71A138-4112-46CD-A816-622A03C864B3}" destId="{D4ED274A-BB5A-4509-A59E-0B4F30AE4D0E}" srcOrd="2" destOrd="0" presId="urn:microsoft.com/office/officeart/2008/layout/LinedList"/>
    <dgm:cxn modelId="{1B6CFD89-B568-4BFA-9639-66C5B90F29AC}" type="presParOf" srcId="{7C71A138-4112-46CD-A816-622A03C864B3}" destId="{69D5D440-9B54-4E66-8C8D-52D2C3DF5ABD}" srcOrd="3" destOrd="0" presId="urn:microsoft.com/office/officeart/2008/layout/LinedList"/>
    <dgm:cxn modelId="{CE36C522-4F16-439E-B66D-25130B6AF8EB}" type="presParOf" srcId="{69D5D440-9B54-4E66-8C8D-52D2C3DF5ABD}" destId="{0D7AEEAA-1DE0-43C7-B654-C87AFFB1B15F}" srcOrd="0" destOrd="0" presId="urn:microsoft.com/office/officeart/2008/layout/LinedList"/>
    <dgm:cxn modelId="{937E23C5-6B8A-48C8-9618-C0B94C0FF64E}" type="presParOf" srcId="{69D5D440-9B54-4E66-8C8D-52D2C3DF5ABD}" destId="{695F4DDC-00CC-4F08-A120-BA8E85BBCB03}" srcOrd="1" destOrd="0" presId="urn:microsoft.com/office/officeart/2008/layout/LinedList"/>
    <dgm:cxn modelId="{135E0D13-C770-4155-B58C-EAE39FA08E4A}" type="presParOf" srcId="{7C71A138-4112-46CD-A816-622A03C864B3}" destId="{64C17FD1-7003-471A-8A78-22616D45F4BB}" srcOrd="4" destOrd="0" presId="urn:microsoft.com/office/officeart/2008/layout/LinedList"/>
    <dgm:cxn modelId="{2F63E9F5-2A89-4B26-A8E3-E87AE521230F}" type="presParOf" srcId="{7C71A138-4112-46CD-A816-622A03C864B3}" destId="{E34FAC89-39B4-4C61-B56D-05C7CD1B7FD1}" srcOrd="5" destOrd="0" presId="urn:microsoft.com/office/officeart/2008/layout/LinedList"/>
    <dgm:cxn modelId="{AA56027D-7479-407E-8B9D-D15D4B92E803}" type="presParOf" srcId="{E34FAC89-39B4-4C61-B56D-05C7CD1B7FD1}" destId="{898B5DBC-44F7-4E5F-B090-E427C6A40491}" srcOrd="0" destOrd="0" presId="urn:microsoft.com/office/officeart/2008/layout/LinedList"/>
    <dgm:cxn modelId="{4F66CF39-7DA5-49AA-BFFB-27DBCB0A3F82}" type="presParOf" srcId="{E34FAC89-39B4-4C61-B56D-05C7CD1B7FD1}" destId="{1BFB5094-D246-4F33-96B6-2005EC5083D0}" srcOrd="1" destOrd="0" presId="urn:microsoft.com/office/officeart/2008/layout/LinedList"/>
    <dgm:cxn modelId="{5EB6592B-0937-47DA-A0A6-F9629803B082}" type="presParOf" srcId="{7C71A138-4112-46CD-A816-622A03C864B3}" destId="{AE8E8E4E-6FB6-4A17-A7F1-259A166A3FC6}" srcOrd="6" destOrd="0" presId="urn:microsoft.com/office/officeart/2008/layout/LinedList"/>
    <dgm:cxn modelId="{487AFBB0-4300-4978-B365-B0261200A864}" type="presParOf" srcId="{7C71A138-4112-46CD-A816-622A03C864B3}" destId="{116DF251-0325-439D-BBFB-5D36639DC5D2}" srcOrd="7" destOrd="0" presId="urn:microsoft.com/office/officeart/2008/layout/LinedList"/>
    <dgm:cxn modelId="{24E2BC8D-719A-4DA6-A44D-F90A5EE1DE93}" type="presParOf" srcId="{116DF251-0325-439D-BBFB-5D36639DC5D2}" destId="{8D490726-61D2-47B9-BC40-A94F590F16E7}" srcOrd="0" destOrd="0" presId="urn:microsoft.com/office/officeart/2008/layout/LinedList"/>
    <dgm:cxn modelId="{83CF6C34-C50C-4762-A235-05EFED0D3596}" type="presParOf" srcId="{116DF251-0325-439D-BBFB-5D36639DC5D2}" destId="{11B5000E-AE18-44AF-87BB-124B92DFB219}" srcOrd="1" destOrd="0" presId="urn:microsoft.com/office/officeart/2008/layout/LinedList"/>
    <dgm:cxn modelId="{31E8E2E1-10ED-49DB-A9C4-5F168C264540}" type="presParOf" srcId="{7C71A138-4112-46CD-A816-622A03C864B3}" destId="{A55C6925-8BAB-420F-84A1-17119DBB0CF1}" srcOrd="8" destOrd="0" presId="urn:microsoft.com/office/officeart/2008/layout/LinedList"/>
    <dgm:cxn modelId="{71D56512-8E1C-4749-816E-1DC32C4127C3}" type="presParOf" srcId="{7C71A138-4112-46CD-A816-622A03C864B3}" destId="{F88B1607-ACD4-49EF-868A-D3D32E18CDDA}" srcOrd="9" destOrd="0" presId="urn:microsoft.com/office/officeart/2008/layout/LinedList"/>
    <dgm:cxn modelId="{E9C3FC6F-98FD-4F83-AFE0-F67F124C3CE5}" type="presParOf" srcId="{F88B1607-ACD4-49EF-868A-D3D32E18CDDA}" destId="{3106E5AC-9CE5-4A1C-9564-5C1E0851E03D}" srcOrd="0" destOrd="0" presId="urn:microsoft.com/office/officeart/2008/layout/LinedList"/>
    <dgm:cxn modelId="{8DAAA34E-6E86-489B-BFF8-17595AC6E713}" type="presParOf" srcId="{F88B1607-ACD4-49EF-868A-D3D32E18CDDA}" destId="{ED3F5AD0-A7A7-40A3-B841-4238A429044C}" srcOrd="1" destOrd="0" presId="urn:microsoft.com/office/officeart/2008/layout/LinedList"/>
    <dgm:cxn modelId="{39208E6B-A16B-454C-A902-E68EACD82B66}" type="presParOf" srcId="{7C71A138-4112-46CD-A816-622A03C864B3}" destId="{B2143A66-561C-46AD-AE24-D447E4462222}" srcOrd="10" destOrd="0" presId="urn:microsoft.com/office/officeart/2008/layout/LinedList"/>
    <dgm:cxn modelId="{2ACC6C6E-2995-4024-AB7D-B4237017B678}" type="presParOf" srcId="{7C71A138-4112-46CD-A816-622A03C864B3}" destId="{EA43B9C7-A78A-438B-9EBB-50EA73136BC7}" srcOrd="11" destOrd="0" presId="urn:microsoft.com/office/officeart/2008/layout/LinedList"/>
    <dgm:cxn modelId="{5DFC9E8A-DA42-499D-B0A4-DAC1DA16EA08}" type="presParOf" srcId="{EA43B9C7-A78A-438B-9EBB-50EA73136BC7}" destId="{E8E761F0-EFD6-4A09-BF82-92C361339A30}" srcOrd="0" destOrd="0" presId="urn:microsoft.com/office/officeart/2008/layout/LinedList"/>
    <dgm:cxn modelId="{2347D7F7-5C75-4E9E-A81B-909EAFE1B3A0}" type="presParOf" srcId="{EA43B9C7-A78A-438B-9EBB-50EA73136BC7}" destId="{6CBF8873-08B6-404F-A888-8EE319B716E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0C5CF7-95D3-4D47-A36D-B1BAFE6D091B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1F9F57C-9824-47CA-845A-BEC23E6E8D97}">
      <dgm:prSet/>
      <dgm:spPr/>
      <dgm:t>
        <a:bodyPr/>
        <a:lstStyle/>
        <a:p>
          <a:r>
            <a:rPr lang="fi-FI" altLang="fi-FI"/>
            <a:t>-Käsitteen pohjataitoja</a:t>
          </a:r>
        </a:p>
        <a:p>
          <a:r>
            <a:rPr lang="fi-FI" altLang="fi-FI"/>
            <a:t>-Käsitteen yhteyksiä arkielämään (liikuntatunti jne.)</a:t>
          </a:r>
        </a:p>
        <a:p>
          <a:r>
            <a:rPr lang="fi-FI" altLang="fi-FI"/>
            <a:t>-Käsitteen opetusta: Toiminta, väline, kuva, symbolit</a:t>
          </a:r>
        </a:p>
        <a:p>
          <a:r>
            <a:rPr lang="fi-FI" altLang="fi-FI" dirty="0"/>
            <a:t>-</a:t>
          </a:r>
          <a:r>
            <a:rPr lang="fi-FI" altLang="fi-FI" dirty="0" err="1"/>
            <a:t>Siltaamista</a:t>
          </a:r>
          <a:r>
            <a:rPr lang="fi-FI" altLang="fi-FI"/>
            <a:t> kohti abstraktiota ja </a:t>
          </a:r>
          <a:r>
            <a:rPr lang="fi-FI" altLang="fi-FI">
              <a:latin typeface="Calibri Light" panose="020F0302020204030204"/>
            </a:rPr>
            <a:t>kielentämistä</a:t>
          </a:r>
          <a:endParaRPr lang="fi-FI" altLang="fi-FI"/>
        </a:p>
        <a:p>
          <a:r>
            <a:rPr lang="fi-FI" altLang="fi-FI"/>
            <a:t>-Käsitteeseen liittyvien taitojen automatisoimista</a:t>
          </a:r>
        </a:p>
        <a:p>
          <a:r>
            <a:rPr lang="fi-FI" altLang="fi-FI"/>
            <a:t>-Käsitteen omaksumisen arviointia esim. toiminnallisia kokeita</a:t>
          </a:r>
          <a:endParaRPr lang="en-US"/>
        </a:p>
      </dgm:t>
    </dgm:pt>
    <dgm:pt modelId="{619DC908-7CE4-4153-AE8D-0075D3056031}" type="parTrans" cxnId="{BE08DF36-58BE-46F0-9C1C-35CE72647EC0}">
      <dgm:prSet/>
      <dgm:spPr/>
      <dgm:t>
        <a:bodyPr/>
        <a:lstStyle/>
        <a:p>
          <a:endParaRPr lang="en-US"/>
        </a:p>
      </dgm:t>
    </dgm:pt>
    <dgm:pt modelId="{A395DA1F-06C7-4E81-83EE-4B3D2B9AE2BC}" type="sibTrans" cxnId="{BE08DF36-58BE-46F0-9C1C-35CE72647EC0}">
      <dgm:prSet phldrT="01"/>
      <dgm:spPr/>
      <dgm:t>
        <a:bodyPr/>
        <a:lstStyle/>
        <a:p>
          <a:endParaRPr lang="en-US"/>
        </a:p>
      </dgm:t>
    </dgm:pt>
    <dgm:pt modelId="{FD4DC619-AA6D-4DD1-9CE5-24B30989910B}" type="pres">
      <dgm:prSet presAssocID="{A40C5CF7-95D3-4D47-A36D-B1BAFE6D091B}" presName="vert0" presStyleCnt="0">
        <dgm:presLayoutVars>
          <dgm:dir/>
          <dgm:animOne val="branch"/>
          <dgm:animLvl val="lvl"/>
        </dgm:presLayoutVars>
      </dgm:prSet>
      <dgm:spPr/>
    </dgm:pt>
    <dgm:pt modelId="{30DD357F-8C65-4D79-A4C6-DD03D76C5F0A}" type="pres">
      <dgm:prSet presAssocID="{A1F9F57C-9824-47CA-845A-BEC23E6E8D97}" presName="thickLine" presStyleLbl="alignNode1" presStyleIdx="0" presStyleCnt="1"/>
      <dgm:spPr/>
    </dgm:pt>
    <dgm:pt modelId="{5E00A75A-7DAC-4484-9D72-3CF173CDCCC0}" type="pres">
      <dgm:prSet presAssocID="{A1F9F57C-9824-47CA-845A-BEC23E6E8D97}" presName="horz1" presStyleCnt="0"/>
      <dgm:spPr/>
    </dgm:pt>
    <dgm:pt modelId="{C425658B-BA04-4443-B4FD-69FF4F18B62C}" type="pres">
      <dgm:prSet presAssocID="{A1F9F57C-9824-47CA-845A-BEC23E6E8D97}" presName="tx1" presStyleLbl="revTx" presStyleIdx="0" presStyleCnt="1" custScaleX="100098" custScaleY="1300317"/>
      <dgm:spPr/>
    </dgm:pt>
    <dgm:pt modelId="{686B0308-554E-4D94-BDC4-58260D11A2A3}" type="pres">
      <dgm:prSet presAssocID="{A1F9F57C-9824-47CA-845A-BEC23E6E8D97}" presName="vert1" presStyleCnt="0"/>
      <dgm:spPr/>
    </dgm:pt>
  </dgm:ptLst>
  <dgm:cxnLst>
    <dgm:cxn modelId="{E00CD621-14DE-46A2-96CA-CC8BCE839A1A}" type="presOf" srcId="{A40C5CF7-95D3-4D47-A36D-B1BAFE6D091B}" destId="{FD4DC619-AA6D-4DD1-9CE5-24B30989910B}" srcOrd="0" destOrd="0" presId="urn:microsoft.com/office/officeart/2008/layout/LinedList"/>
    <dgm:cxn modelId="{BE08DF36-58BE-46F0-9C1C-35CE72647EC0}" srcId="{A40C5CF7-95D3-4D47-A36D-B1BAFE6D091B}" destId="{A1F9F57C-9824-47CA-845A-BEC23E6E8D97}" srcOrd="0" destOrd="0" parTransId="{619DC908-7CE4-4153-AE8D-0075D3056031}" sibTransId="{A395DA1F-06C7-4E81-83EE-4B3D2B9AE2BC}"/>
    <dgm:cxn modelId="{D481CCE6-A66F-4C79-A7D6-B1E33CFB5F9C}" type="presOf" srcId="{A1F9F57C-9824-47CA-845A-BEC23E6E8D97}" destId="{C425658B-BA04-4443-B4FD-69FF4F18B62C}" srcOrd="0" destOrd="0" presId="urn:microsoft.com/office/officeart/2008/layout/LinedList"/>
    <dgm:cxn modelId="{5BA37E5C-2CE1-4B0D-A537-E49BF90B141A}" type="presParOf" srcId="{FD4DC619-AA6D-4DD1-9CE5-24B30989910B}" destId="{30DD357F-8C65-4D79-A4C6-DD03D76C5F0A}" srcOrd="0" destOrd="0" presId="urn:microsoft.com/office/officeart/2008/layout/LinedList"/>
    <dgm:cxn modelId="{DDA2E742-E439-4CA8-AB55-E5E53CFA58E3}" type="presParOf" srcId="{FD4DC619-AA6D-4DD1-9CE5-24B30989910B}" destId="{5E00A75A-7DAC-4484-9D72-3CF173CDCCC0}" srcOrd="1" destOrd="0" presId="urn:microsoft.com/office/officeart/2008/layout/LinedList"/>
    <dgm:cxn modelId="{8B94DEE1-AEE2-4D01-A452-4CFB41EF32AE}" type="presParOf" srcId="{5E00A75A-7DAC-4484-9D72-3CF173CDCCC0}" destId="{C425658B-BA04-4443-B4FD-69FF4F18B62C}" srcOrd="0" destOrd="0" presId="urn:microsoft.com/office/officeart/2008/layout/LinedList"/>
    <dgm:cxn modelId="{2939F3DC-CF52-4335-BC16-1C8142C19571}" type="presParOf" srcId="{5E00A75A-7DAC-4484-9D72-3CF173CDCCC0}" destId="{686B0308-554E-4D94-BDC4-58260D11A2A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0C5CF7-95D3-4D47-A36D-B1BAFE6D091B}" type="doc">
      <dgm:prSet loTypeId="urn:microsoft.com/office/officeart/2005/8/layout/vList2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ED70766-5FC0-4F20-9F13-D3E9181CE83C}">
      <dgm:prSet/>
      <dgm:spPr>
        <a:noFill/>
      </dgm:spPr>
      <dgm:t>
        <a:bodyPr/>
        <a:lstStyle/>
        <a:p>
          <a:r>
            <a:rPr lang="fi-FI" altLang="fi-FI" dirty="0">
              <a:solidFill>
                <a:schemeClr val="accent1"/>
              </a:solidFill>
            </a:rPr>
            <a:t>Jokaisella lapsella on oikeus kokea matematiikan keksimisen ilo!</a:t>
          </a:r>
        </a:p>
      </dgm:t>
    </dgm:pt>
    <dgm:pt modelId="{97E65098-87F3-4CDB-8292-918BA0317811}" type="parTrans" cxnId="{725A86E0-734A-4020-A6BC-8FA476101CB5}">
      <dgm:prSet/>
      <dgm:spPr/>
      <dgm:t>
        <a:bodyPr/>
        <a:lstStyle/>
        <a:p>
          <a:endParaRPr lang="fi-FI"/>
        </a:p>
      </dgm:t>
    </dgm:pt>
    <dgm:pt modelId="{5BA6D361-F9C4-4C01-BD43-86286A1CC462}" type="sibTrans" cxnId="{725A86E0-734A-4020-A6BC-8FA476101CB5}">
      <dgm:prSet/>
      <dgm:spPr/>
      <dgm:t>
        <a:bodyPr/>
        <a:lstStyle/>
        <a:p>
          <a:endParaRPr lang="fi-FI"/>
        </a:p>
      </dgm:t>
    </dgm:pt>
    <dgm:pt modelId="{678B32DB-6C75-411D-9ED5-FDE54E7CBE12}">
      <dgm:prSet/>
      <dgm:spPr>
        <a:noFill/>
      </dgm:spPr>
      <dgm:t>
        <a:bodyPr/>
        <a:lstStyle/>
        <a:p>
          <a:r>
            <a:rPr lang="fi-FI" altLang="fi-FI" dirty="0">
              <a:solidFill>
                <a:schemeClr val="accent5">
                  <a:lumMod val="50000"/>
                </a:schemeClr>
              </a:solidFill>
            </a:rPr>
            <a:t>Sen muistat, minkä itse keksit.</a:t>
          </a:r>
        </a:p>
      </dgm:t>
    </dgm:pt>
    <dgm:pt modelId="{48856718-7C75-4979-B693-F699B3B65C51}" type="parTrans" cxnId="{1E4219CD-C02F-4929-89D7-51081979B183}">
      <dgm:prSet/>
      <dgm:spPr/>
      <dgm:t>
        <a:bodyPr/>
        <a:lstStyle/>
        <a:p>
          <a:endParaRPr lang="fi-FI"/>
        </a:p>
      </dgm:t>
    </dgm:pt>
    <dgm:pt modelId="{6A787F5B-016A-4228-BD1E-BAA2D4595B21}" type="sibTrans" cxnId="{1E4219CD-C02F-4929-89D7-51081979B183}">
      <dgm:prSet/>
      <dgm:spPr/>
      <dgm:t>
        <a:bodyPr/>
        <a:lstStyle/>
        <a:p>
          <a:endParaRPr lang="fi-FI"/>
        </a:p>
      </dgm:t>
    </dgm:pt>
    <dgm:pt modelId="{5909793D-6035-45CC-9730-A92B909FD1D6}" type="pres">
      <dgm:prSet presAssocID="{A40C5CF7-95D3-4D47-A36D-B1BAFE6D091B}" presName="linear" presStyleCnt="0">
        <dgm:presLayoutVars>
          <dgm:animLvl val="lvl"/>
          <dgm:resizeHandles val="exact"/>
        </dgm:presLayoutVars>
      </dgm:prSet>
      <dgm:spPr/>
    </dgm:pt>
    <dgm:pt modelId="{174E9C1F-0A6C-46EE-A8F6-EB184D665886}" type="pres">
      <dgm:prSet presAssocID="{CED70766-5FC0-4F20-9F13-D3E9181CE83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C9F77BA-CD66-425F-B2DE-13B83E69A1BC}" type="pres">
      <dgm:prSet presAssocID="{5BA6D361-F9C4-4C01-BD43-86286A1CC462}" presName="spacer" presStyleCnt="0"/>
      <dgm:spPr/>
    </dgm:pt>
    <dgm:pt modelId="{EEF71E35-7D7E-40A6-BB73-9EA4771728CC}" type="pres">
      <dgm:prSet presAssocID="{678B32DB-6C75-411D-9ED5-FDE54E7CBE1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DD34A2A-1F43-4E54-9030-21593A6903E9}" type="presOf" srcId="{A40C5CF7-95D3-4D47-A36D-B1BAFE6D091B}" destId="{5909793D-6035-45CC-9730-A92B909FD1D6}" srcOrd="0" destOrd="0" presId="urn:microsoft.com/office/officeart/2005/8/layout/vList2"/>
    <dgm:cxn modelId="{EE13D657-59BD-4364-B9E8-8A128658037E}" type="presOf" srcId="{678B32DB-6C75-411D-9ED5-FDE54E7CBE12}" destId="{EEF71E35-7D7E-40A6-BB73-9EA4771728CC}" srcOrd="0" destOrd="0" presId="urn:microsoft.com/office/officeart/2005/8/layout/vList2"/>
    <dgm:cxn modelId="{5F458179-23B3-430C-B815-F42704BCA32D}" type="presOf" srcId="{CED70766-5FC0-4F20-9F13-D3E9181CE83C}" destId="{174E9C1F-0A6C-46EE-A8F6-EB184D665886}" srcOrd="0" destOrd="0" presId="urn:microsoft.com/office/officeart/2005/8/layout/vList2"/>
    <dgm:cxn modelId="{1E4219CD-C02F-4929-89D7-51081979B183}" srcId="{A40C5CF7-95D3-4D47-A36D-B1BAFE6D091B}" destId="{678B32DB-6C75-411D-9ED5-FDE54E7CBE12}" srcOrd="1" destOrd="0" parTransId="{48856718-7C75-4979-B693-F699B3B65C51}" sibTransId="{6A787F5B-016A-4228-BD1E-BAA2D4595B21}"/>
    <dgm:cxn modelId="{725A86E0-734A-4020-A6BC-8FA476101CB5}" srcId="{A40C5CF7-95D3-4D47-A36D-B1BAFE6D091B}" destId="{CED70766-5FC0-4F20-9F13-D3E9181CE83C}" srcOrd="0" destOrd="0" parTransId="{97E65098-87F3-4CDB-8292-918BA0317811}" sibTransId="{5BA6D361-F9C4-4C01-BD43-86286A1CC462}"/>
    <dgm:cxn modelId="{8834B413-CAB7-4AF6-B990-E2796CBEA49D}" type="presParOf" srcId="{5909793D-6035-45CC-9730-A92B909FD1D6}" destId="{174E9C1F-0A6C-46EE-A8F6-EB184D665886}" srcOrd="0" destOrd="0" presId="urn:microsoft.com/office/officeart/2005/8/layout/vList2"/>
    <dgm:cxn modelId="{78D3E972-5D83-4C8E-A391-3E89B188EBF3}" type="presParOf" srcId="{5909793D-6035-45CC-9730-A92B909FD1D6}" destId="{EC9F77BA-CD66-425F-B2DE-13B83E69A1BC}" srcOrd="1" destOrd="0" presId="urn:microsoft.com/office/officeart/2005/8/layout/vList2"/>
    <dgm:cxn modelId="{D10F10BD-7C1D-4DF7-9770-F5444A9C6088}" type="presParOf" srcId="{5909793D-6035-45CC-9730-A92B909FD1D6}" destId="{EEF71E35-7D7E-40A6-BB73-9EA4771728C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59402-F414-4BAE-AEE1-77F3A56E8A4E}">
      <dsp:nvSpPr>
        <dsp:cNvPr id="0" name=""/>
        <dsp:cNvSpPr/>
      </dsp:nvSpPr>
      <dsp:spPr>
        <a:xfrm>
          <a:off x="0" y="2315"/>
          <a:ext cx="695825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21A29B-4355-47D6-B24C-CD33ED32BB8C}">
      <dsp:nvSpPr>
        <dsp:cNvPr id="0" name=""/>
        <dsp:cNvSpPr/>
      </dsp:nvSpPr>
      <dsp:spPr>
        <a:xfrm>
          <a:off x="0" y="2315"/>
          <a:ext cx="6951458" cy="1002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Toiminta ei luo ymmärrystä oppilaan mieleen, vaan jää pelkäksi </a:t>
          </a:r>
          <a:r>
            <a:rPr lang="fi-FI" sz="2400" kern="1200" dirty="0" err="1"/>
            <a:t>tuohuamiseksi</a:t>
          </a:r>
          <a:r>
            <a:rPr lang="fi-FI" sz="2400" kern="1200" dirty="0"/>
            <a:t>. Tavoite jää epäselväksi.</a:t>
          </a:r>
          <a:endParaRPr lang="en-US" sz="2400" kern="1200" dirty="0"/>
        </a:p>
      </dsp:txBody>
      <dsp:txXfrm>
        <a:off x="0" y="2315"/>
        <a:ext cx="6951458" cy="1002658"/>
      </dsp:txXfrm>
    </dsp:sp>
    <dsp:sp modelId="{C356F3C7-8F97-4211-84F1-E5BFE3D47489}">
      <dsp:nvSpPr>
        <dsp:cNvPr id="0" name=""/>
        <dsp:cNvSpPr/>
      </dsp:nvSpPr>
      <dsp:spPr>
        <a:xfrm>
          <a:off x="0" y="1004974"/>
          <a:ext cx="695825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D853B4D-AD54-41D0-A25E-0114277A7DC7}">
      <dsp:nvSpPr>
        <dsp:cNvPr id="0" name=""/>
        <dsp:cNvSpPr/>
      </dsp:nvSpPr>
      <dsp:spPr>
        <a:xfrm>
          <a:off x="0" y="1004974"/>
          <a:ext cx="6958254" cy="735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Vain osa oppilaista osallistuu aidosti.</a:t>
          </a:r>
          <a:endParaRPr lang="en-US" sz="2400" kern="1200" dirty="0"/>
        </a:p>
      </dsp:txBody>
      <dsp:txXfrm>
        <a:off x="0" y="1004974"/>
        <a:ext cx="6958254" cy="735173"/>
      </dsp:txXfrm>
    </dsp:sp>
    <dsp:sp modelId="{761AF69E-A653-4BE1-A9A7-88DA74099742}">
      <dsp:nvSpPr>
        <dsp:cNvPr id="0" name=""/>
        <dsp:cNvSpPr/>
      </dsp:nvSpPr>
      <dsp:spPr>
        <a:xfrm>
          <a:off x="0" y="1740147"/>
          <a:ext cx="695825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E81F470-F045-4CAB-A15E-2475F7547EBC}">
      <dsp:nvSpPr>
        <dsp:cNvPr id="0" name=""/>
        <dsp:cNvSpPr/>
      </dsp:nvSpPr>
      <dsp:spPr>
        <a:xfrm>
          <a:off x="0" y="1740147"/>
          <a:ext cx="6958254" cy="735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Oppilaiden</a:t>
          </a:r>
          <a:r>
            <a:rPr lang="en-US" sz="2400" kern="1200" dirty="0"/>
            <a:t> </a:t>
          </a:r>
          <a:r>
            <a:rPr lang="en-US" sz="2400" kern="1200" dirty="0" err="1"/>
            <a:t>asenne</a:t>
          </a:r>
          <a:r>
            <a:rPr lang="en-US" sz="2400" kern="1200" dirty="0"/>
            <a:t> </a:t>
          </a:r>
          <a:r>
            <a:rPr lang="en-US" sz="2400" kern="1200" dirty="0" err="1"/>
            <a:t>välineisiin</a:t>
          </a:r>
          <a:r>
            <a:rPr lang="en-US" sz="2400" kern="1200" dirty="0"/>
            <a:t>.</a:t>
          </a:r>
        </a:p>
      </dsp:txBody>
      <dsp:txXfrm>
        <a:off x="0" y="1740147"/>
        <a:ext cx="6958254" cy="735173"/>
      </dsp:txXfrm>
    </dsp:sp>
    <dsp:sp modelId="{A3E8401D-FC0F-42FE-A0F2-2526DE518498}">
      <dsp:nvSpPr>
        <dsp:cNvPr id="0" name=""/>
        <dsp:cNvSpPr/>
      </dsp:nvSpPr>
      <dsp:spPr>
        <a:xfrm>
          <a:off x="0" y="2475321"/>
          <a:ext cx="695825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65026D1-66D8-44C3-A90F-89BDDA9C4DDC}">
      <dsp:nvSpPr>
        <dsp:cNvPr id="0" name=""/>
        <dsp:cNvSpPr/>
      </dsp:nvSpPr>
      <dsp:spPr>
        <a:xfrm>
          <a:off x="0" y="2475321"/>
          <a:ext cx="6958254" cy="735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Toiminta ei synnytä toivottua muutosta oppilaan ajattelussa.</a:t>
          </a:r>
          <a:endParaRPr lang="en-US" sz="2400" kern="1200" dirty="0"/>
        </a:p>
      </dsp:txBody>
      <dsp:txXfrm>
        <a:off x="0" y="2475321"/>
        <a:ext cx="6958254" cy="735173"/>
      </dsp:txXfrm>
    </dsp:sp>
    <dsp:sp modelId="{C656C679-E839-4868-AF75-DE81B79E13ED}">
      <dsp:nvSpPr>
        <dsp:cNvPr id="0" name=""/>
        <dsp:cNvSpPr/>
      </dsp:nvSpPr>
      <dsp:spPr>
        <a:xfrm>
          <a:off x="0" y="3210494"/>
          <a:ext cx="695825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7CAFBDF-8427-4081-9BE5-104A7F2E5310}">
      <dsp:nvSpPr>
        <dsp:cNvPr id="0" name=""/>
        <dsp:cNvSpPr/>
      </dsp:nvSpPr>
      <dsp:spPr>
        <a:xfrm>
          <a:off x="0" y="3210494"/>
          <a:ext cx="6958254" cy="735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>
              <a:latin typeface="Calibri Light" panose="020F0302020204030204"/>
            </a:rPr>
            <a:t>Opettajan työmäärä suhteessa toimintaan kohtuuton.</a:t>
          </a:r>
        </a:p>
      </dsp:txBody>
      <dsp:txXfrm>
        <a:off x="0" y="3210494"/>
        <a:ext cx="6958254" cy="735173"/>
      </dsp:txXfrm>
    </dsp:sp>
    <dsp:sp modelId="{E8784596-BF4A-4270-BEE3-A5CF915B2796}">
      <dsp:nvSpPr>
        <dsp:cNvPr id="0" name=""/>
        <dsp:cNvSpPr/>
      </dsp:nvSpPr>
      <dsp:spPr>
        <a:xfrm>
          <a:off x="0" y="3945667"/>
          <a:ext cx="695825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554CD1A-6B0B-420B-9E1C-C3EEB70F73FA}">
      <dsp:nvSpPr>
        <dsp:cNvPr id="0" name=""/>
        <dsp:cNvSpPr/>
      </dsp:nvSpPr>
      <dsp:spPr>
        <a:xfrm>
          <a:off x="0" y="3945667"/>
          <a:ext cx="6958254" cy="735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>
              <a:latin typeface="Calibri Light" panose="020F0302020204030204"/>
            </a:rPr>
            <a:t>Luokan hallinnan haasteet.</a:t>
          </a:r>
        </a:p>
      </dsp:txBody>
      <dsp:txXfrm>
        <a:off x="0" y="3945667"/>
        <a:ext cx="6958254" cy="7351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59402-F414-4BAE-AEE1-77F3A56E8A4E}">
      <dsp:nvSpPr>
        <dsp:cNvPr id="0" name=""/>
        <dsp:cNvSpPr/>
      </dsp:nvSpPr>
      <dsp:spPr>
        <a:xfrm>
          <a:off x="0" y="2387"/>
          <a:ext cx="7549367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21A29B-4355-47D6-B24C-CD33ED32BB8C}">
      <dsp:nvSpPr>
        <dsp:cNvPr id="0" name=""/>
        <dsp:cNvSpPr/>
      </dsp:nvSpPr>
      <dsp:spPr>
        <a:xfrm>
          <a:off x="0" y="2387"/>
          <a:ext cx="7549367" cy="814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err="1"/>
            <a:t>Työskentelytaidot</a:t>
          </a:r>
          <a:r>
            <a:rPr lang="en-US" sz="2800" kern="1200"/>
            <a:t> </a:t>
          </a:r>
          <a:r>
            <a:rPr lang="en-US" sz="2800" kern="1200" err="1"/>
            <a:t>kuntoon</a:t>
          </a:r>
          <a:r>
            <a:rPr lang="en-US" sz="2800" kern="1200"/>
            <a:t>.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0" y="2387"/>
        <a:ext cx="7549367" cy="814170"/>
      </dsp:txXfrm>
    </dsp:sp>
    <dsp:sp modelId="{D4ED274A-BB5A-4509-A59E-0B4F30AE4D0E}">
      <dsp:nvSpPr>
        <dsp:cNvPr id="0" name=""/>
        <dsp:cNvSpPr/>
      </dsp:nvSpPr>
      <dsp:spPr>
        <a:xfrm>
          <a:off x="0" y="816558"/>
          <a:ext cx="7549367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D7AEEAA-1DE0-43C7-B654-C87AFFB1B15F}">
      <dsp:nvSpPr>
        <dsp:cNvPr id="0" name=""/>
        <dsp:cNvSpPr/>
      </dsp:nvSpPr>
      <dsp:spPr>
        <a:xfrm>
          <a:off x="0" y="816558"/>
          <a:ext cx="7549367" cy="814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err="1"/>
            <a:t>Pohjataidot</a:t>
          </a:r>
          <a:r>
            <a:rPr lang="en-US" sz="2800" kern="1200"/>
            <a:t> </a:t>
          </a:r>
          <a:r>
            <a:rPr lang="en-US" sz="2800" kern="1200" err="1"/>
            <a:t>kuntoon</a:t>
          </a:r>
          <a:r>
            <a:rPr lang="en-US" sz="2800" kern="1200"/>
            <a:t> </a:t>
          </a:r>
          <a:r>
            <a:rPr lang="en-US" sz="2800" kern="1200" err="1"/>
            <a:t>ennen</a:t>
          </a:r>
          <a:r>
            <a:rPr lang="en-US" sz="2800" kern="1200"/>
            <a:t> </a:t>
          </a:r>
          <a:r>
            <a:rPr lang="en-US" sz="2800" kern="1200" err="1"/>
            <a:t>uuden</a:t>
          </a:r>
          <a:r>
            <a:rPr lang="en-US" sz="2800" kern="1200"/>
            <a:t> </a:t>
          </a:r>
          <a:r>
            <a:rPr lang="en-US" sz="2800" kern="1200" err="1"/>
            <a:t>opiskelua</a:t>
          </a:r>
          <a:r>
            <a:rPr lang="en-US" sz="2800" kern="1200"/>
            <a:t>. </a:t>
          </a:r>
        </a:p>
      </dsp:txBody>
      <dsp:txXfrm>
        <a:off x="0" y="816558"/>
        <a:ext cx="7549367" cy="814170"/>
      </dsp:txXfrm>
    </dsp:sp>
    <dsp:sp modelId="{64C17FD1-7003-471A-8A78-22616D45F4BB}">
      <dsp:nvSpPr>
        <dsp:cNvPr id="0" name=""/>
        <dsp:cNvSpPr/>
      </dsp:nvSpPr>
      <dsp:spPr>
        <a:xfrm>
          <a:off x="0" y="1630729"/>
          <a:ext cx="7549367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98B5DBC-44F7-4E5F-B090-E427C6A40491}">
      <dsp:nvSpPr>
        <dsp:cNvPr id="0" name=""/>
        <dsp:cNvSpPr/>
      </dsp:nvSpPr>
      <dsp:spPr>
        <a:xfrm>
          <a:off x="0" y="1630729"/>
          <a:ext cx="7549367" cy="814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err="1"/>
            <a:t>Välineet</a:t>
          </a:r>
          <a:r>
            <a:rPr lang="en-US" sz="2800" kern="1200"/>
            <a:t> </a:t>
          </a:r>
          <a:r>
            <a:rPr lang="en-US" sz="2800" kern="1200" err="1"/>
            <a:t>tutuiksi</a:t>
          </a:r>
          <a:r>
            <a:rPr lang="en-US" sz="2800" kern="1200"/>
            <a:t> </a:t>
          </a:r>
          <a:r>
            <a:rPr lang="en-US" sz="2800" kern="1200" err="1"/>
            <a:t>etukäteen</a:t>
          </a:r>
          <a:r>
            <a:rPr lang="en-US" sz="2800" kern="1200"/>
            <a:t>. </a:t>
          </a:r>
        </a:p>
      </dsp:txBody>
      <dsp:txXfrm>
        <a:off x="0" y="1630729"/>
        <a:ext cx="7549367" cy="814170"/>
      </dsp:txXfrm>
    </dsp:sp>
    <dsp:sp modelId="{AE8E8E4E-6FB6-4A17-A7F1-259A166A3FC6}">
      <dsp:nvSpPr>
        <dsp:cNvPr id="0" name=""/>
        <dsp:cNvSpPr/>
      </dsp:nvSpPr>
      <dsp:spPr>
        <a:xfrm>
          <a:off x="0" y="2444900"/>
          <a:ext cx="7549367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D490726-61D2-47B9-BC40-A94F590F16E7}">
      <dsp:nvSpPr>
        <dsp:cNvPr id="0" name=""/>
        <dsp:cNvSpPr/>
      </dsp:nvSpPr>
      <dsp:spPr>
        <a:xfrm>
          <a:off x="0" y="2444900"/>
          <a:ext cx="7549367" cy="814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err="1"/>
            <a:t>Paljon</a:t>
          </a:r>
          <a:r>
            <a:rPr lang="en-US" sz="2800" kern="1200"/>
            <a:t> </a:t>
          </a:r>
          <a:r>
            <a:rPr lang="en-US" sz="2800" kern="1200" err="1"/>
            <a:t>aikaa</a:t>
          </a:r>
          <a:r>
            <a:rPr lang="en-US" sz="2800" kern="1200"/>
            <a:t> </a:t>
          </a:r>
          <a:r>
            <a:rPr lang="en-US" sz="2800" kern="1200" err="1"/>
            <a:t>toistoille</a:t>
          </a:r>
          <a:r>
            <a:rPr lang="en-US" sz="2800" kern="1200"/>
            <a:t>.</a:t>
          </a:r>
          <a:r>
            <a:rPr lang="en-US" sz="2800" kern="1200">
              <a:latin typeface="Calibri Light" panose="020F0302020204030204"/>
            </a:rPr>
            <a:t> </a:t>
          </a:r>
          <a:r>
            <a:rPr lang="en-US" sz="2800" kern="1200" err="1">
              <a:latin typeface="Calibri Light" panose="020F0302020204030204"/>
            </a:rPr>
            <a:t>Lapsi</a:t>
          </a:r>
          <a:r>
            <a:rPr lang="en-US" sz="2800" kern="1200">
              <a:latin typeface="Calibri Light" panose="020F0302020204030204"/>
            </a:rPr>
            <a:t> </a:t>
          </a:r>
          <a:r>
            <a:rPr lang="en-US" sz="2800" kern="1200" err="1">
              <a:latin typeface="Calibri Light" panose="020F0302020204030204"/>
            </a:rPr>
            <a:t>luopuu</a:t>
          </a:r>
          <a:r>
            <a:rPr lang="en-US" sz="2800" kern="1200">
              <a:latin typeface="Calibri Light" panose="020F0302020204030204"/>
            </a:rPr>
            <a:t> </a:t>
          </a:r>
          <a:r>
            <a:rPr lang="en-US" sz="2800" kern="1200" err="1">
              <a:latin typeface="Calibri Light" panose="020F0302020204030204"/>
            </a:rPr>
            <a:t>välineistä</a:t>
          </a:r>
          <a:r>
            <a:rPr lang="en-US" sz="2800" kern="1200">
              <a:latin typeface="Calibri Light" panose="020F0302020204030204"/>
            </a:rPr>
            <a:t>,  </a:t>
          </a:r>
          <a:r>
            <a:rPr lang="en-US" sz="2800" kern="1200" err="1">
              <a:latin typeface="Calibri Light" panose="020F0302020204030204"/>
            </a:rPr>
            <a:t>kun</a:t>
          </a:r>
          <a:r>
            <a:rPr lang="en-US" sz="2800" kern="1200">
              <a:latin typeface="Calibri Light" panose="020F0302020204030204"/>
            </a:rPr>
            <a:t> </a:t>
          </a:r>
          <a:r>
            <a:rPr lang="en-US" sz="2800" kern="1200" err="1">
              <a:latin typeface="Calibri Light" panose="020F0302020204030204"/>
            </a:rPr>
            <a:t>ei</a:t>
          </a:r>
          <a:r>
            <a:rPr lang="en-US" sz="2800" kern="1200">
              <a:latin typeface="Calibri Light" panose="020F0302020204030204"/>
            </a:rPr>
            <a:t> </a:t>
          </a:r>
          <a:r>
            <a:rPr lang="en-US" sz="2800" kern="1200" err="1">
              <a:latin typeface="Calibri Light" panose="020F0302020204030204"/>
            </a:rPr>
            <a:t>tarvitse</a:t>
          </a:r>
          <a:r>
            <a:rPr lang="en-US" sz="2800" kern="1200">
              <a:latin typeface="Calibri Light" panose="020F0302020204030204"/>
            </a:rPr>
            <a:t> </a:t>
          </a:r>
          <a:r>
            <a:rPr lang="en-US" sz="2800" kern="1200" err="1">
              <a:latin typeface="Calibri Light" panose="020F0302020204030204"/>
            </a:rPr>
            <a:t>niitä</a:t>
          </a:r>
          <a:r>
            <a:rPr lang="en-US" sz="2800" kern="1200">
              <a:latin typeface="Calibri Light" panose="020F0302020204030204"/>
            </a:rPr>
            <a:t>.</a:t>
          </a:r>
          <a:endParaRPr lang="en-US" sz="2800" kern="1200"/>
        </a:p>
      </dsp:txBody>
      <dsp:txXfrm>
        <a:off x="0" y="2444900"/>
        <a:ext cx="7549367" cy="814170"/>
      </dsp:txXfrm>
    </dsp:sp>
    <dsp:sp modelId="{A55C6925-8BAB-420F-84A1-17119DBB0CF1}">
      <dsp:nvSpPr>
        <dsp:cNvPr id="0" name=""/>
        <dsp:cNvSpPr/>
      </dsp:nvSpPr>
      <dsp:spPr>
        <a:xfrm>
          <a:off x="0" y="3259070"/>
          <a:ext cx="7549367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106E5AC-9CE5-4A1C-9564-5C1E0851E03D}">
      <dsp:nvSpPr>
        <dsp:cNvPr id="0" name=""/>
        <dsp:cNvSpPr/>
      </dsp:nvSpPr>
      <dsp:spPr>
        <a:xfrm>
          <a:off x="0" y="3259070"/>
          <a:ext cx="7549367" cy="814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err="1"/>
            <a:t>Pienessä</a:t>
          </a:r>
          <a:r>
            <a:rPr lang="en-US" sz="2800" kern="1200"/>
            <a:t> </a:t>
          </a:r>
          <a:r>
            <a:rPr lang="en-US" sz="2800" kern="1200" err="1"/>
            <a:t>ryhmässä</a:t>
          </a:r>
          <a:r>
            <a:rPr lang="en-US" sz="2800" kern="1200"/>
            <a:t> </a:t>
          </a:r>
          <a:r>
            <a:rPr lang="en-US" sz="2800" kern="1200" err="1"/>
            <a:t>tekeminen</a:t>
          </a:r>
          <a:r>
            <a:rPr lang="en-US" sz="2800" kern="1200"/>
            <a:t>, </a:t>
          </a:r>
          <a:r>
            <a:rPr lang="en-US" sz="2800" kern="1200" err="1"/>
            <a:t>rauha</a:t>
          </a:r>
          <a:r>
            <a:rPr lang="en-US" sz="2800" kern="1200"/>
            <a:t> </a:t>
          </a:r>
          <a:r>
            <a:rPr lang="en-US" sz="2800" kern="1200" err="1"/>
            <a:t>ajattelulle</a:t>
          </a:r>
          <a:r>
            <a:rPr lang="en-US" sz="2800" kern="1200"/>
            <a:t>.</a:t>
          </a:r>
        </a:p>
      </dsp:txBody>
      <dsp:txXfrm>
        <a:off x="0" y="3259070"/>
        <a:ext cx="7549367" cy="814170"/>
      </dsp:txXfrm>
    </dsp:sp>
    <dsp:sp modelId="{B2143A66-561C-46AD-AE24-D447E4462222}">
      <dsp:nvSpPr>
        <dsp:cNvPr id="0" name=""/>
        <dsp:cNvSpPr/>
      </dsp:nvSpPr>
      <dsp:spPr>
        <a:xfrm>
          <a:off x="0" y="4073241"/>
          <a:ext cx="7549367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8E761F0-EFD6-4A09-BF82-92C361339A30}">
      <dsp:nvSpPr>
        <dsp:cNvPr id="0" name=""/>
        <dsp:cNvSpPr/>
      </dsp:nvSpPr>
      <dsp:spPr>
        <a:xfrm>
          <a:off x="0" y="4073241"/>
          <a:ext cx="7549367" cy="814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err="1"/>
            <a:t>Paluu</a:t>
          </a:r>
          <a:r>
            <a:rPr lang="en-US" sz="2800" kern="1200"/>
            <a:t> </a:t>
          </a:r>
          <a:r>
            <a:rPr lang="en-US" sz="2800" kern="1200" err="1"/>
            <a:t>konkretiaan</a:t>
          </a:r>
          <a:r>
            <a:rPr lang="en-US" sz="2800" kern="1200"/>
            <a:t>, </a:t>
          </a:r>
          <a:r>
            <a:rPr lang="en-US" sz="2800" kern="1200" err="1"/>
            <a:t>mahdollisuus</a:t>
          </a:r>
          <a:r>
            <a:rPr lang="en-US" sz="2800" kern="1200"/>
            <a:t> </a:t>
          </a:r>
          <a:r>
            <a:rPr lang="en-US" sz="2800" kern="1200" err="1"/>
            <a:t>keksiä</a:t>
          </a:r>
          <a:r>
            <a:rPr lang="en-US" sz="2800" kern="1200"/>
            <a:t> </a:t>
          </a:r>
          <a:r>
            <a:rPr lang="en-US" sz="2800" kern="1200" err="1"/>
            <a:t>itse</a:t>
          </a:r>
          <a:r>
            <a:rPr lang="en-US" sz="2800" kern="1200"/>
            <a:t> </a:t>
          </a:r>
          <a:r>
            <a:rPr lang="en-US" sz="2800" kern="1200" err="1"/>
            <a:t>mahdollisimman</a:t>
          </a:r>
          <a:r>
            <a:rPr lang="en-US" sz="2800" kern="1200"/>
            <a:t> </a:t>
          </a:r>
          <a:r>
            <a:rPr lang="en-US" sz="2800" kern="1200" err="1"/>
            <a:t>monelle</a:t>
          </a:r>
          <a:r>
            <a:rPr lang="en-US" sz="2800" kern="1200"/>
            <a:t>.</a:t>
          </a:r>
        </a:p>
      </dsp:txBody>
      <dsp:txXfrm>
        <a:off x="0" y="4073241"/>
        <a:ext cx="7549367" cy="8141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D357F-8C65-4D79-A4C6-DD03D76C5F0A}">
      <dsp:nvSpPr>
        <dsp:cNvPr id="0" name=""/>
        <dsp:cNvSpPr/>
      </dsp:nvSpPr>
      <dsp:spPr>
        <a:xfrm>
          <a:off x="0" y="0"/>
          <a:ext cx="913250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25658B-BA04-4443-B4FD-69FF4F18B62C}">
      <dsp:nvSpPr>
        <dsp:cNvPr id="0" name=""/>
        <dsp:cNvSpPr/>
      </dsp:nvSpPr>
      <dsp:spPr>
        <a:xfrm>
          <a:off x="0" y="0"/>
          <a:ext cx="9123598" cy="4214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altLang="fi-FI" sz="3100" kern="1200"/>
            <a:t>-Käsitteen pohjataitoja</a:t>
          </a:r>
        </a:p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altLang="fi-FI" sz="3100" kern="1200"/>
            <a:t>-Käsitteen yhteyksiä arkielämään (liikuntatunti jne.)</a:t>
          </a:r>
        </a:p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altLang="fi-FI" sz="3100" kern="1200"/>
            <a:t>-Käsitteen opetusta: Toiminta, väline, kuva, symbolit</a:t>
          </a:r>
        </a:p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altLang="fi-FI" sz="3100" kern="1200" dirty="0"/>
            <a:t>-</a:t>
          </a:r>
          <a:r>
            <a:rPr lang="fi-FI" altLang="fi-FI" sz="3100" kern="1200" dirty="0" err="1"/>
            <a:t>Siltaamista</a:t>
          </a:r>
          <a:r>
            <a:rPr lang="fi-FI" altLang="fi-FI" sz="3100" kern="1200"/>
            <a:t> kohti abstraktiota ja </a:t>
          </a:r>
          <a:r>
            <a:rPr lang="fi-FI" altLang="fi-FI" sz="3100" kern="1200">
              <a:latin typeface="Calibri Light" panose="020F0302020204030204"/>
            </a:rPr>
            <a:t>kielentämistä</a:t>
          </a:r>
          <a:endParaRPr lang="fi-FI" altLang="fi-FI" sz="3100" kern="1200"/>
        </a:p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altLang="fi-FI" sz="3100" kern="1200"/>
            <a:t>-Käsitteeseen liittyvien taitojen automatisoimista</a:t>
          </a:r>
        </a:p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altLang="fi-FI" sz="3100" kern="1200"/>
            <a:t>-Käsitteen omaksumisen arviointia esim. toiminnallisia kokeita</a:t>
          </a:r>
          <a:endParaRPr lang="en-US" sz="3100" kern="1200"/>
        </a:p>
      </dsp:txBody>
      <dsp:txXfrm>
        <a:off x="0" y="0"/>
        <a:ext cx="9123598" cy="42141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4E9C1F-0A6C-46EE-A8F6-EB184D665886}">
      <dsp:nvSpPr>
        <dsp:cNvPr id="0" name=""/>
        <dsp:cNvSpPr/>
      </dsp:nvSpPr>
      <dsp:spPr>
        <a:xfrm>
          <a:off x="0" y="128527"/>
          <a:ext cx="9132503" cy="1909439"/>
        </a:xfrm>
        <a:prstGeom prst="round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altLang="fi-FI" sz="4800" kern="1200" dirty="0">
              <a:solidFill>
                <a:schemeClr val="accent1"/>
              </a:solidFill>
            </a:rPr>
            <a:t>Jokaisella lapsella on oikeus kokea matematiikan keksimisen ilo!</a:t>
          </a:r>
        </a:p>
      </dsp:txBody>
      <dsp:txXfrm>
        <a:off x="93211" y="221738"/>
        <a:ext cx="8946081" cy="1723017"/>
      </dsp:txXfrm>
    </dsp:sp>
    <dsp:sp modelId="{EEF71E35-7D7E-40A6-BB73-9EA4771728CC}">
      <dsp:nvSpPr>
        <dsp:cNvPr id="0" name=""/>
        <dsp:cNvSpPr/>
      </dsp:nvSpPr>
      <dsp:spPr>
        <a:xfrm>
          <a:off x="0" y="2176207"/>
          <a:ext cx="9132503" cy="1909439"/>
        </a:xfrm>
        <a:prstGeom prst="round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altLang="fi-FI" sz="4800" kern="1200" dirty="0">
              <a:solidFill>
                <a:schemeClr val="accent5">
                  <a:lumMod val="50000"/>
                </a:schemeClr>
              </a:solidFill>
            </a:rPr>
            <a:t>Sen muistat, minkä itse keksit.</a:t>
          </a:r>
        </a:p>
      </dsp:txBody>
      <dsp:txXfrm>
        <a:off x="93211" y="2269418"/>
        <a:ext cx="8946081" cy="1723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DD797-AD44-453D-8B13-7F0109F00C5C}" type="datetimeFigureOut">
              <a:t>2.2.2022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4CBA5-3FED-499F-AD7E-B16296F67433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315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Tuula: 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9814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7901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67373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06329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fi-FI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8300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34713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fi-FI" dirty="0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86550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36899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98224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74971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834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5860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3612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968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86442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82598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333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84066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64CBA5-3FED-499F-AD7E-B16296F67433}" type="slidenum">
              <a:rPr lang="fi-FI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218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10583" y="-7938"/>
            <a:ext cx="12225868" cy="6873876"/>
            <a:chOff x="-8466" y="-8468"/>
            <a:chExt cx="9169804" cy="6874935"/>
          </a:xfrm>
        </p:grpSpPr>
        <p:cxnSp>
          <p:nvCxnSpPr>
            <p:cNvPr id="5" name="Straight Connector 16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62F43-D0B1-4B40-AB6E-C2B609ED441D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A797-EDBC-4D03-B6FE-13509481742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00882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2C4BD-740A-4059-B249-B9CE5F390D7F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B59A7-25AE-4580-AACF-DCB8FB0EC7A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39027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2700869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C9463-8E52-4DFF-8CAB-5C2C548AD392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11DAE-33F6-47CB-9F49-2F94E21C681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65911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1D017-5E26-4815-AF1C-AECC3C003B1C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C1D49-A178-432A-855F-8956C3339E9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55213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C5975-5452-4490-9719-4A5725C6A06F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963DE-D2B4-4C20-AED0-6E02C1C813B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91405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609600"/>
            <a:ext cx="8463619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5BB3F-5884-457E-B920-A3AF965903B9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E1AA3-1F5A-4180-97BB-0FC066C235F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35815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386B5-8203-4328-9A09-B10A98FE3769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A4A5C-6CC4-4E38-9A54-E8D5A91CD23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513845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95C4B-EF8A-42FC-9F58-A93F4F67FAA2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129A7-CA56-47AF-B745-F354A3740B0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3233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609600"/>
            <a:ext cx="8463619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B0359-C4AE-4E45-A45A-36870ECB4D59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DF788-EA43-49E6-B1C2-ECCA6620688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333214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705BF-C85F-4F89-8C2E-9CFDD19097D1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5A6D4-F1F0-40BC-B1BC-7BFA9847149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72600494"/>
      </p:ext>
    </p:extLst>
  </p:cSld>
  <p:clrMapOvr>
    <a:masterClrMapping/>
  </p:clrMapOvr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643467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fi-FI" sz="800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8997951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fi-FI" sz="800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8BEF9-F1C9-4D06-A42F-F2CAE296B8B7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58828-78B8-45F4-A58A-BF4639CDEBD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00975234"/>
      </p:ext>
    </p:extLst>
  </p:cSld>
  <p:clrMapOvr>
    <a:masterClrMapping/>
  </p:clrMapOvr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A51D9-608E-4FCD-9CE4-9338FC88BF4E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CFFA2-C654-467F-84A4-57C87345FC4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59188456"/>
      </p:ext>
    </p:extLst>
  </p:cSld>
  <p:clrMapOvr>
    <a:masterClrMapping/>
  </p:clrMapOvr>
  <p:hf sldNum="0"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643467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fi-FI" sz="800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8997951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fi-FI" sz="800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31B30-8B6D-4736-8620-48656A370270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EB871-4B03-4755-BD08-8C3BB0F31E0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65396511"/>
      </p:ext>
    </p:extLst>
  </p:cSld>
  <p:clrMapOvr>
    <a:masterClrMapping/>
  </p:clrMapOvr>
  <p:hf sldNum="0"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2DF8C-F926-4274-8712-F6285D99F918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EAF30-1930-4227-8F6D-57536EF6FE9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03392731"/>
      </p:ext>
    </p:extLst>
  </p:cSld>
  <p:clrMapOvr>
    <a:masterClrMapping/>
  </p:clrMapOvr>
  <p:hf sldNum="0"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7651D-712D-4C78-BA18-26A25EBBDF33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90AEF-C97F-450C-9998-93841D541DD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716896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1"/>
            <a:ext cx="130508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609601"/>
            <a:ext cx="6926701" cy="525145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94D52-D0DB-4CE6-9909-DB6234804375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964A3-5386-41A8-AADB-6ED15FC3776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17692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10583" y="-7938"/>
            <a:ext cx="12225868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12801" y="609600"/>
            <a:ext cx="8464551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  <a:endParaRPr lang="en-US" altLang="fi-FI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12801" y="2160589"/>
            <a:ext cx="8464551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  <a:endParaRPr lang="en-US" alt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251" y="6042026"/>
            <a:ext cx="9122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C91BD7-39B0-4BE1-A6D8-90F13EFD9DBF}" type="datetime1">
              <a:rPr lang="fi-FI"/>
              <a:pPr>
                <a:defRPr/>
              </a:pPr>
              <a:t>2.2.2022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0" y="6042026"/>
            <a:ext cx="6163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Tuula Pesonen 2016, Matikkakukko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3667" y="6042026"/>
            <a:ext cx="683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A041E9D-91B6-41AE-BAA7-D5EFC22ED78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33" r:id="rId11"/>
    <p:sldLayoutId id="2147483928" r:id="rId12"/>
    <p:sldLayoutId id="2147483934" r:id="rId13"/>
    <p:sldLayoutId id="2147483929" r:id="rId14"/>
    <p:sldLayoutId id="2147483930" r:id="rId15"/>
    <p:sldLayoutId id="2147483931" r:id="rId16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fi-FI" sz="5200" b="1">
                <a:solidFill>
                  <a:schemeClr val="tx2"/>
                </a:solidFill>
                <a:cs typeface="Calibri Light"/>
              </a:rPr>
              <a:t>Toiminnallinen oppiminen</a:t>
            </a:r>
            <a:endParaRPr lang="fi-FI" sz="5200" b="1">
              <a:solidFill>
                <a:schemeClr val="tx2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31542" y="4165152"/>
            <a:ext cx="8961181" cy="68207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800">
                <a:solidFill>
                  <a:schemeClr val="tx2"/>
                </a:solidFill>
                <a:cs typeface="Calibri"/>
              </a:rPr>
              <a:t>2.2.2022 klo 14.10-14.50</a:t>
            </a:r>
          </a:p>
          <a:p>
            <a:r>
              <a:rPr lang="fi-FI" sz="2800">
                <a:solidFill>
                  <a:schemeClr val="tx2"/>
                </a:solidFill>
                <a:cs typeface="Calibri"/>
              </a:rPr>
              <a:t>Matikkakukko: </a:t>
            </a:r>
          </a:p>
          <a:p>
            <a:r>
              <a:rPr lang="fi-FI" sz="2800">
                <a:solidFill>
                  <a:schemeClr val="tx2"/>
                </a:solidFill>
                <a:cs typeface="Calibri"/>
              </a:rPr>
              <a:t>Eija Kangasniemi </a:t>
            </a:r>
            <a:r>
              <a:rPr lang="fi-FI" sz="2800" err="1">
                <a:solidFill>
                  <a:schemeClr val="tx2"/>
                </a:solidFill>
                <a:cs typeface="Calibri"/>
              </a:rPr>
              <a:t>lo</a:t>
            </a:r>
            <a:r>
              <a:rPr lang="fi-FI" sz="2800">
                <a:solidFill>
                  <a:schemeClr val="tx2"/>
                </a:solidFill>
                <a:cs typeface="Calibri"/>
              </a:rPr>
              <a:t> ja Tuula Pesonen </a:t>
            </a:r>
            <a:r>
              <a:rPr lang="fi-FI" sz="2800" err="1">
                <a:solidFill>
                  <a:schemeClr val="tx2"/>
                </a:solidFill>
                <a:cs typeface="Calibri"/>
              </a:rPr>
              <a:t>eo</a:t>
            </a:r>
            <a:endParaRPr lang="fi-FI" sz="2800">
              <a:solidFill>
                <a:schemeClr val="tx2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5472" y="1243013"/>
            <a:ext cx="3855720" cy="4371974"/>
          </a:xfrm>
        </p:spPr>
        <p:txBody>
          <a:bodyPr>
            <a:normAutofit/>
          </a:bodyPr>
          <a:lstStyle/>
          <a:p>
            <a:pPr algn="ctr"/>
            <a:br>
              <a:rPr lang="fi-FI" sz="3600">
                <a:solidFill>
                  <a:schemeClr val="tx2"/>
                </a:solidFill>
                <a:cs typeface="Calibri Light"/>
              </a:rPr>
            </a:br>
            <a:r>
              <a:rPr lang="fi-FI" b="1">
                <a:solidFill>
                  <a:schemeClr val="tx2"/>
                </a:solidFill>
                <a:cs typeface="Calibri Light"/>
              </a:rPr>
              <a:t>Mitä toiminnallinen oppiminen on?</a:t>
            </a:r>
            <a:br>
              <a:rPr lang="fi-FI" b="1">
                <a:solidFill>
                  <a:schemeClr val="tx2"/>
                </a:solidFill>
                <a:cs typeface="Calibri"/>
              </a:rPr>
            </a:br>
            <a:endParaRPr lang="fi-FI" b="1">
              <a:solidFill>
                <a:schemeClr val="tx2"/>
              </a:solidFill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811" y="904127"/>
            <a:ext cx="4661537" cy="5363110"/>
          </a:xfr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algn="ctr"/>
            <a:r>
              <a:rPr lang="fi-FI" sz="3200" dirty="0">
                <a:solidFill>
                  <a:schemeClr val="tx2"/>
                </a:solidFill>
                <a:cs typeface="Calibri"/>
              </a:rPr>
              <a:t>ongelmanratkaisua</a:t>
            </a:r>
          </a:p>
          <a:p>
            <a:pPr algn="ctr"/>
            <a:r>
              <a:rPr lang="fi-FI" sz="3200" dirty="0">
                <a:solidFill>
                  <a:schemeClr val="tx2"/>
                </a:solidFill>
                <a:cs typeface="Calibri"/>
              </a:rPr>
              <a:t>ajattelua</a:t>
            </a:r>
          </a:p>
          <a:p>
            <a:pPr algn="ctr"/>
            <a:r>
              <a:rPr lang="fi-FI" sz="3200" dirty="0">
                <a:solidFill>
                  <a:schemeClr val="tx2"/>
                </a:solidFill>
                <a:cs typeface="Calibri"/>
              </a:rPr>
              <a:t>tutkimista </a:t>
            </a:r>
          </a:p>
          <a:p>
            <a:pPr algn="ctr"/>
            <a:r>
              <a:rPr lang="fi-FI" sz="3200" dirty="0">
                <a:solidFill>
                  <a:schemeClr val="tx2"/>
                </a:solidFill>
                <a:cs typeface="Calibri"/>
              </a:rPr>
              <a:t>kokeilua</a:t>
            </a:r>
          </a:p>
          <a:p>
            <a:pPr algn="ctr"/>
            <a:r>
              <a:rPr lang="fi-FI" sz="3200" dirty="0">
                <a:solidFill>
                  <a:schemeClr val="tx2"/>
                </a:solidFill>
                <a:cs typeface="Calibri"/>
              </a:rPr>
              <a:t>perustelua</a:t>
            </a:r>
          </a:p>
          <a:p>
            <a:pPr algn="ctr"/>
            <a:r>
              <a:rPr lang="fi-FI" sz="3200" dirty="0">
                <a:solidFill>
                  <a:schemeClr val="tx2"/>
                </a:solidFill>
                <a:cs typeface="Calibri"/>
              </a:rPr>
              <a:t>väittelyä</a:t>
            </a:r>
          </a:p>
          <a:p>
            <a:pPr algn="ctr"/>
            <a:r>
              <a:rPr lang="fi-FI" sz="3200" dirty="0">
                <a:solidFill>
                  <a:schemeClr val="tx2"/>
                </a:solidFill>
                <a:cs typeface="Calibri"/>
              </a:rPr>
              <a:t>testaamista</a:t>
            </a:r>
          </a:p>
          <a:p>
            <a:pPr algn="ctr"/>
            <a:r>
              <a:rPr lang="fi-FI" sz="3200" dirty="0">
                <a:solidFill>
                  <a:schemeClr val="tx2"/>
                </a:solidFill>
                <a:cs typeface="Calibri"/>
              </a:rPr>
              <a:t>keksimistä</a:t>
            </a:r>
          </a:p>
          <a:p>
            <a:pPr algn="ctr"/>
            <a:r>
              <a:rPr lang="fi-FI" sz="3200" dirty="0">
                <a:solidFill>
                  <a:schemeClr val="tx2"/>
                </a:solidFill>
                <a:cs typeface="Calibri"/>
              </a:rPr>
              <a:t>Tavoitteellista toimintaa, jonka tarkoituksena on synnyttää ymmärrystä opiskeltavasta asiasta. </a:t>
            </a:r>
            <a:r>
              <a:rPr lang="fi-FI" sz="3200" i="1" dirty="0">
                <a:solidFill>
                  <a:schemeClr val="tx2"/>
                </a:solidFill>
                <a:cs typeface="Calibri"/>
              </a:rPr>
              <a:t>Vrt. osallistuva oppiminen</a:t>
            </a:r>
          </a:p>
          <a:p>
            <a:endParaRPr lang="fi-FI">
              <a:solidFill>
                <a:schemeClr val="tx2"/>
              </a:solidFill>
              <a:cs typeface="Calibri"/>
            </a:endParaRPr>
          </a:p>
          <a:p>
            <a:endParaRPr lang="fi-FI">
              <a:solidFill>
                <a:schemeClr val="tx2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0074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5472" y="1243013"/>
            <a:ext cx="3855720" cy="4371974"/>
          </a:xfrm>
        </p:spPr>
        <p:txBody>
          <a:bodyPr>
            <a:normAutofit/>
          </a:bodyPr>
          <a:lstStyle/>
          <a:p>
            <a:pPr algn="ctr"/>
            <a:br>
              <a:rPr lang="fi-FI" sz="3600">
                <a:solidFill>
                  <a:schemeClr val="tx2"/>
                </a:solidFill>
                <a:cs typeface="Calibri Light"/>
              </a:rPr>
            </a:br>
            <a:endParaRPr lang="fi-FI" b="1">
              <a:cs typeface="Calibri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1706" y="5285"/>
            <a:ext cx="11660294" cy="6858000"/>
            <a:chOff x="531706" y="-5799"/>
            <a:chExt cx="11660294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1706" y="704539"/>
              <a:ext cx="5564295" cy="501112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endParaRPr lang="fi-FI" sz="4400">
                <a:solidFill>
                  <a:schemeClr val="tx1"/>
                </a:solidFill>
                <a:ea typeface="+mn-lt"/>
                <a:cs typeface="+mn-lt"/>
              </a:endParaRPr>
            </a:p>
            <a:p>
              <a:pPr marL="285750" indent="-285750">
                <a:buFont typeface="Symbol"/>
                <a:buChar char="•"/>
              </a:pPr>
              <a:r>
                <a:rPr lang="fi-FI" sz="4400" dirty="0">
                  <a:solidFill>
                    <a:schemeClr val="tx1"/>
                  </a:solidFill>
                  <a:ea typeface="+mn-lt"/>
                  <a:cs typeface="+mn-lt"/>
                </a:rPr>
                <a:t>aiheeseen tutustuminen</a:t>
              </a:r>
            </a:p>
            <a:p>
              <a:pPr marL="285750" indent="-285750">
                <a:buFont typeface="Symbol"/>
                <a:buChar char="•"/>
              </a:pPr>
              <a:r>
                <a:rPr lang="fi-FI" sz="4400" dirty="0">
                  <a:solidFill>
                    <a:schemeClr val="tx1"/>
                  </a:solidFill>
                  <a:ea typeface="+mn-lt"/>
                  <a:cs typeface="+mn-lt"/>
                </a:rPr>
                <a:t>kokemusten hankkiminen </a:t>
              </a:r>
              <a:endParaRPr lang="en-US" sz="4400" dirty="0">
                <a:solidFill>
                  <a:schemeClr val="tx1"/>
                </a:solidFill>
                <a:ea typeface="+mn-lt"/>
                <a:cs typeface="+mn-lt"/>
              </a:endParaRPr>
            </a:p>
            <a:p>
              <a:pPr marL="285750" indent="-285750">
                <a:buFont typeface="Symbol"/>
                <a:buChar char="•"/>
              </a:pPr>
              <a:r>
                <a:rPr lang="fi-FI" sz="4400" dirty="0">
                  <a:solidFill>
                    <a:schemeClr val="tx1"/>
                  </a:solidFill>
                  <a:ea typeface="+mn-lt"/>
                  <a:cs typeface="+mn-lt"/>
                </a:rPr>
                <a:t>käsitteen oppiminen </a:t>
              </a:r>
              <a:endParaRPr lang="en-US" sz="4400" dirty="0">
                <a:solidFill>
                  <a:schemeClr val="tx1"/>
                </a:solidFill>
                <a:ea typeface="+mn-lt"/>
                <a:cs typeface="+mn-lt"/>
              </a:endParaRPr>
            </a:p>
            <a:p>
              <a:pPr marL="285750" indent="-285750">
                <a:buFont typeface="Symbol"/>
                <a:buChar char="•"/>
              </a:pPr>
              <a:r>
                <a:rPr lang="fi-FI" sz="4400" dirty="0">
                  <a:solidFill>
                    <a:schemeClr val="tx1"/>
                  </a:solidFill>
                  <a:cs typeface="Calibri"/>
                </a:rPr>
                <a:t>ongelmanratkaisu </a:t>
              </a:r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2150" y="749144"/>
            <a:ext cx="4661537" cy="53631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fi-FI" sz="4400" b="1">
                <a:solidFill>
                  <a:schemeClr val="tx2"/>
                </a:solidFill>
                <a:latin typeface="+mj-lt"/>
                <a:ea typeface="+mj-ea"/>
                <a:cs typeface="Calibri Light"/>
              </a:rPr>
              <a:t>Toimintaa oppimisprosessin eri vaiheissa:</a:t>
            </a:r>
          </a:p>
        </p:txBody>
      </p:sp>
    </p:spTree>
    <p:extLst>
      <p:ext uri="{BB962C8B-B14F-4D97-AF65-F5344CB8AC3E}">
        <p14:creationId xmlns:p14="http://schemas.microsoft.com/office/powerpoint/2010/main" val="2672151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977BEFF4-7AC3-40D9-99AB-1D5711CE1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9314" y="674960"/>
            <a:ext cx="8583136" cy="1463537"/>
          </a:xfrm>
        </p:spPr>
        <p:txBody>
          <a:bodyPr>
            <a:normAutofit/>
          </a:bodyPr>
          <a:lstStyle/>
          <a:p>
            <a:pPr algn="ctr"/>
            <a:r>
              <a:rPr lang="fi-FI" b="1">
                <a:solidFill>
                  <a:schemeClr val="tx2"/>
                </a:solidFill>
                <a:ea typeface="+mj-lt"/>
                <a:cs typeface="+mj-lt"/>
              </a:rPr>
              <a:t>Käsitteen oppiminen</a:t>
            </a:r>
            <a:endParaRPr lang="fi-FI">
              <a:solidFill>
                <a:schemeClr val="tx2"/>
              </a:solidFill>
              <a:ea typeface="+mj-lt"/>
              <a:cs typeface="+mj-lt"/>
            </a:endParaRPr>
          </a:p>
          <a:p>
            <a:pPr algn="ctr"/>
            <a:r>
              <a:rPr lang="fi-FI" b="1">
                <a:solidFill>
                  <a:schemeClr val="tx2"/>
                </a:solidFill>
                <a:cs typeface="Calibri Light"/>
              </a:rPr>
              <a:t>Abstraktion tie  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00D569-B9EE-41A4-B0D1-E0B7E2E37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2" y="3236534"/>
            <a:ext cx="11573246" cy="3438253"/>
          </a:xfrm>
        </p:spPr>
        <p:txBody>
          <a:bodyPr anchor="t"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fi-FI" sz="3200" b="1">
                <a:ea typeface="+mn-lt"/>
                <a:cs typeface="+mn-lt"/>
              </a:rPr>
              <a:t>         TOIMINTA            VÄLINEET            KUVAT            SYMBOLIT</a:t>
            </a:r>
            <a:endParaRPr lang="en-US" sz="3200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fi-FI" sz="3200" b="1">
                <a:ea typeface="+mn-lt"/>
                <a:cs typeface="+mn-lt"/>
              </a:rPr>
              <a:t>                                                                                           ( LUVUT)</a:t>
            </a:r>
            <a:endParaRPr lang="fi-FI" sz="320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000">
              <a:solidFill>
                <a:srgbClr val="000000"/>
              </a:solidFill>
              <a:ea typeface="+mn-lt"/>
              <a:cs typeface="+mn-lt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  <a:buFont typeface="Courier New,monospace" panose="020B0604020202020204" pitchFamily="34" charset="0"/>
              <a:buChar char="o"/>
            </a:pPr>
            <a:r>
              <a:rPr lang="fi-FI" b="1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  <a:t>KIELENTÄMINEN </a:t>
            </a:r>
            <a:r>
              <a:rPr lang="fi-FI" sz="2000" b="1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  <a:t>MUKANA KOKO PROSESSIN AJAN</a:t>
            </a:r>
            <a:endParaRPr lang="en-US" sz="2000">
              <a:solidFill>
                <a:schemeClr val="accent2">
                  <a:lumMod val="75000"/>
                </a:schemeClr>
              </a:solidFill>
              <a:ea typeface="+mn-lt"/>
              <a:cs typeface="+mn-lt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endParaRPr lang="fi-FI" sz="2000">
              <a:ea typeface="+mn-lt"/>
              <a:cs typeface="+mn-lt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  <a:buFont typeface="Courier New,monospace" panose="020B0604020202020204" pitchFamily="34" charset="0"/>
              <a:buChar char="o"/>
            </a:pPr>
            <a:r>
              <a:rPr lang="fi-FI" sz="2000" b="1">
                <a:ea typeface="+mn-lt"/>
                <a:cs typeface="+mn-lt"/>
              </a:rPr>
              <a:t>OPE  siltaa, auttaa lasta kohti abstraktiota.</a:t>
            </a:r>
            <a:endParaRPr lang="fi-FI" sz="200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fi-FI" sz="200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fi-FI" sz="2000">
                <a:ea typeface="+mn-lt"/>
                <a:cs typeface="+mn-lt"/>
              </a:rPr>
              <a:t>Esim.  Parillisuuden  ja parittomuuden käsitteiden  opetus</a:t>
            </a:r>
            <a:endParaRPr lang="en-US" sz="2000">
              <a:ea typeface="+mn-lt"/>
              <a:cs typeface="+mn-lt"/>
            </a:endParaRPr>
          </a:p>
          <a:p>
            <a:endParaRPr lang="fi-FI" sz="2000">
              <a:solidFill>
                <a:schemeClr val="tx2"/>
              </a:solidFill>
              <a:cs typeface="Calibri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Nuoli: Oikea 16">
            <a:extLst>
              <a:ext uri="{FF2B5EF4-FFF2-40B4-BE49-F238E27FC236}">
                <a16:creationId xmlns:a16="http://schemas.microsoft.com/office/drawing/2014/main" id="{AF317C9A-E377-4DF1-A9A7-F4476BC7451F}"/>
              </a:ext>
            </a:extLst>
          </p:cNvPr>
          <p:cNvSpPr/>
          <p:nvPr/>
        </p:nvSpPr>
        <p:spPr>
          <a:xfrm>
            <a:off x="3307879" y="3199597"/>
            <a:ext cx="749085" cy="4520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Nuoli: Oikea 22">
            <a:extLst>
              <a:ext uri="{FF2B5EF4-FFF2-40B4-BE49-F238E27FC236}">
                <a16:creationId xmlns:a16="http://schemas.microsoft.com/office/drawing/2014/main" id="{BE5ED352-2616-4B19-AD8E-04816D3AB7DB}"/>
              </a:ext>
            </a:extLst>
          </p:cNvPr>
          <p:cNvSpPr/>
          <p:nvPr/>
        </p:nvSpPr>
        <p:spPr>
          <a:xfrm>
            <a:off x="6032998" y="3147936"/>
            <a:ext cx="749085" cy="4520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Nuoli: Oikea 24">
            <a:extLst>
              <a:ext uri="{FF2B5EF4-FFF2-40B4-BE49-F238E27FC236}">
                <a16:creationId xmlns:a16="http://schemas.microsoft.com/office/drawing/2014/main" id="{8CC8F0FE-A293-4CBE-BF82-6F021D041F9C}"/>
              </a:ext>
            </a:extLst>
          </p:cNvPr>
          <p:cNvSpPr/>
          <p:nvPr/>
        </p:nvSpPr>
        <p:spPr>
          <a:xfrm>
            <a:off x="8306083" y="3199598"/>
            <a:ext cx="749085" cy="4520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E03CD357-27F4-4262-A468-E03A931E046F}"/>
              </a:ext>
            </a:extLst>
          </p:cNvPr>
          <p:cNvGrpSpPr/>
          <p:nvPr/>
        </p:nvGrpSpPr>
        <p:grpSpPr>
          <a:xfrm>
            <a:off x="2846905" y="2399250"/>
            <a:ext cx="6652773" cy="974947"/>
            <a:chOff x="2846905" y="2399250"/>
            <a:chExt cx="6652773" cy="974947"/>
          </a:xfrm>
        </p:grpSpPr>
        <p:grpSp>
          <p:nvGrpSpPr>
            <p:cNvPr id="6" name="Ryhmä 5">
              <a:extLst>
                <a:ext uri="{FF2B5EF4-FFF2-40B4-BE49-F238E27FC236}">
                  <a16:creationId xmlns:a16="http://schemas.microsoft.com/office/drawing/2014/main" id="{433BB552-E757-4EBF-A53C-CBF46EC3E33B}"/>
                </a:ext>
              </a:extLst>
            </p:cNvPr>
            <p:cNvGrpSpPr/>
            <p:nvPr/>
          </p:nvGrpSpPr>
          <p:grpSpPr>
            <a:xfrm>
              <a:off x="2846905" y="2439670"/>
              <a:ext cx="1812929" cy="934527"/>
              <a:chOff x="2837666" y="2028044"/>
              <a:chExt cx="1812929" cy="934527"/>
            </a:xfrm>
          </p:grpSpPr>
          <p:sp>
            <p:nvSpPr>
              <p:cNvPr id="27" name="Leveä kaari 26">
                <a:extLst>
                  <a:ext uri="{FF2B5EF4-FFF2-40B4-BE49-F238E27FC236}">
                    <a16:creationId xmlns:a16="http://schemas.microsoft.com/office/drawing/2014/main" id="{A8925A60-5319-4ABE-943A-36E79C860297}"/>
                  </a:ext>
                </a:extLst>
              </p:cNvPr>
              <p:cNvSpPr/>
              <p:nvPr/>
            </p:nvSpPr>
            <p:spPr>
              <a:xfrm>
                <a:off x="2897897" y="2028044"/>
                <a:ext cx="1623263" cy="934527"/>
              </a:xfrm>
              <a:prstGeom prst="blockArc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Suorakulmainen kolmio 4">
                <a:extLst>
                  <a:ext uri="{FF2B5EF4-FFF2-40B4-BE49-F238E27FC236}">
                    <a16:creationId xmlns:a16="http://schemas.microsoft.com/office/drawing/2014/main" id="{F9ED008F-6185-40D7-B372-59829776C39A}"/>
                  </a:ext>
                </a:extLst>
              </p:cNvPr>
              <p:cNvSpPr/>
              <p:nvPr/>
            </p:nvSpPr>
            <p:spPr>
              <a:xfrm rot="19229114">
                <a:off x="2837666" y="2324534"/>
                <a:ext cx="390417" cy="324705"/>
              </a:xfrm>
              <a:prstGeom prst="rtTriangl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1" name="Suorakulmainen kolmio 30">
                <a:extLst>
                  <a:ext uri="{FF2B5EF4-FFF2-40B4-BE49-F238E27FC236}">
                    <a16:creationId xmlns:a16="http://schemas.microsoft.com/office/drawing/2014/main" id="{6CE7C3E7-04DA-4E8A-A2AB-8066F0C19B1F}"/>
                  </a:ext>
                </a:extLst>
              </p:cNvPr>
              <p:cNvSpPr/>
              <p:nvPr/>
            </p:nvSpPr>
            <p:spPr>
              <a:xfrm rot="19229114">
                <a:off x="4260178" y="2317631"/>
                <a:ext cx="390417" cy="324705"/>
              </a:xfrm>
              <a:prstGeom prst="rtTriangl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</p:grpSp>
        <p:grpSp>
          <p:nvGrpSpPr>
            <p:cNvPr id="32" name="Ryhmä 31">
              <a:extLst>
                <a:ext uri="{FF2B5EF4-FFF2-40B4-BE49-F238E27FC236}">
                  <a16:creationId xmlns:a16="http://schemas.microsoft.com/office/drawing/2014/main" id="{3028A007-A8E6-47C9-BE27-9369D3582AC9}"/>
                </a:ext>
              </a:extLst>
            </p:cNvPr>
            <p:cNvGrpSpPr/>
            <p:nvPr/>
          </p:nvGrpSpPr>
          <p:grpSpPr>
            <a:xfrm>
              <a:off x="5606128" y="2399250"/>
              <a:ext cx="1812929" cy="934527"/>
              <a:chOff x="2837666" y="2028044"/>
              <a:chExt cx="1812929" cy="934527"/>
            </a:xfrm>
          </p:grpSpPr>
          <p:sp>
            <p:nvSpPr>
              <p:cNvPr id="33" name="Leveä kaari 32">
                <a:extLst>
                  <a:ext uri="{FF2B5EF4-FFF2-40B4-BE49-F238E27FC236}">
                    <a16:creationId xmlns:a16="http://schemas.microsoft.com/office/drawing/2014/main" id="{7264E128-C1C0-42C7-84BC-624E8CD1B8E1}"/>
                  </a:ext>
                </a:extLst>
              </p:cNvPr>
              <p:cNvSpPr/>
              <p:nvPr/>
            </p:nvSpPr>
            <p:spPr>
              <a:xfrm>
                <a:off x="2897897" y="2028044"/>
                <a:ext cx="1623263" cy="934527"/>
              </a:xfrm>
              <a:prstGeom prst="blockArc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Suorakulmainen kolmio 33">
                <a:extLst>
                  <a:ext uri="{FF2B5EF4-FFF2-40B4-BE49-F238E27FC236}">
                    <a16:creationId xmlns:a16="http://schemas.microsoft.com/office/drawing/2014/main" id="{580FB255-90F5-46D9-96C2-C27AC4ECACCD}"/>
                  </a:ext>
                </a:extLst>
              </p:cNvPr>
              <p:cNvSpPr/>
              <p:nvPr/>
            </p:nvSpPr>
            <p:spPr>
              <a:xfrm rot="19229114">
                <a:off x="2837666" y="2324534"/>
                <a:ext cx="390417" cy="324705"/>
              </a:xfrm>
              <a:prstGeom prst="rtTriangl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Suorakulmainen kolmio 34">
                <a:extLst>
                  <a:ext uri="{FF2B5EF4-FFF2-40B4-BE49-F238E27FC236}">
                    <a16:creationId xmlns:a16="http://schemas.microsoft.com/office/drawing/2014/main" id="{CC861875-2A10-422B-ACAC-EE39427DC3D0}"/>
                  </a:ext>
                </a:extLst>
              </p:cNvPr>
              <p:cNvSpPr/>
              <p:nvPr/>
            </p:nvSpPr>
            <p:spPr>
              <a:xfrm rot="19229114">
                <a:off x="4260178" y="2317631"/>
                <a:ext cx="390417" cy="324705"/>
              </a:xfrm>
              <a:prstGeom prst="rtTriangl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</p:grpSp>
        <p:grpSp>
          <p:nvGrpSpPr>
            <p:cNvPr id="36" name="Ryhmä 35">
              <a:extLst>
                <a:ext uri="{FF2B5EF4-FFF2-40B4-BE49-F238E27FC236}">
                  <a16:creationId xmlns:a16="http://schemas.microsoft.com/office/drawing/2014/main" id="{A877BC48-8CA3-436F-AA46-DABC376D306F}"/>
                </a:ext>
              </a:extLst>
            </p:cNvPr>
            <p:cNvGrpSpPr/>
            <p:nvPr/>
          </p:nvGrpSpPr>
          <p:grpSpPr>
            <a:xfrm>
              <a:off x="7686749" y="2432523"/>
              <a:ext cx="1812929" cy="934527"/>
              <a:chOff x="2837666" y="2028044"/>
              <a:chExt cx="1812929" cy="934527"/>
            </a:xfrm>
          </p:grpSpPr>
          <p:sp>
            <p:nvSpPr>
              <p:cNvPr id="37" name="Leveä kaari 36">
                <a:extLst>
                  <a:ext uri="{FF2B5EF4-FFF2-40B4-BE49-F238E27FC236}">
                    <a16:creationId xmlns:a16="http://schemas.microsoft.com/office/drawing/2014/main" id="{CC124B31-4635-44E4-83D8-AB4A4C43AC40}"/>
                  </a:ext>
                </a:extLst>
              </p:cNvPr>
              <p:cNvSpPr/>
              <p:nvPr/>
            </p:nvSpPr>
            <p:spPr>
              <a:xfrm>
                <a:off x="2897897" y="2028044"/>
                <a:ext cx="1623263" cy="934527"/>
              </a:xfrm>
              <a:prstGeom prst="blockArc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Suorakulmainen kolmio 37">
                <a:extLst>
                  <a:ext uri="{FF2B5EF4-FFF2-40B4-BE49-F238E27FC236}">
                    <a16:creationId xmlns:a16="http://schemas.microsoft.com/office/drawing/2014/main" id="{6EAF1C82-2C43-4515-BBA2-CC1780756602}"/>
                  </a:ext>
                </a:extLst>
              </p:cNvPr>
              <p:cNvSpPr/>
              <p:nvPr/>
            </p:nvSpPr>
            <p:spPr>
              <a:xfrm rot="19229114">
                <a:off x="2837666" y="2324534"/>
                <a:ext cx="390417" cy="324705"/>
              </a:xfrm>
              <a:prstGeom prst="rtTriangl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9" name="Suorakulmainen kolmio 38">
                <a:extLst>
                  <a:ext uri="{FF2B5EF4-FFF2-40B4-BE49-F238E27FC236}">
                    <a16:creationId xmlns:a16="http://schemas.microsoft.com/office/drawing/2014/main" id="{BBBA098A-236B-4DE1-BC03-7AFF6E04A99D}"/>
                  </a:ext>
                </a:extLst>
              </p:cNvPr>
              <p:cNvSpPr/>
              <p:nvPr/>
            </p:nvSpPr>
            <p:spPr>
              <a:xfrm rot="19229114">
                <a:off x="4260178" y="2317631"/>
                <a:ext cx="390417" cy="324705"/>
              </a:xfrm>
              <a:prstGeom prst="rtTriangl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2068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347" y="529784"/>
            <a:ext cx="9072081" cy="1494721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600" b="1">
                <a:solidFill>
                  <a:schemeClr val="tx2"/>
                </a:solidFill>
              </a:rPr>
              <a:t>TOIMINTA</a:t>
            </a:r>
            <a:r>
              <a:rPr lang="fi-FI" sz="3600">
                <a:solidFill>
                  <a:schemeClr val="tx2"/>
                </a:solidFill>
              </a:rPr>
              <a:t> :PARILLISUUS/PARITTOMUUS</a:t>
            </a:r>
            <a:br>
              <a:rPr lang="fi-FI" sz="3600">
                <a:solidFill>
                  <a:schemeClr val="tx2"/>
                </a:solidFill>
              </a:rPr>
            </a:br>
            <a:r>
              <a:rPr lang="fi-FI" sz="3100" i="1">
                <a:solidFill>
                  <a:schemeClr val="tx2"/>
                </a:solidFill>
              </a:rPr>
              <a:t>virittelee, pitää yllä, pohjustaa, eriyttää ylöspäin ja alaspäin, motivoi, tuottaa mielikuvia ja fyysisiä kokemuksia aiheesta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3448" y="2231975"/>
            <a:ext cx="9380306" cy="31782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Oppilaat muodostavat open ohjeen mukaisesti erikokoisia ryhmiä.</a:t>
            </a: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Oppilaat muodostavat pareja. </a:t>
            </a:r>
          </a:p>
          <a:p>
            <a:pPr marL="0" indent="0">
              <a:buNone/>
            </a:pPr>
            <a:endParaRPr lang="fi-FI" sz="24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Montako ryhmää /paria tuli? </a:t>
            </a: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Kuinka monta lapsia on yhteensä? </a:t>
            </a: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Jäikö joku ilman sovitun kokoista ryhmää? Miksi?  </a:t>
            </a: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Miten lasket yhteenlaskulla/ kertolaskulla, montako lasta on? </a:t>
            </a: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Miksi joistakin oppilasmääristä tulee tasaparit? </a:t>
            </a: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Millaisista määristä tulee tasaparit? Millaisista  ei tule?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Puhekupla: Suorakulmio, kulmat pyöristettu 3">
            <a:extLst>
              <a:ext uri="{FF2B5EF4-FFF2-40B4-BE49-F238E27FC236}">
                <a16:creationId xmlns:a16="http://schemas.microsoft.com/office/drawing/2014/main" id="{81AF99BC-C03B-4444-9122-B44187899CD7}"/>
              </a:ext>
            </a:extLst>
          </p:cNvPr>
          <p:cNvSpPr/>
          <p:nvPr/>
        </p:nvSpPr>
        <p:spPr>
          <a:xfrm>
            <a:off x="616449" y="3439144"/>
            <a:ext cx="10093603" cy="2949049"/>
          </a:xfrm>
          <a:prstGeom prst="wedgeRoundRectCallout">
            <a:avLst>
              <a:gd name="adj1" fmla="val 56152"/>
              <a:gd name="adj2" fmla="val -85563"/>
              <a:gd name="adj3" fmla="val 16667"/>
            </a:avLst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4596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2088" y="965432"/>
            <a:ext cx="8671388" cy="1073782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600" b="1">
                <a:solidFill>
                  <a:schemeClr val="tx2"/>
                </a:solidFill>
              </a:rPr>
              <a:t>VÄLINEET:</a:t>
            </a:r>
            <a:r>
              <a:rPr lang="fi-FI" sz="3600">
                <a:solidFill>
                  <a:schemeClr val="tx2"/>
                </a:solidFill>
              </a:rPr>
              <a:t>PARILLISUUS/PARITTOMUUS</a:t>
            </a:r>
            <a:br>
              <a:rPr lang="fi-FI" sz="3600"/>
            </a:br>
            <a:r>
              <a:rPr lang="fi-FI" sz="3100" i="1">
                <a:solidFill>
                  <a:schemeClr val="tx2"/>
                </a:solidFill>
              </a:rPr>
              <a:t>monipuolistavat ja luovat uusia kokemuksia, syventävät, omakohtaistavat, 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2494" y="2272513"/>
            <a:ext cx="8907695" cy="393884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r>
              <a:rPr lang="fi-FI" dirty="0">
                <a:solidFill>
                  <a:schemeClr val="tx2"/>
                </a:solidFill>
                <a:cs typeface="Calibri"/>
              </a:rPr>
              <a:t>Tutkitaan lukumäärien parillisuutta esim. laskukiekoilla.</a:t>
            </a:r>
          </a:p>
          <a:p>
            <a:pPr marL="0" indent="0">
              <a:buNone/>
            </a:pPr>
            <a:r>
              <a:rPr lang="fi-FI" dirty="0">
                <a:solidFill>
                  <a:schemeClr val="tx2"/>
                </a:solidFill>
                <a:cs typeface="Calibri"/>
              </a:rPr>
              <a:t>Oppilaat jatkavat tutkimista omatoimisesti isoimmilla luvuilla.</a:t>
            </a:r>
          </a:p>
          <a:p>
            <a:pPr marL="0" indent="0">
              <a:buNone/>
            </a:pPr>
            <a:r>
              <a:rPr lang="fi-FI" dirty="0">
                <a:solidFill>
                  <a:schemeClr val="tx2"/>
                </a:solidFill>
                <a:cs typeface="Calibri"/>
              </a:rPr>
              <a:t>Oppilaat </a:t>
            </a:r>
            <a:r>
              <a:rPr lang="fi-FI" b="1" dirty="0">
                <a:solidFill>
                  <a:schemeClr val="tx2"/>
                </a:solidFill>
                <a:cs typeface="Calibri"/>
              </a:rPr>
              <a:t>keksivät itse </a:t>
            </a:r>
            <a:r>
              <a:rPr lang="fi-FI" dirty="0">
                <a:solidFill>
                  <a:schemeClr val="tx2"/>
                </a:solidFill>
                <a:cs typeface="Calibri"/>
              </a:rPr>
              <a:t>parillisuuden ja parittomuuden </a:t>
            </a:r>
            <a:r>
              <a:rPr lang="fi-FI" b="1" dirty="0">
                <a:solidFill>
                  <a:schemeClr val="tx2"/>
                </a:solidFill>
                <a:cs typeface="Calibri"/>
              </a:rPr>
              <a:t>idean</a:t>
            </a:r>
            <a:r>
              <a:rPr lang="fi-FI" dirty="0">
                <a:solidFill>
                  <a:schemeClr val="tx2"/>
                </a:solidFill>
                <a:cs typeface="Calibri"/>
              </a:rPr>
              <a:t> kaikista luvuista.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r>
              <a:rPr lang="fi-FI" sz="2600" dirty="0">
                <a:solidFill>
                  <a:schemeClr val="tx2"/>
                </a:solidFill>
                <a:cs typeface="Calibri"/>
              </a:rPr>
              <a:t>Miten teimme aiemmin ryhmiä tai pareja?</a:t>
            </a:r>
          </a:p>
          <a:p>
            <a:pPr marL="0" indent="0">
              <a:buNone/>
            </a:pPr>
            <a:r>
              <a:rPr lang="fi-FI" sz="2600" dirty="0">
                <a:solidFill>
                  <a:schemeClr val="tx2"/>
                </a:solidFill>
                <a:cs typeface="Calibri"/>
              </a:rPr>
              <a:t>Mitkä luvut olivat parillisia? Mitkä parittomia? </a:t>
            </a:r>
          </a:p>
          <a:p>
            <a:pPr marL="0" indent="0">
              <a:buNone/>
            </a:pPr>
            <a:r>
              <a:rPr lang="fi-FI" sz="2600" dirty="0">
                <a:solidFill>
                  <a:schemeClr val="tx2"/>
                </a:solidFill>
                <a:cs typeface="Calibri"/>
              </a:rPr>
              <a:t>Ota laskukiekkoja 10, 11, 12 … Kuvittele niiden olevan lapsia. Tee pareja.</a:t>
            </a:r>
          </a:p>
          <a:p>
            <a:pPr marL="0" indent="0">
              <a:buNone/>
            </a:pPr>
            <a:r>
              <a:rPr lang="fi-FI" sz="2600" dirty="0">
                <a:solidFill>
                  <a:schemeClr val="tx2"/>
                </a:solidFill>
                <a:cs typeface="Calibri"/>
              </a:rPr>
              <a:t>Ympyröi luvut, jotka ovat parillisia. </a:t>
            </a:r>
          </a:p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Puhekupla: Suorakulmio, kulmat pyöristettu 15">
            <a:extLst>
              <a:ext uri="{FF2B5EF4-FFF2-40B4-BE49-F238E27FC236}">
                <a16:creationId xmlns:a16="http://schemas.microsoft.com/office/drawing/2014/main" id="{AD3A8B59-3D7E-4057-855B-05766827DD26}"/>
              </a:ext>
            </a:extLst>
          </p:cNvPr>
          <p:cNvSpPr/>
          <p:nvPr/>
        </p:nvSpPr>
        <p:spPr>
          <a:xfrm>
            <a:off x="1093471" y="4430541"/>
            <a:ext cx="10093603" cy="2428584"/>
          </a:xfrm>
          <a:prstGeom prst="wedgeRoundRectCallout">
            <a:avLst>
              <a:gd name="adj1" fmla="val 56152"/>
              <a:gd name="adj2" fmla="val -85563"/>
              <a:gd name="adj3" fmla="val 16667"/>
            </a:avLst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6154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2"/>
            <a:ext cx="6898274" cy="1010082"/>
          </a:xfrm>
        </p:spPr>
        <p:txBody>
          <a:bodyPr>
            <a:normAutofit/>
          </a:bodyPr>
          <a:lstStyle/>
          <a:p>
            <a:pPr algn="ctr"/>
            <a:r>
              <a:rPr lang="fi-FI" sz="3600" b="1">
                <a:solidFill>
                  <a:schemeClr val="tx2"/>
                </a:solidFill>
              </a:rPr>
              <a:t>KUVAT: </a:t>
            </a:r>
            <a:r>
              <a:rPr lang="fi-FI" sz="3600">
                <a:solidFill>
                  <a:schemeClr val="tx2"/>
                </a:solidFill>
              </a:rPr>
              <a:t>PARILLISUUS/ PARITTOMUUS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9555" y="2283636"/>
            <a:ext cx="9086734" cy="45730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Yhdistetään kuvasta parit esim. sukat tai kengät tai lapaset.</a:t>
            </a: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Todetaan parillisuus tai parittomuus. </a:t>
            </a: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Piirretään kuvia tai otetaan kuvia parillisuudesta tai parittomuudesta.</a:t>
            </a:r>
          </a:p>
          <a:p>
            <a:pPr marL="0" indent="0">
              <a:buNone/>
            </a:pPr>
            <a:endParaRPr lang="fi-FI" sz="24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endParaRPr lang="fi-FI" sz="24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Miten tutkimme välineillä lukujen parillisuutta ja parittomuutta?</a:t>
            </a: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Millaisia ajatuksia tai tunteita sinulle tulee parittomista luvuista? Parillisista luvuista?</a:t>
            </a: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cs typeface="Calibri"/>
              </a:rPr>
              <a:t>Kummista pidät enemmän? Miksi? </a:t>
            </a:r>
          </a:p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Puhekupla: Suorakulmio, kulmat pyöristettu 15">
            <a:extLst>
              <a:ext uri="{FF2B5EF4-FFF2-40B4-BE49-F238E27FC236}">
                <a16:creationId xmlns:a16="http://schemas.microsoft.com/office/drawing/2014/main" id="{6A25A234-41ED-4E3D-B127-6C3B595D84BA}"/>
              </a:ext>
            </a:extLst>
          </p:cNvPr>
          <p:cNvSpPr/>
          <p:nvPr/>
        </p:nvSpPr>
        <p:spPr>
          <a:xfrm>
            <a:off x="784347" y="4755170"/>
            <a:ext cx="10093603" cy="1959470"/>
          </a:xfrm>
          <a:prstGeom prst="wedgeRoundRectCallout">
            <a:avLst>
              <a:gd name="adj1" fmla="val 56152"/>
              <a:gd name="adj2" fmla="val -85563"/>
              <a:gd name="adj3" fmla="val 16667"/>
            </a:avLst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6454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6263" y="590889"/>
            <a:ext cx="5754696" cy="940280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600" b="1">
                <a:solidFill>
                  <a:schemeClr val="tx2"/>
                </a:solidFill>
              </a:rPr>
              <a:t>SYMBOLIT: </a:t>
            </a:r>
            <a:r>
              <a:rPr lang="fi-FI" sz="3600">
                <a:solidFill>
                  <a:schemeClr val="tx2"/>
                </a:solidFill>
              </a:rPr>
              <a:t>PARITTOMUUS/PARILLISUUS</a:t>
            </a:r>
            <a:endParaRPr lang="fi-FI" sz="3600" b="1">
              <a:solidFill>
                <a:schemeClr val="tx2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971" y="1587629"/>
            <a:ext cx="9433678" cy="500994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r>
              <a:rPr lang="fi-FI">
                <a:solidFill>
                  <a:schemeClr val="tx2"/>
                </a:solidFill>
                <a:ea typeface="+mn-lt"/>
                <a:cs typeface="+mn-lt"/>
              </a:rPr>
              <a:t>Oppilaat keksivät itse isoja parittomia lukuja.</a:t>
            </a:r>
            <a:endParaRPr lang="en-US">
              <a:solidFill>
                <a:schemeClr val="tx2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>
                <a:solidFill>
                  <a:schemeClr val="tx2"/>
                </a:solidFill>
                <a:ea typeface="+mn-lt"/>
                <a:cs typeface="+mn-lt"/>
              </a:rPr>
              <a:t>Oppilaat keksivät isoja parillisia lukuja. </a:t>
            </a:r>
            <a:endParaRPr lang="en-US">
              <a:solidFill>
                <a:schemeClr val="tx2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>
                <a:solidFill>
                  <a:schemeClr val="tx2"/>
                </a:solidFill>
                <a:ea typeface="+mn-lt"/>
                <a:cs typeface="+mn-lt"/>
              </a:rPr>
              <a:t>Tarkistetaan esim. 10-järjestelmävälineillä.</a:t>
            </a:r>
            <a:endParaRPr lang="en-US">
              <a:solidFill>
                <a:schemeClr val="tx2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>
                <a:solidFill>
                  <a:schemeClr val="tx2"/>
                </a:solidFill>
                <a:cs typeface="Calibri"/>
              </a:rPr>
              <a:t>Tehdään oppikirjan tai monisteen tehtäviä parillisuudesta ja parittomuudesta. </a:t>
            </a:r>
            <a:endParaRPr lang="fi-FI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i-FI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r>
              <a:rPr lang="fi-FI">
                <a:solidFill>
                  <a:schemeClr val="tx2"/>
                </a:solidFill>
                <a:cs typeface="Calibri"/>
              </a:rPr>
              <a:t>Mitä olemme oppineet parillisista ja parittomista luvuista?</a:t>
            </a:r>
          </a:p>
          <a:p>
            <a:pPr marL="0" indent="0">
              <a:buNone/>
            </a:pPr>
            <a:r>
              <a:rPr lang="fi-FI">
                <a:solidFill>
                  <a:schemeClr val="tx2"/>
                </a:solidFill>
                <a:cs typeface="Calibri"/>
              </a:rPr>
              <a:t>Onko 240 parillinen vai pariton? Mistä tiedät?</a:t>
            </a:r>
          </a:p>
          <a:p>
            <a:pPr marL="0" indent="0">
              <a:buNone/>
            </a:pPr>
            <a:r>
              <a:rPr lang="fi-FI">
                <a:solidFill>
                  <a:schemeClr val="tx2"/>
                </a:solidFill>
                <a:cs typeface="Calibri"/>
              </a:rPr>
              <a:t>Miten voit tarkistaa, onko 240 parillinen vai pariton?</a:t>
            </a:r>
          </a:p>
          <a:p>
            <a:pPr marL="0" indent="0">
              <a:buNone/>
            </a:pPr>
            <a:r>
              <a:rPr lang="fi-FI">
                <a:solidFill>
                  <a:schemeClr val="tx2"/>
                </a:solidFill>
                <a:cs typeface="Calibri"/>
              </a:rPr>
              <a:t>Todista rahoilla tai 10-järjestelmävälineillä, että 87on pariton.</a:t>
            </a:r>
          </a:p>
          <a:p>
            <a:pPr marL="0" indent="0">
              <a:buNone/>
            </a:pPr>
            <a:endParaRPr lang="fi-FI">
              <a:solidFill>
                <a:schemeClr val="tx2"/>
              </a:solidFill>
              <a:cs typeface="Calibri"/>
            </a:endParaRPr>
          </a:p>
          <a:p>
            <a:pPr marL="0" indent="0">
              <a:buNone/>
            </a:pPr>
            <a:endParaRPr lang="fi-FI" sz="1600">
              <a:solidFill>
                <a:schemeClr val="tx2"/>
              </a:solidFill>
              <a:cs typeface="Calibri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Puhekupla: Suorakulmio, kulmat pyöristettu 15">
            <a:extLst>
              <a:ext uri="{FF2B5EF4-FFF2-40B4-BE49-F238E27FC236}">
                <a16:creationId xmlns:a16="http://schemas.microsoft.com/office/drawing/2014/main" id="{98BD20F8-3913-4719-9416-26958BA525AC}"/>
              </a:ext>
            </a:extLst>
          </p:cNvPr>
          <p:cNvSpPr/>
          <p:nvPr/>
        </p:nvSpPr>
        <p:spPr>
          <a:xfrm>
            <a:off x="647852" y="4596930"/>
            <a:ext cx="10093603" cy="2330370"/>
          </a:xfrm>
          <a:prstGeom prst="wedgeRoundRectCallout">
            <a:avLst>
              <a:gd name="adj1" fmla="val 56152"/>
              <a:gd name="adj2" fmla="val -85563"/>
              <a:gd name="adj3" fmla="val 16667"/>
            </a:avLst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21420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BBED032-5110-4537-B090-727A131D7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6761" y="365125"/>
            <a:ext cx="9849079" cy="1408591"/>
          </a:xfrm>
        </p:spPr>
        <p:txBody>
          <a:bodyPr>
            <a:normAutofit/>
          </a:bodyPr>
          <a:lstStyle/>
          <a:p>
            <a:pPr algn="ctr"/>
            <a:r>
              <a:rPr lang="fi-FI" sz="4100">
                <a:cs typeface="Calibri Light"/>
              </a:rPr>
              <a:t>Toiminnallisen oppimisen sudenkuopat</a:t>
            </a:r>
          </a:p>
        </p:txBody>
      </p:sp>
      <p:pic>
        <p:nvPicPr>
          <p:cNvPr id="30" name="Picture 29" descr="Kuva, joka sisältää kohteen sumea&#10;&#10;Kuvaus luotu automaattisesti">
            <a:extLst>
              <a:ext uri="{FF2B5EF4-FFF2-40B4-BE49-F238E27FC236}">
                <a16:creationId xmlns:a16="http://schemas.microsoft.com/office/drawing/2014/main" id="{F9290C4B-82CE-480A-8D1D-75733BBC20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968" r="13140"/>
          <a:stretch/>
        </p:blipFill>
        <p:spPr>
          <a:xfrm>
            <a:off x="21" y="10"/>
            <a:ext cx="3921670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graphicFrame>
        <p:nvGraphicFramePr>
          <p:cNvPr id="28" name="Sisällön paikkamerkki 2">
            <a:extLst>
              <a:ext uri="{FF2B5EF4-FFF2-40B4-BE49-F238E27FC236}">
                <a16:creationId xmlns:a16="http://schemas.microsoft.com/office/drawing/2014/main" id="{B246DD70-C81A-4EC2-9C0A-43A58E933D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25855"/>
              </p:ext>
            </p:extLst>
          </p:nvPr>
        </p:nvGraphicFramePr>
        <p:xfrm>
          <a:off x="4168782" y="1809718"/>
          <a:ext cx="6958254" cy="4683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59410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BBED032-5110-4537-B090-727A131D7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3533" y="299023"/>
            <a:ext cx="8284684" cy="1807305"/>
          </a:xfrm>
        </p:spPr>
        <p:txBody>
          <a:bodyPr>
            <a:normAutofit/>
          </a:bodyPr>
          <a:lstStyle/>
          <a:p>
            <a:pPr algn="ctr"/>
            <a:r>
              <a:rPr lang="fi-FI" sz="4100"/>
              <a:t>Tukea tarvitsevien lasten huomioiminen</a:t>
            </a:r>
          </a:p>
        </p:txBody>
      </p:sp>
      <p:pic>
        <p:nvPicPr>
          <p:cNvPr id="30" name="Picture 29" descr="Kuva, joka sisältää kohteen sumea&#10;&#10;Kuvaus luotu automaattisesti">
            <a:extLst>
              <a:ext uri="{FF2B5EF4-FFF2-40B4-BE49-F238E27FC236}">
                <a16:creationId xmlns:a16="http://schemas.microsoft.com/office/drawing/2014/main" id="{F9290C4B-82CE-480A-8D1D-75733BBC20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968" r="13140"/>
          <a:stretch/>
        </p:blipFill>
        <p:spPr>
          <a:xfrm>
            <a:off x="20" y="10"/>
            <a:ext cx="3613513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graphicFrame>
        <p:nvGraphicFramePr>
          <p:cNvPr id="28" name="Sisällön paikkamerkki 2">
            <a:extLst>
              <a:ext uri="{FF2B5EF4-FFF2-40B4-BE49-F238E27FC236}">
                <a16:creationId xmlns:a16="http://schemas.microsoft.com/office/drawing/2014/main" id="{B246DD70-C81A-4EC2-9C0A-43A58E933D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0061006"/>
              </p:ext>
            </p:extLst>
          </p:nvPr>
        </p:nvGraphicFramePr>
        <p:xfrm>
          <a:off x="4126559" y="1866085"/>
          <a:ext cx="7549367" cy="488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94421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 descr="Kuva, joka sisältää kohteen sumea&#10;&#10;Kuvaus luotu automaattisesti">
            <a:extLst>
              <a:ext uri="{FF2B5EF4-FFF2-40B4-BE49-F238E27FC236}">
                <a16:creationId xmlns:a16="http://schemas.microsoft.com/office/drawing/2014/main" id="{F9290C4B-82CE-480A-8D1D-75733BBC20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697" r="13818" b="1394"/>
          <a:stretch/>
        </p:blipFill>
        <p:spPr>
          <a:xfrm>
            <a:off x="3523488" y="-16620"/>
            <a:ext cx="8668512" cy="6857990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BBED032-5110-4537-B090-727A131D7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8752358" cy="598933"/>
          </a:xfrm>
        </p:spPr>
        <p:txBody>
          <a:bodyPr anchor="b">
            <a:noAutofit/>
          </a:bodyPr>
          <a:lstStyle/>
          <a:p>
            <a:r>
              <a:rPr lang="fi-FI" altLang="fi-FI" sz="3200" b="1"/>
              <a:t>Suunnitellessasi uuden käsitteen opettamista mieti</a:t>
            </a:r>
            <a:endParaRPr lang="fi-FI" sz="3200" b="1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8" name="Sisällön paikkamerkki 2">
            <a:extLst>
              <a:ext uri="{FF2B5EF4-FFF2-40B4-BE49-F238E27FC236}">
                <a16:creationId xmlns:a16="http://schemas.microsoft.com/office/drawing/2014/main" id="{B246DD70-C81A-4EC2-9C0A-43A58E933D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393168"/>
              </p:ext>
            </p:extLst>
          </p:nvPr>
        </p:nvGraphicFramePr>
        <p:xfrm>
          <a:off x="371092" y="2443480"/>
          <a:ext cx="9132503" cy="4214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3441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5" name="Rectangle 114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502731" y="1542401"/>
            <a:ext cx="5186842" cy="2978227"/>
          </a:xfrm>
        </p:spPr>
        <p:txBody>
          <a:bodyPr anchor="b">
            <a:normAutofit/>
          </a:bodyPr>
          <a:lstStyle/>
          <a:p>
            <a:r>
              <a:rPr lang="fi-FI" sz="5200" b="1">
                <a:solidFill>
                  <a:schemeClr val="tx2"/>
                </a:solidFill>
              </a:rPr>
              <a:t>Miksi toiminnallista oppimista?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649279" y="4633520"/>
            <a:ext cx="5188034" cy="682079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fi-FI" sz="1500" dirty="0">
              <a:solidFill>
                <a:schemeClr val="tx2"/>
              </a:solidFill>
              <a:cs typeface="Calibri"/>
            </a:endParaRP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408214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50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 descr="Kuva, joka sisältää kohteen sumea&#10;&#10;Kuvaus luotu automaattisesti">
            <a:extLst>
              <a:ext uri="{FF2B5EF4-FFF2-40B4-BE49-F238E27FC236}">
                <a16:creationId xmlns:a16="http://schemas.microsoft.com/office/drawing/2014/main" id="{F9290C4B-82CE-480A-8D1D-75733BBC20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697" r="13818" b="1394"/>
          <a:stretch/>
        </p:blipFill>
        <p:spPr>
          <a:xfrm>
            <a:off x="3523488" y="-16620"/>
            <a:ext cx="8668512" cy="6857990"/>
          </a:xfrm>
          <a:prstGeom prst="rect">
            <a:avLst/>
          </a:prstGeom>
        </p:spPr>
      </p:pic>
      <p:sp>
        <p:nvSpPr>
          <p:cNvPr id="78" name="Rectangle 52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BBED032-5110-4537-B090-727A131D7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8752358" cy="598933"/>
          </a:xfrm>
        </p:spPr>
        <p:txBody>
          <a:bodyPr anchor="b">
            <a:noAutofit/>
          </a:bodyPr>
          <a:lstStyle/>
          <a:p>
            <a:r>
              <a:rPr lang="fi-FI" b="1" dirty="0"/>
              <a:t>Matematiikka on ihmisen keksimää</a:t>
            </a:r>
          </a:p>
        </p:txBody>
      </p:sp>
      <p:sp>
        <p:nvSpPr>
          <p:cNvPr id="79" name="Rectangle 54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0" name="Rectangle 5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8" name="Sisällön paikkamerkki 2">
            <a:extLst>
              <a:ext uri="{FF2B5EF4-FFF2-40B4-BE49-F238E27FC236}">
                <a16:creationId xmlns:a16="http://schemas.microsoft.com/office/drawing/2014/main" id="{B246DD70-C81A-4EC2-9C0A-43A58E933D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536556"/>
              </p:ext>
            </p:extLst>
          </p:nvPr>
        </p:nvGraphicFramePr>
        <p:xfrm>
          <a:off x="1994409" y="2462259"/>
          <a:ext cx="9132503" cy="4214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230054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>
                <a:solidFill>
                  <a:schemeClr val="tx2">
                    <a:satMod val="130000"/>
                  </a:schemeClr>
                </a:solidFill>
              </a:rPr>
              <a:t>Toiminnallisuus on silta vanhan, uuden ja tulevaisuuden välillä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33600" y="1806576"/>
            <a:ext cx="7848600" cy="4352925"/>
          </a:xfrm>
        </p:spPr>
        <p:txBody>
          <a:bodyPr/>
          <a:lstStyle/>
          <a:p>
            <a:pPr marL="365125" indent="-282575" eaLnBrk="1" hangingPunct="1">
              <a:buFont typeface="Wingdings 2" panose="05020102010507070707" pitchFamily="18" charset="2"/>
              <a:buChar char=""/>
              <a:defRPr/>
            </a:pPr>
            <a:r>
              <a:rPr lang="fi-FI" altLang="fi-FI" sz="2400"/>
              <a:t>Välineen avulla voi vaivattomasti ja nopeasti palauttaa mieleen aiemmin opitun.</a:t>
            </a:r>
          </a:p>
          <a:p>
            <a:pPr marL="365125" indent="-282575" eaLnBrk="1" hangingPunct="1">
              <a:buNone/>
              <a:defRPr/>
            </a:pPr>
            <a:r>
              <a:rPr lang="fi-FI" altLang="fi-FI" sz="2400"/>
              <a:t> (Muistatko, kun…?)</a:t>
            </a:r>
          </a:p>
          <a:p>
            <a:pPr marL="365125" indent="-282575" eaLnBrk="1" hangingPunct="1">
              <a:buFont typeface="Wingdings 2" panose="05020102010507070707" pitchFamily="18" charset="2"/>
              <a:buChar char=""/>
              <a:defRPr/>
            </a:pPr>
            <a:r>
              <a:rPr lang="fi-FI" altLang="fi-FI" sz="2400"/>
              <a:t>Uusi käsite tai asia liittyy saumattomasti ennen opittuun.</a:t>
            </a:r>
          </a:p>
          <a:p>
            <a:pPr marL="365125" indent="-282575" eaLnBrk="1" hangingPunct="1">
              <a:buNone/>
              <a:defRPr/>
            </a:pPr>
            <a:r>
              <a:rPr lang="fi-FI" altLang="fi-FI" sz="2400"/>
              <a:t>(</a:t>
            </a:r>
            <a:r>
              <a:rPr lang="fi-FI" altLang="fi-FI" sz="2400" err="1"/>
              <a:t>Entäs</a:t>
            </a:r>
            <a:r>
              <a:rPr lang="fi-FI" altLang="fi-FI" sz="2400"/>
              <a:t>, jos…?)</a:t>
            </a:r>
          </a:p>
          <a:p>
            <a:pPr marL="365125" indent="-282575" eaLnBrk="1" hangingPunct="1">
              <a:buFont typeface="Wingdings 2" panose="05020102010507070707" pitchFamily="18" charset="2"/>
              <a:buChar char=""/>
              <a:defRPr/>
            </a:pPr>
            <a:r>
              <a:rPr lang="fi-FI" altLang="fi-FI" sz="2400"/>
              <a:t>Välineen avulla voi pohjustaa tulevia aiheita ja edetä pitemmälle kuin symbolisesti vielä kyetään.</a:t>
            </a:r>
          </a:p>
          <a:p>
            <a:pPr marL="82550" indent="0" eaLnBrk="1" hangingPunct="1">
              <a:buNone/>
              <a:defRPr/>
            </a:pPr>
            <a:endParaRPr lang="fi-FI" altLang="fi-FI" sz="240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Tuula Pesonen 2016, Matikkakukko</a:t>
            </a:r>
          </a:p>
        </p:txBody>
      </p:sp>
    </p:spTree>
    <p:extLst>
      <p:ext uri="{BB962C8B-B14F-4D97-AF65-F5344CB8AC3E}">
        <p14:creationId xmlns:p14="http://schemas.microsoft.com/office/powerpoint/2010/main" val="385684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28" y="1725447"/>
            <a:ext cx="4301584" cy="3032067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chemeClr val="tx2"/>
                </a:solidFill>
                <a:cs typeface="Calibri Light"/>
              </a:rPr>
              <a:t>1. Kehitys-psykologinen </a:t>
            </a:r>
            <a:br>
              <a:rPr lang="fi-FI" sz="4000">
                <a:solidFill>
                  <a:schemeClr val="tx2"/>
                </a:solidFill>
                <a:cs typeface="Calibri Light"/>
              </a:rPr>
            </a:br>
            <a:r>
              <a:rPr lang="fi-FI" sz="4000">
                <a:solidFill>
                  <a:schemeClr val="tx2"/>
                </a:solidFill>
                <a:cs typeface="Calibri Light"/>
              </a:rPr>
              <a:t>syy toiminnalliselle oppimiselle…</a:t>
            </a:r>
            <a:endParaRPr lang="fi-FI" sz="4000">
              <a:solidFill>
                <a:schemeClr val="tx2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6907" y="801865"/>
            <a:ext cx="5749751" cy="5681209"/>
          </a:xfrm>
          <a:noFill/>
          <a:ln>
            <a:noFill/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fi-FI" b="1">
                <a:solidFill>
                  <a:schemeClr val="tx1">
                    <a:lumMod val="75000"/>
                    <a:lumOff val="25000"/>
                  </a:schemeClr>
                </a:solidFill>
              </a:rPr>
              <a:t>Konkreettisten operaatioiden vaihe (6-7, -11)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</a:rPr>
              <a:t>Lapsen ajattelu perustuu käsitteisiin, jotka ovat yhteydessä konkreettiin todellisuuteen. 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</a:rPr>
              <a:t>Lapselle asiat ovat konkreettisia siinä määrin, kun hän voi ne välittömästi aistia.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fi-FI" b="1">
                <a:solidFill>
                  <a:schemeClr val="tx1">
                    <a:lumMod val="75000"/>
                    <a:lumOff val="25000"/>
                  </a:schemeClr>
                </a:solidFill>
              </a:rPr>
              <a:t>Formaalisten operaatioiden vaihe (11-15v)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</a:rPr>
              <a:t>Kyky käsitellä asioita, jotka eivät ole havaittavissa.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</a:rPr>
              <a:t>5% väestöstä saavuttaa aikaisen formaalin vaiheen n. 10-vuotiaana.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</a:rPr>
              <a:t>Nopeimmat saavuttavat vakiintuneen formaalin vaiheen 12-vuotiaana.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</a:rPr>
              <a:t>Kaikki ikäluokasta eivät saavuta peruskoulun aikana.	(Piaget)</a:t>
            </a:r>
          </a:p>
          <a:p>
            <a:pPr marL="0" indent="0">
              <a:buNone/>
            </a:pPr>
            <a:endParaRPr lang="fi-FI" sz="1800">
              <a:solidFill>
                <a:schemeClr val="tx2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8130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28" y="1725447"/>
            <a:ext cx="4301584" cy="3032067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chemeClr val="tx2"/>
                </a:solidFill>
                <a:cs typeface="Calibri Light"/>
              </a:rPr>
              <a:t>….. Kehitys-psykologinen </a:t>
            </a:r>
            <a:br>
              <a:rPr lang="fi-FI" sz="4000">
                <a:solidFill>
                  <a:schemeClr val="tx2"/>
                </a:solidFill>
                <a:cs typeface="Calibri Light"/>
              </a:rPr>
            </a:br>
            <a:r>
              <a:rPr lang="fi-FI" sz="4000">
                <a:solidFill>
                  <a:schemeClr val="tx2"/>
                </a:solidFill>
                <a:cs typeface="Calibri Light"/>
              </a:rPr>
              <a:t>syy toiminnallisuudelle</a:t>
            </a:r>
            <a:endParaRPr lang="fi-FI" sz="4000">
              <a:solidFill>
                <a:schemeClr val="tx2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6907" y="801865"/>
            <a:ext cx="5749751" cy="5681209"/>
          </a:xfrm>
          <a:noFill/>
          <a:ln>
            <a:noFill/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fi-FI" sz="2400">
                <a:solidFill>
                  <a:schemeClr val="tx2"/>
                </a:solidFill>
                <a:ea typeface="+mn-lt"/>
                <a:cs typeface="+mn-lt"/>
              </a:rPr>
              <a:t>Toiminnallinen eli sensorinen tieto on lapselle todempaa ja vaikuttavampaa; abstraktit käsitteet tulevat konkreettisemmalle tasolle. </a:t>
            </a:r>
            <a:endParaRPr lang="fi-FI" sz="2400">
              <a:solidFill>
                <a:schemeClr val="tx2"/>
              </a:solidFill>
              <a:cs typeface="Calibri"/>
            </a:endParaRPr>
          </a:p>
          <a:p>
            <a:r>
              <a:rPr lang="fi-FI" sz="2400">
                <a:solidFill>
                  <a:schemeClr val="tx2"/>
                </a:solidFill>
                <a:ea typeface="+mn-lt"/>
                <a:cs typeface="+mn-lt"/>
              </a:rPr>
              <a:t>Konkretian ja havaittavissa olevien merkitysten avulla oppijan ajattelun laatu muuttuu luovemmaksi ja motivaatio</a:t>
            </a:r>
            <a:r>
              <a:rPr lang="fi-FI" sz="2400" b="1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fi-FI" sz="2400">
                <a:solidFill>
                  <a:schemeClr val="tx2"/>
                </a:solidFill>
                <a:ea typeface="+mn-lt"/>
                <a:cs typeface="+mn-lt"/>
              </a:rPr>
              <a:t>lisääntyy.       </a:t>
            </a: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ea typeface="+mn-lt"/>
                <a:cs typeface="+mn-lt"/>
              </a:rPr>
              <a:t>	(</a:t>
            </a:r>
            <a:r>
              <a:rPr lang="fi-FI" sz="2400" err="1">
                <a:solidFill>
                  <a:schemeClr val="tx2"/>
                </a:solidFill>
                <a:ea typeface="+mn-lt"/>
                <a:cs typeface="+mn-lt"/>
              </a:rPr>
              <a:t>Sura</a:t>
            </a:r>
            <a:r>
              <a:rPr lang="fi-FI" sz="2400">
                <a:solidFill>
                  <a:schemeClr val="tx2"/>
                </a:solidFill>
                <a:ea typeface="+mn-lt"/>
                <a:cs typeface="+mn-lt"/>
              </a:rPr>
              <a:t>, 1998)</a:t>
            </a:r>
          </a:p>
          <a:p>
            <a:endParaRPr lang="fi-FI" sz="2400">
              <a:solidFill>
                <a:schemeClr val="tx2"/>
              </a:solidFill>
              <a:ea typeface="+mn-lt"/>
              <a:cs typeface="+mn-lt"/>
            </a:endParaRPr>
          </a:p>
          <a:p>
            <a:r>
              <a:rPr lang="fi-FI" sz="2400">
                <a:solidFill>
                  <a:schemeClr val="tx2"/>
                </a:solidFill>
                <a:ea typeface="+mn-lt"/>
                <a:cs typeface="+mn-lt"/>
              </a:rPr>
              <a:t>Toiminnallinen opiskelu tekee oppilaan ajattelun opettajalle näkyväksi. </a:t>
            </a:r>
          </a:p>
          <a:p>
            <a:endParaRPr lang="fi-FI" sz="2400">
              <a:solidFill>
                <a:schemeClr val="tx2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 sz="2400">
                <a:solidFill>
                  <a:schemeClr val="tx2"/>
                </a:solidFill>
                <a:ea typeface="+mn-lt"/>
                <a:cs typeface="+mn-lt"/>
              </a:rPr>
              <a:t> </a:t>
            </a:r>
            <a:r>
              <a:rPr lang="fi-FI" sz="2400" i="1">
                <a:solidFill>
                  <a:schemeClr val="tx2"/>
                </a:solidFill>
                <a:ea typeface="+mn-lt"/>
                <a:cs typeface="+mn-lt"/>
              </a:rPr>
              <a:t>HUOM. Toiminnallisuus on lapsen luonnollinen tapa oppia, muttei yhtä luontevaa opettajalle. </a:t>
            </a:r>
            <a:endParaRPr lang="fi-FI" sz="2400">
              <a:solidFill>
                <a:schemeClr val="tx2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fi-FI" sz="1800">
              <a:solidFill>
                <a:schemeClr val="tx2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3166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28" y="1725447"/>
            <a:ext cx="4301584" cy="3032067"/>
          </a:xfrm>
        </p:spPr>
        <p:txBody>
          <a:bodyPr>
            <a:normAutofit/>
          </a:bodyPr>
          <a:lstStyle/>
          <a:p>
            <a:pPr algn="ctr"/>
            <a:br>
              <a:rPr lang="fi-FI" sz="4000">
                <a:solidFill>
                  <a:schemeClr val="tx2"/>
                </a:solidFill>
                <a:cs typeface="Calibri Light"/>
              </a:rPr>
            </a:br>
            <a:r>
              <a:rPr lang="fi-FI" sz="4000">
                <a:solidFill>
                  <a:schemeClr val="tx2"/>
                </a:solidFill>
                <a:cs typeface="Calibri Light"/>
              </a:rPr>
              <a:t>2. Opetussuunnitelma korostaa toiminnallisuutta</a:t>
            </a:r>
            <a:endParaRPr lang="fi-FI" sz="4000">
              <a:solidFill>
                <a:schemeClr val="tx2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6907" y="801865"/>
            <a:ext cx="5749751" cy="5681209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altLang="fi-FI"/>
              <a:t>omakohtaisten kokemusten hankkimista käsitteiden ja rakenteiden omaksumisen pohjaksi.</a:t>
            </a:r>
          </a:p>
          <a:p>
            <a:r>
              <a:rPr lang="fi-FI" altLang="fi-FI"/>
              <a:t>oppilaan aktiivista roolia tiedon rakentajana.</a:t>
            </a:r>
          </a:p>
          <a:p>
            <a:r>
              <a:rPr lang="fi-FI" altLang="fi-FI"/>
              <a:t>oppilaiden vuorovaikutusta ja vertaisoppimista.</a:t>
            </a:r>
          </a:p>
          <a:p>
            <a:r>
              <a:rPr lang="fi-FI" altLang="fi-FI"/>
              <a:t>osaamisen ilmaisua välinein, kuvin, kirjallisesti ja sanallisesti.</a:t>
            </a:r>
          </a:p>
          <a:p>
            <a:pPr marL="0" indent="0">
              <a:buNone/>
            </a:pPr>
            <a:endParaRPr lang="fi-FI" sz="1800">
              <a:solidFill>
                <a:schemeClr val="tx2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0351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28" y="1725447"/>
            <a:ext cx="4301584" cy="3032067"/>
          </a:xfrm>
        </p:spPr>
        <p:txBody>
          <a:bodyPr>
            <a:normAutofit/>
          </a:bodyPr>
          <a:lstStyle/>
          <a:p>
            <a:pPr algn="ctr"/>
            <a:br>
              <a:rPr lang="fi-FI" sz="4000">
                <a:solidFill>
                  <a:schemeClr val="tx2"/>
                </a:solidFill>
                <a:cs typeface="Calibri Light"/>
              </a:rPr>
            </a:br>
            <a:r>
              <a:rPr lang="fi-FI" sz="4000">
                <a:solidFill>
                  <a:schemeClr val="tx2"/>
                </a:solidFill>
                <a:cs typeface="Calibri Light"/>
              </a:rPr>
              <a:t>3. Erilaiset oppijat hyötyvät toiminnallisuudesta</a:t>
            </a:r>
            <a:endParaRPr lang="fi-FI" sz="4000">
              <a:solidFill>
                <a:schemeClr val="tx2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6907" y="801865"/>
            <a:ext cx="5749751" cy="5681209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altLang="fi-FI"/>
              <a:t>Toiminnallinen matematiikan opetus eriyttää automaattisesti.</a:t>
            </a:r>
          </a:p>
          <a:p>
            <a:r>
              <a:rPr lang="fi-FI" altLang="fi-FI"/>
              <a:t>Erilaiset oppimistyylit tulevat paremmin huomioiduiksi. </a:t>
            </a:r>
          </a:p>
          <a:p>
            <a:pPr lvl="1"/>
            <a:r>
              <a:rPr lang="fi-FI" altLang="fi-FI" sz="2800"/>
              <a:t>Kinesteettiset oppijat hyötyvät eniten.</a:t>
            </a:r>
          </a:p>
          <a:p>
            <a:pPr lvl="1"/>
            <a:r>
              <a:rPr lang="fi-FI" altLang="fi-FI" sz="2800"/>
              <a:t>Myös visuaaliset ja  auditiiviset oppijat hyötyvät.</a:t>
            </a:r>
            <a:endParaRPr lang="fi-FI" sz="2800">
              <a:solidFill>
                <a:schemeClr val="tx2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8740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28" y="1725447"/>
            <a:ext cx="4301584" cy="3032067"/>
          </a:xfrm>
        </p:spPr>
        <p:txBody>
          <a:bodyPr>
            <a:normAutofit/>
          </a:bodyPr>
          <a:lstStyle/>
          <a:p>
            <a:pPr algn="ctr"/>
            <a:br>
              <a:rPr lang="fi-FI" sz="4000">
                <a:solidFill>
                  <a:schemeClr val="tx2"/>
                </a:solidFill>
                <a:cs typeface="Calibri Light"/>
              </a:rPr>
            </a:br>
            <a:r>
              <a:rPr lang="fi-FI" sz="4000">
                <a:solidFill>
                  <a:schemeClr val="tx2"/>
                </a:solidFill>
                <a:cs typeface="Calibri Light"/>
              </a:rPr>
              <a:t>4. Toiminnallisuus motivoi</a:t>
            </a:r>
            <a:endParaRPr lang="fi-FI" sz="4000">
              <a:solidFill>
                <a:schemeClr val="tx2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6907" y="801865"/>
            <a:ext cx="5749751" cy="5681209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altLang="fi-FI" sz="3200"/>
              <a:t>Heikosti motivoituneet innostuvat.</a:t>
            </a:r>
          </a:p>
          <a:p>
            <a:r>
              <a:rPr lang="fi-FI" altLang="fi-FI" sz="3200"/>
              <a:t>Asenne ”en osaa ” unohtuu.</a:t>
            </a:r>
          </a:p>
          <a:p>
            <a:r>
              <a:rPr lang="fi-FI" altLang="fi-FI" sz="3200"/>
              <a:t>Eritasoiset oppilaat voivat toimia yhdessä.</a:t>
            </a:r>
          </a:p>
          <a:p>
            <a:r>
              <a:rPr lang="fi-FI" altLang="fi-FI" sz="3200"/>
              <a:t>Toiminnallisuus tekee oppimisesta mielekästä.</a:t>
            </a:r>
          </a:p>
          <a:p>
            <a:endParaRPr lang="fi-FI" altLang="fi-FI" sz="1800"/>
          </a:p>
          <a:p>
            <a:pPr marL="0" indent="0">
              <a:buNone/>
            </a:pPr>
            <a:endParaRPr lang="fi-FI" sz="1800">
              <a:solidFill>
                <a:schemeClr val="tx2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1387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BBED032-5110-4537-B090-727A131D7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193" y="489507"/>
            <a:ext cx="3091607" cy="1655483"/>
          </a:xfrm>
        </p:spPr>
        <p:txBody>
          <a:bodyPr anchor="b">
            <a:normAutofit fontScale="90000"/>
          </a:bodyPr>
          <a:lstStyle/>
          <a:p>
            <a:pPr algn="ctr"/>
            <a:r>
              <a:rPr lang="fi-FI" sz="3700" dirty="0">
                <a:cs typeface="Calibri Light"/>
              </a:rPr>
              <a:t>5. Matematiikan kolme esitysmuotoa</a:t>
            </a:r>
          </a:p>
        </p:txBody>
      </p:sp>
      <p:pic>
        <p:nvPicPr>
          <p:cNvPr id="30" name="Picture 29" descr="Kuva, joka sisältää kohteen sumea&#10;&#10;Kuvaus luotu automaattisesti">
            <a:extLst>
              <a:ext uri="{FF2B5EF4-FFF2-40B4-BE49-F238E27FC236}">
                <a16:creationId xmlns:a16="http://schemas.microsoft.com/office/drawing/2014/main" id="{F9290C4B-82CE-480A-8D1D-75733BBC20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22"/>
          <a:stretch/>
        </p:blipFill>
        <p:spPr>
          <a:xfrm>
            <a:off x="-16676" y="-7942"/>
            <a:ext cx="8115280" cy="6408311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uoli: Vasen-oikea 5">
            <a:extLst>
              <a:ext uri="{FF2B5EF4-FFF2-40B4-BE49-F238E27FC236}">
                <a16:creationId xmlns:a16="http://schemas.microsoft.com/office/drawing/2014/main" id="{1257EDD3-9C85-47C0-80C1-3E0CBB7D03A8}"/>
              </a:ext>
            </a:extLst>
          </p:cNvPr>
          <p:cNvSpPr/>
          <p:nvPr/>
        </p:nvSpPr>
        <p:spPr>
          <a:xfrm rot="3343043">
            <a:off x="4159979" y="3367479"/>
            <a:ext cx="1705510" cy="369870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Nuoli: Vasen-oikea 14">
            <a:extLst>
              <a:ext uri="{FF2B5EF4-FFF2-40B4-BE49-F238E27FC236}">
                <a16:creationId xmlns:a16="http://schemas.microsoft.com/office/drawing/2014/main" id="{17DEAF72-B557-4508-8E80-5F5904649DF9}"/>
              </a:ext>
            </a:extLst>
          </p:cNvPr>
          <p:cNvSpPr/>
          <p:nvPr/>
        </p:nvSpPr>
        <p:spPr>
          <a:xfrm>
            <a:off x="3126804" y="4735777"/>
            <a:ext cx="1705510" cy="369870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Nuoli: Vasen-oikea 15">
            <a:extLst>
              <a:ext uri="{FF2B5EF4-FFF2-40B4-BE49-F238E27FC236}">
                <a16:creationId xmlns:a16="http://schemas.microsoft.com/office/drawing/2014/main" id="{5B57302C-541A-4575-ABE5-9BFDDC7DE0BA}"/>
              </a:ext>
            </a:extLst>
          </p:cNvPr>
          <p:cNvSpPr/>
          <p:nvPr/>
        </p:nvSpPr>
        <p:spPr>
          <a:xfrm rot="7493173">
            <a:off x="1970183" y="3341268"/>
            <a:ext cx="1705510" cy="369870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7" name="Ryhmä 28">
            <a:extLst>
              <a:ext uri="{FF2B5EF4-FFF2-40B4-BE49-F238E27FC236}">
                <a16:creationId xmlns:a16="http://schemas.microsoft.com/office/drawing/2014/main" id="{EAE2B05D-623C-45C0-A258-F76D591BAD83}"/>
              </a:ext>
            </a:extLst>
          </p:cNvPr>
          <p:cNvGrpSpPr>
            <a:grpSpLocks/>
          </p:cNvGrpSpPr>
          <p:nvPr/>
        </p:nvGrpSpPr>
        <p:grpSpPr bwMode="auto">
          <a:xfrm>
            <a:off x="2934984" y="1876076"/>
            <a:ext cx="2089150" cy="863600"/>
            <a:chOff x="4067175" y="2133600"/>
            <a:chExt cx="2089150" cy="863600"/>
          </a:xfrm>
        </p:grpSpPr>
        <p:sp>
          <p:nvSpPr>
            <p:cNvPr id="18" name="Lieriö 17">
              <a:extLst>
                <a:ext uri="{FF2B5EF4-FFF2-40B4-BE49-F238E27FC236}">
                  <a16:creationId xmlns:a16="http://schemas.microsoft.com/office/drawing/2014/main" id="{CE8DD011-4891-4E0A-821A-06ABEC0A1569}"/>
                </a:ext>
              </a:extLst>
            </p:cNvPr>
            <p:cNvSpPr/>
            <p:nvPr/>
          </p:nvSpPr>
          <p:spPr>
            <a:xfrm>
              <a:off x="4284663" y="2205037"/>
              <a:ext cx="287337" cy="576263"/>
            </a:xfrm>
            <a:prstGeom prst="can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/>
            </a:p>
          </p:txBody>
        </p:sp>
        <p:sp>
          <p:nvSpPr>
            <p:cNvPr id="19" name="Lieriö 18">
              <a:extLst>
                <a:ext uri="{FF2B5EF4-FFF2-40B4-BE49-F238E27FC236}">
                  <a16:creationId xmlns:a16="http://schemas.microsoft.com/office/drawing/2014/main" id="{0C0D36A1-5E1C-46D0-B430-7312A10F38BE}"/>
                </a:ext>
              </a:extLst>
            </p:cNvPr>
            <p:cNvSpPr/>
            <p:nvPr/>
          </p:nvSpPr>
          <p:spPr>
            <a:xfrm>
              <a:off x="4508500" y="2357437"/>
              <a:ext cx="287338" cy="576263"/>
            </a:xfrm>
            <a:prstGeom prst="can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/>
            </a:p>
          </p:txBody>
        </p:sp>
        <p:sp>
          <p:nvSpPr>
            <p:cNvPr id="20" name="Lieriö 19">
              <a:extLst>
                <a:ext uri="{FF2B5EF4-FFF2-40B4-BE49-F238E27FC236}">
                  <a16:creationId xmlns:a16="http://schemas.microsoft.com/office/drawing/2014/main" id="{4F3ACA2E-F652-4A2D-A707-BDC68A8252AB}"/>
                </a:ext>
              </a:extLst>
            </p:cNvPr>
            <p:cNvSpPr/>
            <p:nvPr/>
          </p:nvSpPr>
          <p:spPr>
            <a:xfrm>
              <a:off x="4859338" y="2133600"/>
              <a:ext cx="288925" cy="574675"/>
            </a:xfrm>
            <a:prstGeom prst="can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/>
            </a:p>
          </p:txBody>
        </p:sp>
        <p:sp>
          <p:nvSpPr>
            <p:cNvPr id="21" name="Lieriö 20">
              <a:extLst>
                <a:ext uri="{FF2B5EF4-FFF2-40B4-BE49-F238E27FC236}">
                  <a16:creationId xmlns:a16="http://schemas.microsoft.com/office/drawing/2014/main" id="{5E789F90-547F-4D00-943E-79A35E9F2DC3}"/>
                </a:ext>
              </a:extLst>
            </p:cNvPr>
            <p:cNvSpPr/>
            <p:nvPr/>
          </p:nvSpPr>
          <p:spPr>
            <a:xfrm>
              <a:off x="4932363" y="2349500"/>
              <a:ext cx="287337" cy="574675"/>
            </a:xfrm>
            <a:prstGeom prst="can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/>
            </a:p>
          </p:txBody>
        </p:sp>
        <p:sp>
          <p:nvSpPr>
            <p:cNvPr id="22" name="Lieriö 21">
              <a:extLst>
                <a:ext uri="{FF2B5EF4-FFF2-40B4-BE49-F238E27FC236}">
                  <a16:creationId xmlns:a16="http://schemas.microsoft.com/office/drawing/2014/main" id="{B774C622-CB42-4419-ACF1-9F586757EF1D}"/>
                </a:ext>
              </a:extLst>
            </p:cNvPr>
            <p:cNvSpPr/>
            <p:nvPr/>
          </p:nvSpPr>
          <p:spPr>
            <a:xfrm>
              <a:off x="5292725" y="2133600"/>
              <a:ext cx="287338" cy="574675"/>
            </a:xfrm>
            <a:prstGeom prst="can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/>
            </a:p>
          </p:txBody>
        </p:sp>
        <p:sp>
          <p:nvSpPr>
            <p:cNvPr id="23" name="Lieriö 22">
              <a:extLst>
                <a:ext uri="{FF2B5EF4-FFF2-40B4-BE49-F238E27FC236}">
                  <a16:creationId xmlns:a16="http://schemas.microsoft.com/office/drawing/2014/main" id="{B3CACB81-5A37-4D59-949D-30EAF7808E94}"/>
                </a:ext>
              </a:extLst>
            </p:cNvPr>
            <p:cNvSpPr/>
            <p:nvPr/>
          </p:nvSpPr>
          <p:spPr>
            <a:xfrm>
              <a:off x="5508625" y="2349500"/>
              <a:ext cx="287338" cy="574675"/>
            </a:xfrm>
            <a:prstGeom prst="can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/>
            </a:p>
          </p:txBody>
        </p:sp>
        <p:sp>
          <p:nvSpPr>
            <p:cNvPr id="24" name="Lieriö 23">
              <a:extLst>
                <a:ext uri="{FF2B5EF4-FFF2-40B4-BE49-F238E27FC236}">
                  <a16:creationId xmlns:a16="http://schemas.microsoft.com/office/drawing/2014/main" id="{7A620765-8B96-4546-8D30-46AA829DBEFA}"/>
                </a:ext>
              </a:extLst>
            </p:cNvPr>
            <p:cNvSpPr/>
            <p:nvPr/>
          </p:nvSpPr>
          <p:spPr>
            <a:xfrm>
              <a:off x="5867400" y="2205037"/>
              <a:ext cx="288925" cy="576263"/>
            </a:xfrm>
            <a:prstGeom prst="can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/>
            </a:p>
          </p:txBody>
        </p:sp>
        <p:sp>
          <p:nvSpPr>
            <p:cNvPr id="25" name="Lieriö 24">
              <a:extLst>
                <a:ext uri="{FF2B5EF4-FFF2-40B4-BE49-F238E27FC236}">
                  <a16:creationId xmlns:a16="http://schemas.microsoft.com/office/drawing/2014/main" id="{6136DF90-6F22-42F0-8791-486C4E47DEE4}"/>
                </a:ext>
              </a:extLst>
            </p:cNvPr>
            <p:cNvSpPr/>
            <p:nvPr/>
          </p:nvSpPr>
          <p:spPr>
            <a:xfrm>
              <a:off x="4067175" y="2420937"/>
              <a:ext cx="288925" cy="576263"/>
            </a:xfrm>
            <a:prstGeom prst="can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/>
            </a:p>
          </p:txBody>
        </p:sp>
      </p:grpSp>
      <p:graphicFrame>
        <p:nvGraphicFramePr>
          <p:cNvPr id="37" name="Sisällön paikkamerkki 18">
            <a:extLst>
              <a:ext uri="{FF2B5EF4-FFF2-40B4-BE49-F238E27FC236}">
                <a16:creationId xmlns:a16="http://schemas.microsoft.com/office/drawing/2014/main" id="{5A8A2F2C-0898-4AB0-967B-54D7D3BBE7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7004391"/>
              </p:ext>
            </p:extLst>
          </p:nvPr>
        </p:nvGraphicFramePr>
        <p:xfrm>
          <a:off x="5024134" y="4581052"/>
          <a:ext cx="2736850" cy="773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3113">
                <a:tc>
                  <a:txBody>
                    <a:bodyPr/>
                    <a:lstStyle/>
                    <a:p>
                      <a:r>
                        <a:rPr lang="fi-FI" sz="32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”kahdeksan”</a:t>
                      </a:r>
                    </a:p>
                  </a:txBody>
                  <a:tcPr marL="91458" marR="91458" marT="45682" marB="45682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8" name="Taulukko 37">
            <a:extLst>
              <a:ext uri="{FF2B5EF4-FFF2-40B4-BE49-F238E27FC236}">
                <a16:creationId xmlns:a16="http://schemas.microsoft.com/office/drawing/2014/main" id="{A77457F9-093F-4C0A-847A-7ADB4FA65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156551"/>
              </p:ext>
            </p:extLst>
          </p:nvPr>
        </p:nvGraphicFramePr>
        <p:xfrm>
          <a:off x="5220755" y="5506831"/>
          <a:ext cx="2496620" cy="579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fi-FI" sz="320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((</a:t>
                      </a:r>
                      <a:r>
                        <a:rPr lang="fi-FI" sz="3200" dirty="0">
                          <a:solidFill>
                            <a:srgbClr val="FF0000"/>
                          </a:solidFill>
                        </a:rPr>
                        <a:t>(kielellinen</a:t>
                      </a:r>
                      <a:r>
                        <a:rPr lang="fi-FI" sz="3200" baseline="0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fi-FI" sz="3200" dirty="0">
                        <a:solidFill>
                          <a:srgbClr val="FF0000"/>
                        </a:solidFill>
                      </a:endParaRPr>
                    </a:p>
                  </a:txBody>
                  <a:tcPr marL="91479" marR="91479" marT="45798" marB="4579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Taulukko 39">
            <a:extLst>
              <a:ext uri="{FF2B5EF4-FFF2-40B4-BE49-F238E27FC236}">
                <a16:creationId xmlns:a16="http://schemas.microsoft.com/office/drawing/2014/main" id="{2E085BFF-E219-461F-B5D9-9CAC96CD0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632933"/>
              </p:ext>
            </p:extLst>
          </p:nvPr>
        </p:nvGraphicFramePr>
        <p:xfrm>
          <a:off x="1972638" y="4331483"/>
          <a:ext cx="686123" cy="1128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28687">
                <a:tc>
                  <a:txBody>
                    <a:bodyPr/>
                    <a:lstStyle/>
                    <a:p>
                      <a:r>
                        <a:rPr lang="fi-FI" sz="5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</a:txBody>
                  <a:tcPr marL="91363" marR="91363" marT="45745" marB="4574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1" name="Taulukko 40">
            <a:extLst>
              <a:ext uri="{FF2B5EF4-FFF2-40B4-BE49-F238E27FC236}">
                <a16:creationId xmlns:a16="http://schemas.microsoft.com/office/drawing/2014/main" id="{98EAF8E9-FFF3-4CF3-AAB0-42D017BCC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465016"/>
              </p:ext>
            </p:extLst>
          </p:nvPr>
        </p:nvGraphicFramePr>
        <p:xfrm>
          <a:off x="662083" y="5567791"/>
          <a:ext cx="2496620" cy="579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fi-FI" sz="3200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fi-FI" sz="3200" b="1" dirty="0">
                          <a:solidFill>
                            <a:srgbClr val="FF0000"/>
                          </a:solidFill>
                        </a:rPr>
                        <a:t>symbolinen</a:t>
                      </a:r>
                      <a:r>
                        <a:rPr lang="fi-FI" sz="3200" baseline="0" dirty="0">
                          <a:solidFill>
                            <a:srgbClr val="FF0000"/>
                          </a:solidFill>
                        </a:rPr>
                        <a:t> )</a:t>
                      </a:r>
                      <a:endParaRPr lang="fi-FI" sz="3200" dirty="0">
                        <a:solidFill>
                          <a:srgbClr val="FF0000"/>
                        </a:solidFill>
                      </a:endParaRPr>
                    </a:p>
                  </a:txBody>
                  <a:tcPr marL="91479" marR="91479" marT="45798" marB="4579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Suorakulmio 6">
            <a:extLst>
              <a:ext uri="{FF2B5EF4-FFF2-40B4-BE49-F238E27FC236}">
                <a16:creationId xmlns:a16="http://schemas.microsoft.com/office/drawing/2014/main" id="{AC107947-3540-4332-8FA8-53E53504E906}"/>
              </a:ext>
            </a:extLst>
          </p:cNvPr>
          <p:cNvSpPr/>
          <p:nvPr/>
        </p:nvSpPr>
        <p:spPr>
          <a:xfrm>
            <a:off x="-2008006" y="1131979"/>
            <a:ext cx="93335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8">
              <a:buFont typeface="Wingdings 2"/>
              <a:buNone/>
              <a:defRPr/>
            </a:pPr>
            <a:r>
              <a:rPr lang="fi-FI" sz="3200" b="1" dirty="0">
                <a:solidFill>
                  <a:srgbClr val="FF0000"/>
                </a:solidFill>
              </a:rPr>
              <a:t>(konkreettinen ja kuvallinen)</a:t>
            </a:r>
          </a:p>
        </p:txBody>
      </p:sp>
    </p:spTree>
    <p:extLst>
      <p:ext uri="{BB962C8B-B14F-4D97-AF65-F5344CB8AC3E}">
        <p14:creationId xmlns:p14="http://schemas.microsoft.com/office/powerpoint/2010/main" val="3882373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A801AA7-4403-442F-A023-FFDE145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5472" y="1243013"/>
            <a:ext cx="3855720" cy="4371974"/>
          </a:xfrm>
        </p:spPr>
        <p:txBody>
          <a:bodyPr>
            <a:normAutofit/>
          </a:bodyPr>
          <a:lstStyle/>
          <a:p>
            <a:pPr algn="ctr"/>
            <a:r>
              <a:rPr lang="fi-FI" sz="3600">
                <a:solidFill>
                  <a:schemeClr val="tx2"/>
                </a:solidFill>
                <a:cs typeface="Calibri Light"/>
              </a:rPr>
              <a:t> </a:t>
            </a:r>
            <a:r>
              <a:rPr lang="fi-FI" b="1">
                <a:solidFill>
                  <a:schemeClr val="tx2"/>
                </a:solidFill>
                <a:cs typeface="Calibri Light"/>
              </a:rPr>
              <a:t>Mitä toiminnallinen oppiminen on?</a:t>
            </a:r>
            <a:br>
              <a:rPr lang="fi-FI" b="1">
                <a:solidFill>
                  <a:schemeClr val="tx2"/>
                </a:solidFill>
                <a:cs typeface="Calibri"/>
              </a:rPr>
            </a:br>
            <a:endParaRPr lang="fi-FI" b="1">
              <a:solidFill>
                <a:schemeClr val="tx2"/>
              </a:solidFill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5EE05A-1618-44DC-B94E-0FEFE9AB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811" y="904127"/>
            <a:ext cx="4661537" cy="53631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>
                <a:solidFill>
                  <a:schemeClr val="tx2"/>
                </a:solidFill>
                <a:cs typeface="Calibri"/>
              </a:rPr>
              <a:t>ulkona oppimista,  pulpetista poistumista jne. </a:t>
            </a:r>
            <a:endParaRPr lang="fi-FI">
              <a:solidFill>
                <a:schemeClr val="tx2"/>
              </a:solidFill>
              <a:cs typeface="Calibri"/>
            </a:endParaRPr>
          </a:p>
          <a:p>
            <a:r>
              <a:rPr lang="fi-FI" dirty="0">
                <a:solidFill>
                  <a:schemeClr val="tx2"/>
                </a:solidFill>
                <a:cs typeface="Calibri"/>
              </a:rPr>
              <a:t>fyysistä aktiviteettiä</a:t>
            </a:r>
          </a:p>
          <a:p>
            <a:r>
              <a:rPr lang="fi-FI" dirty="0">
                <a:solidFill>
                  <a:schemeClr val="tx2"/>
                </a:solidFill>
                <a:cs typeface="Calibri"/>
              </a:rPr>
              <a:t>tietojen tai taitojen treenaamista</a:t>
            </a:r>
          </a:p>
          <a:p>
            <a:r>
              <a:rPr lang="fi-FI" dirty="0">
                <a:solidFill>
                  <a:schemeClr val="tx2"/>
                </a:solidFill>
                <a:cs typeface="Calibri"/>
              </a:rPr>
              <a:t>noppa- ym. pelejä</a:t>
            </a:r>
          </a:p>
          <a:p>
            <a:r>
              <a:rPr lang="fi-FI" dirty="0">
                <a:solidFill>
                  <a:schemeClr val="tx2"/>
                </a:solidFill>
                <a:cs typeface="Calibri"/>
              </a:rPr>
              <a:t>kilpailuja</a:t>
            </a:r>
          </a:p>
          <a:p>
            <a:r>
              <a:rPr lang="fi-FI" dirty="0">
                <a:solidFill>
                  <a:schemeClr val="tx2"/>
                </a:solidFill>
                <a:cs typeface="Calibri"/>
              </a:rPr>
              <a:t>vaihtelua</a:t>
            </a:r>
          </a:p>
          <a:p>
            <a:r>
              <a:rPr lang="fi-FI" dirty="0">
                <a:solidFill>
                  <a:schemeClr val="tx2"/>
                </a:solidFill>
                <a:cs typeface="Calibri"/>
              </a:rPr>
              <a:t>QR-koodeja, </a:t>
            </a:r>
            <a:r>
              <a:rPr lang="fi-FI" dirty="0" err="1">
                <a:solidFill>
                  <a:schemeClr val="tx2"/>
                </a:solidFill>
                <a:cs typeface="Calibri"/>
              </a:rPr>
              <a:t>Kahoottia</a:t>
            </a:r>
            <a:r>
              <a:rPr lang="fi-FI" dirty="0">
                <a:solidFill>
                  <a:schemeClr val="tx2"/>
                </a:solidFill>
                <a:cs typeface="Calibri"/>
              </a:rPr>
              <a:t> ja muita tietoteknisiä …</a:t>
            </a:r>
          </a:p>
          <a:p>
            <a:endParaRPr lang="fi-FI">
              <a:solidFill>
                <a:schemeClr val="tx2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3063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1113</Words>
  <Application>Microsoft Office PowerPoint</Application>
  <PresentationFormat>Laajakuva</PresentationFormat>
  <Paragraphs>198</Paragraphs>
  <Slides>21</Slides>
  <Notes>19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21</vt:i4>
      </vt:variant>
    </vt:vector>
  </HeadingPairs>
  <TitlesOfParts>
    <vt:vector size="23" baseType="lpstr">
      <vt:lpstr>Office-teema</vt:lpstr>
      <vt:lpstr>Pinta</vt:lpstr>
      <vt:lpstr>Toiminnallinen oppiminen</vt:lpstr>
      <vt:lpstr>Miksi toiminnallista oppimista?</vt:lpstr>
      <vt:lpstr>1. Kehitys-psykologinen  syy toiminnalliselle oppimiselle…</vt:lpstr>
      <vt:lpstr>….. Kehitys-psykologinen  syy toiminnallisuudelle</vt:lpstr>
      <vt:lpstr> 2. Opetussuunnitelma korostaa toiminnallisuutta</vt:lpstr>
      <vt:lpstr> 3. Erilaiset oppijat hyötyvät toiminnallisuudesta</vt:lpstr>
      <vt:lpstr> 4. Toiminnallisuus motivoi</vt:lpstr>
      <vt:lpstr>5. Matematiikan kolme esitysmuotoa</vt:lpstr>
      <vt:lpstr> Mitä toiminnallinen oppiminen on? </vt:lpstr>
      <vt:lpstr> Mitä toiminnallinen oppiminen on? </vt:lpstr>
      <vt:lpstr> </vt:lpstr>
      <vt:lpstr>Käsitteen oppiminen Abstraktion tie  </vt:lpstr>
      <vt:lpstr>TOIMINTA :PARILLISUUS/PARITTOMUUS virittelee, pitää yllä, pohjustaa, eriyttää ylöspäin ja alaspäin, motivoi, tuottaa mielikuvia ja fyysisiä kokemuksia aiheesta</vt:lpstr>
      <vt:lpstr>VÄLINEET:PARILLISUUS/PARITTOMUUS monipuolistavat ja luovat uusia kokemuksia, syventävät, omakohtaistavat, </vt:lpstr>
      <vt:lpstr>KUVAT: PARILLISUUS/ PARITTOMUUS</vt:lpstr>
      <vt:lpstr>SYMBOLIT: PARITTOMUUS/PARILLISUUS</vt:lpstr>
      <vt:lpstr>Toiminnallisen oppimisen sudenkuopat</vt:lpstr>
      <vt:lpstr>Tukea tarvitsevien lasten huomioiminen</vt:lpstr>
      <vt:lpstr>Suunnitellessasi uuden käsitteen opettamista mieti</vt:lpstr>
      <vt:lpstr>Matematiikka on ihmisen keksimää</vt:lpstr>
      <vt:lpstr>Toiminnallisuus on silta vanhan, uuden ja tulevaisuuden välillä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Toiminnallinen oppiminen</dc:title>
  <dc:creator>Pesonen Tuula Marjatta</dc:creator>
  <cp:lastModifiedBy>Pesonen Tuula Marjatta</cp:lastModifiedBy>
  <cp:revision>270</cp:revision>
  <dcterms:created xsi:type="dcterms:W3CDTF">2022-01-31T18:40:32Z</dcterms:created>
  <dcterms:modified xsi:type="dcterms:W3CDTF">2022-02-02T13:57:23Z</dcterms:modified>
</cp:coreProperties>
</file>