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4000"/>
  <p:notesSz cx="67945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sjTSgzty1BULqZLGqDZY3tIih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Lähde: https://expo.oscapps.jyu.fi/s/vanhakartta/item/53770</a:t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ukautettu asettelu">
  <p:cSld name="9_Mukautettu asettelu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b="1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b="1" sz="6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ukautettu asettelu">
  <p:cSld name="7_Mukautettu asettelu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Image Half Full">
  <p:cSld name="17_Image Half Full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/>
          <p:nvPr>
            <p:ph idx="2" type="pic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/>
          <p:nvPr>
            <p:ph idx="3" type="body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2"/>
          <p:cNvSpPr/>
          <p:nvPr>
            <p:ph idx="4" type="pic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2"/>
          <p:cNvSpPr txBox="1"/>
          <p:nvPr>
            <p:ph idx="5" type="body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/>
          <p:nvPr>
            <p:ph idx="6" type="pic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Image Half Full">
  <p:cSld name="18_Image Half Full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3"/>
          <p:cNvSpPr/>
          <p:nvPr>
            <p:ph idx="2" type="pic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Half Full">
  <p:cSld name="4_Image Half Full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r>
              <a:t/>
            </a:r>
            <a:endParaRPr b="0" i="0" sz="30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Half Full">
  <p:cSld name="8_Image Half Full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/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 Half Full">
  <p:cSld name="14_Image Half Full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6"/>
          <p:cNvSpPr/>
          <p:nvPr>
            <p:ph idx="2" type="pic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4" type="pic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5" type="body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6"/>
          <p:cNvSpPr/>
          <p:nvPr>
            <p:ph idx="6" type="pic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/>
          <p:nvPr>
            <p:ph idx="7" type="body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8" type="pic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Image Half Full">
  <p:cSld name="22_Image Half Full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3" type="body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4" type="body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7" name="Google Shape;77;p17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7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739"/>
              <a:buFont typeface="Calibri"/>
              <a:buNone/>
            </a:pPr>
            <a:r>
              <a:rPr lang="fi-FI"/>
              <a:t>14. Suurvalta-aseman romahdus</a:t>
            </a:r>
            <a:br>
              <a:rPr lang="fi-FI"/>
            </a:br>
            <a:br>
              <a:rPr lang="fi-FI"/>
            </a:br>
            <a:r>
              <a:rPr lang="fi-FI" sz="9661"/>
              <a:t>Tietoisku: Ruotsi menetti suurvalta-asemansa</a:t>
            </a:r>
            <a:endParaRPr sz="9661"/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5</a:t>
            </a:r>
            <a:endParaRPr/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880" y="2112121"/>
            <a:ext cx="16486240" cy="114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Ruotsin kartta noin vuodelta 1700.</a:t>
            </a:r>
            <a:br>
              <a:rPr lang="fi-FI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757070"/>
              </a:solidFill>
            </a:endParaRPr>
          </a:p>
        </p:txBody>
      </p:sp>
      <p:sp>
        <p:nvSpPr>
          <p:cNvPr id="94" name="Google Shape;94;p2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5" name="Google Shape;95;p2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8000">
                <a:solidFill>
                  <a:srgbClr val="757070"/>
                </a:solidFill>
              </a:rPr>
              <a:t>Ruotsin suurvaltakausi ja yhteenoton siemenet</a:t>
            </a:r>
            <a:endParaRPr sz="8000">
              <a:solidFill>
                <a:srgbClr val="757070"/>
              </a:solidFill>
            </a:endParaRPr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1676400" y="3783200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04850" lvl="0" marL="704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1600-luvulla Ruotsi onnistui nousemaan suurvallaksi naapurivaltioiden heikkouden vuoksi.</a:t>
            </a:r>
            <a:endParaRPr>
              <a:solidFill>
                <a:srgbClr val="000000"/>
              </a:solidFill>
            </a:endParaRPr>
          </a:p>
          <a:p>
            <a:pPr indent="-704850" lvl="0" marL="704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suljettiin pois Itämereltä.</a:t>
            </a:r>
            <a:endParaRPr>
              <a:solidFill>
                <a:srgbClr val="000000"/>
              </a:solidFill>
            </a:endParaRPr>
          </a:p>
          <a:p>
            <a:pPr indent="-704850" lvl="0" marL="7048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Riika oli valtakunnan suurin kaupunki, ”Ruotsin leipäkori”.</a:t>
            </a:r>
            <a:endParaRPr>
              <a:solidFill>
                <a:srgbClr val="000000"/>
              </a:solidFill>
            </a:endParaRPr>
          </a:p>
          <a:p>
            <a:pPr indent="-704850" lvl="0" marL="7048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Heikot naapurit odottivat tilaisuutta hyökätä Ruotsin kimppuun.</a:t>
            </a:r>
            <a:endParaRPr>
              <a:solidFill>
                <a:srgbClr val="000000"/>
              </a:solidFill>
            </a:endParaRPr>
          </a:p>
          <a:p>
            <a:pPr indent="-704850" lvl="0" marL="7048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Vuonna 1697 kuninkaaksi nousi säätyjen tuella vasta 15-vuotias Kaarle XII, joka piti itseään erehtymättömänä.</a:t>
            </a:r>
            <a:endParaRPr>
              <a:solidFill>
                <a:srgbClr val="000000"/>
              </a:solidFill>
            </a:endParaRPr>
          </a:p>
          <a:p>
            <a:pPr indent="-704850" lvl="0" marL="7048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Hän sai päävastustajakseen Venäjän uuden tsaarin Pietari I:n.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3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3" name="Google Shape;103;p3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8000">
                <a:solidFill>
                  <a:srgbClr val="757070"/>
                </a:solidFill>
              </a:rPr>
              <a:t>Suuri Pohjan sota 1700–21</a:t>
            </a:r>
            <a:endParaRPr sz="8000">
              <a:solidFill>
                <a:srgbClr val="757070"/>
              </a:solidFill>
            </a:endParaRPr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1676400" y="3783200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•"/>
            </a:pPr>
            <a:r>
              <a:rPr lang="fi-FI" sz="5900">
                <a:solidFill>
                  <a:srgbClr val="000000"/>
                </a:solidFill>
              </a:rPr>
              <a:t>Pu</a:t>
            </a:r>
            <a:r>
              <a:rPr lang="fi-FI">
                <a:solidFill>
                  <a:srgbClr val="000000"/>
                </a:solidFill>
              </a:rPr>
              <a:t>ola, Tanska ja Venäjä muodostivat liittokunnan, joka hyökkäsi Ruotsin kimppuun vuonna 1700.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aloitti voitokkaasti: löi Pietari Suuren joukot Narvassa marraskuussa 1700.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On väitetty, että soturikuningas Kaarle XII aliarvioi vastustajansa kyvyt voiton jälkeen.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soti seuraavat vuodet Puolassa ja lopulta nujersi sen.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Samaan aikaan Venäjä panosti voimakkaasti joukkojensa vahvistamiseen.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4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1" name="Google Shape;111;p4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Pietarin strateginen painoarvo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1621950" y="3381350"/>
            <a:ext cx="21031200" cy="8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Venäläiset perustivat vuonna 1703 pienelle Jänissaarelle linnoituksen ruotsalaisilta vallatun Nevajoen suiston puolustamiseksi. Pian aloitettiin myös kaupungin rakentaminen.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Siihen asti suurvalta-Ruotsi oli hallinnut Itämerta, joka oli käytännössä Ruotsin sisämeri. 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Nyt Venäjä avasi portin länteen. Pietariin perustettiin satama, josta oli pääsy Itämerelle.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Suomen syrjäisen maa-alueen strateginen painoarvo nousi.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Tsaari Pietari teki Pietarista pääkaupungin vuonna 1712.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9" name="Google Shape;119;p5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Isonvihan aika </a:t>
            </a:r>
            <a:r>
              <a:rPr lang="fi-FI" sz="8000">
                <a:solidFill>
                  <a:srgbClr val="757070"/>
                </a:solidFill>
              </a:rPr>
              <a:t>1714–21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1621950" y="3381338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voitti Ruotsin joukot Pultavassa Etelä-Ukrainassa vuonna 1709 ja sai valtavan joukon sotavankeja.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valloitti Viipurin vuonna 1710. Ruotsi ei pystynyt enää puolustamaan Suomea, jonka Venäjä miehitti vuonna 1714.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Venäläiset olivat miehittäjinä raakoja ja väkivaltaisia varsinkin suomalaisia siviilejä kohtaan. Kiduttaminen, murhaaminen, raiskaaminen ja orjiksi Venäjälle vieminen olivat arkipäivää.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Pelko venäläisiä kohtaan jäi ihmisten mieliin vuosikymmeniksi.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6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7" name="Google Shape;127;p6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Soturikuninkaan tappio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1621950" y="3381338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Pultavassa Ruotsin kokeman sotilaallisen katastrofin jälkeen Kaarle XII pakeni Turkkiin, jossa hän vietti peräti viisi vuotta.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Kaarle XII palasi Ruotsiin ratsastaen läpi Euroopan vuonna 1714.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Kaarle ilmeisesti pyrki pääsemään sodasta eroon, mutta hyökkäsi kuitenkin Norjaan vuonna 1718. Tällä sotaretkellä hän kuoli.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Lopulta Suuri Pohjan sota päättyi Uudenkaupungin rauhaan vuonna 1721.</a:t>
            </a:r>
            <a:endParaRPr>
              <a:solidFill>
                <a:srgbClr val="000000"/>
              </a:solidFill>
            </a:endParaRPr>
          </a:p>
          <a:p>
            <a:pPr indent="-857250" lvl="0" marL="8572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menetti suurvalta-asemansa ja paljon alueita: Baltian, Inkerinmaan ja Käkisalmen läänin eteläosat.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7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5" name="Google Shape;135;p7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1" name="Google Shape;141;p8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99" r="109" t="0"/>
          <a:stretch/>
        </p:blipFill>
        <p:spPr>
          <a:xfrm>
            <a:off x="8255538" y="877738"/>
            <a:ext cx="7872925" cy="119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