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57" r:id="rId5"/>
    <p:sldId id="259" r:id="rId6"/>
    <p:sldId id="292" r:id="rId7"/>
    <p:sldId id="293" r:id="rId8"/>
    <p:sldId id="294" r:id="rId9"/>
    <p:sldId id="295" r:id="rId10"/>
    <p:sldId id="296" r:id="rId11"/>
    <p:sldId id="288" r:id="rId12"/>
    <p:sldId id="289" r:id="rId13"/>
    <p:sldId id="290" r:id="rId14"/>
    <p:sldId id="291" r:id="rId15"/>
    <p:sldId id="272" r:id="rId16"/>
    <p:sldId id="297" r:id="rId17"/>
    <p:sldId id="287" r:id="rId18"/>
    <p:sldId id="265" r:id="rId19"/>
    <p:sldId id="270" r:id="rId20"/>
    <p:sldId id="271" r:id="rId21"/>
    <p:sldId id="277" r:id="rId22"/>
    <p:sldId id="278" r:id="rId23"/>
    <p:sldId id="279" r:id="rId24"/>
    <p:sldId id="280" r:id="rId25"/>
    <p:sldId id="281" r:id="rId26"/>
    <p:sldId id="282" r:id="rId27"/>
    <p:sldId id="262" r:id="rId28"/>
    <p:sldId id="283" r:id="rId29"/>
    <p:sldId id="284" r:id="rId30"/>
    <p:sldId id="266" r:id="rId31"/>
    <p:sldId id="285" r:id="rId32"/>
    <p:sldId id="269" r:id="rId3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765DC-D0A0-4DCA-A542-96ADF401658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16DCCCB-92B8-4F90-BA12-09EEDDD2B723}">
      <dgm:prSet/>
      <dgm:spPr/>
      <dgm:t>
        <a:bodyPr/>
        <a:lstStyle/>
        <a:p>
          <a:r>
            <a:rPr lang="fi-FI" dirty="0"/>
            <a:t>Lasten ilmaisulle on luonteenomaista kokonaisvaltaisuus ja ilmaisun eri muotojen luova </a:t>
          </a:r>
          <a:r>
            <a:rPr lang="fi-FI" u="sng" dirty="0"/>
            <a:t>yhdisteleminen</a:t>
          </a:r>
          <a:r>
            <a:rPr lang="fi-FI" dirty="0"/>
            <a:t>. </a:t>
          </a:r>
          <a:endParaRPr lang="en-US" dirty="0"/>
        </a:p>
      </dgm:t>
    </dgm:pt>
    <dgm:pt modelId="{9038D342-8DC6-4E0A-BFA8-22C69A3ECEF0}" type="parTrans" cxnId="{A1C05BD0-D3C8-4F06-B382-21DA11AF70F6}">
      <dgm:prSet/>
      <dgm:spPr/>
      <dgm:t>
        <a:bodyPr/>
        <a:lstStyle/>
        <a:p>
          <a:endParaRPr lang="en-US"/>
        </a:p>
      </dgm:t>
    </dgm:pt>
    <dgm:pt modelId="{108623F3-53C3-4548-90FB-297101306E9E}" type="sibTrans" cxnId="{A1C05BD0-D3C8-4F06-B382-21DA11AF70F6}">
      <dgm:prSet/>
      <dgm:spPr/>
      <dgm:t>
        <a:bodyPr/>
        <a:lstStyle/>
        <a:p>
          <a:endParaRPr lang="en-US"/>
        </a:p>
      </dgm:t>
    </dgm:pt>
    <dgm:pt modelId="{F426DDE6-1BFD-4898-95D2-43E9956312EE}">
      <dgm:prSet/>
      <dgm:spPr/>
      <dgm:t>
        <a:bodyPr/>
        <a:lstStyle/>
        <a:p>
          <a:r>
            <a:rPr lang="fi-FI" dirty="0"/>
            <a:t>Taiteellinen kokeminen ja ilmaiseminen edistävät lasten oppimisedellytyksiä, sosiaalisia taitoja ja myönteistä minäkuvaa sekä valmiuksia ymmärtää ja jäsentää ympäröivää maailmaa.</a:t>
          </a:r>
          <a:endParaRPr lang="en-US" dirty="0"/>
        </a:p>
      </dgm:t>
    </dgm:pt>
    <dgm:pt modelId="{631A5059-6BAC-4201-A746-F1A137A3B98C}" type="parTrans" cxnId="{6B1DB17F-07B3-47EF-AF76-023F51383863}">
      <dgm:prSet/>
      <dgm:spPr/>
      <dgm:t>
        <a:bodyPr/>
        <a:lstStyle/>
        <a:p>
          <a:endParaRPr lang="en-US"/>
        </a:p>
      </dgm:t>
    </dgm:pt>
    <dgm:pt modelId="{2084498E-E5F8-4877-86AF-D51F99753BB6}" type="sibTrans" cxnId="{6B1DB17F-07B3-47EF-AF76-023F51383863}">
      <dgm:prSet/>
      <dgm:spPr/>
      <dgm:t>
        <a:bodyPr/>
        <a:lstStyle/>
        <a:p>
          <a:endParaRPr lang="en-US"/>
        </a:p>
      </dgm:t>
    </dgm:pt>
    <dgm:pt modelId="{907044F4-B0B7-4D91-A919-78F89C725B24}">
      <dgm:prSet/>
      <dgm:spPr/>
      <dgm:t>
        <a:bodyPr/>
        <a:lstStyle/>
        <a:p>
          <a:r>
            <a:rPr lang="fi-FI" dirty="0"/>
            <a:t>Ajattelun ja oppimisen taidot kehittyvät, kun lapset tutkivat, tulkitsevat ja luovat merkityksiä erilaisia ilmaisun taitoja harjoittelemalla. </a:t>
          </a:r>
          <a:endParaRPr lang="en-US" dirty="0"/>
        </a:p>
      </dgm:t>
    </dgm:pt>
    <dgm:pt modelId="{A91E101E-AE94-4E82-A16F-9584C7C4C3D9}" type="parTrans" cxnId="{3D603C07-42AF-43EC-90E8-E1BCE8FD51C8}">
      <dgm:prSet/>
      <dgm:spPr/>
      <dgm:t>
        <a:bodyPr/>
        <a:lstStyle/>
        <a:p>
          <a:endParaRPr lang="en-US"/>
        </a:p>
      </dgm:t>
    </dgm:pt>
    <dgm:pt modelId="{BC260B09-626E-4E97-9498-AF35ADFE3A03}" type="sibTrans" cxnId="{3D603C07-42AF-43EC-90E8-E1BCE8FD51C8}">
      <dgm:prSet/>
      <dgm:spPr/>
      <dgm:t>
        <a:bodyPr/>
        <a:lstStyle/>
        <a:p>
          <a:endParaRPr lang="en-US"/>
        </a:p>
      </dgm:t>
    </dgm:pt>
    <dgm:pt modelId="{E5244468-66E1-490E-B23A-1BFE10FA7BDB}">
      <dgm:prSet/>
      <dgm:spPr/>
      <dgm:t>
        <a:bodyPr/>
        <a:lstStyle/>
        <a:p>
          <a:r>
            <a:rPr lang="fi-FI"/>
            <a:t>Kyky kuvitella ja luoda mielikuvia on keskeistä myös lapsen eettisen ajattelun kehittymiselle.</a:t>
          </a:r>
          <a:endParaRPr lang="en-US"/>
        </a:p>
      </dgm:t>
    </dgm:pt>
    <dgm:pt modelId="{AF2A6B82-E909-4142-9557-A425CF5F435B}" type="parTrans" cxnId="{E1994C64-28A3-4A79-ABBA-D0EA9E6333FB}">
      <dgm:prSet/>
      <dgm:spPr/>
      <dgm:t>
        <a:bodyPr/>
        <a:lstStyle/>
        <a:p>
          <a:endParaRPr lang="en-US"/>
        </a:p>
      </dgm:t>
    </dgm:pt>
    <dgm:pt modelId="{CCF2337F-52E6-45E1-9FBC-7F5BC93C190E}" type="sibTrans" cxnId="{E1994C64-28A3-4A79-ABBA-D0EA9E6333FB}">
      <dgm:prSet/>
      <dgm:spPr/>
      <dgm:t>
        <a:bodyPr/>
        <a:lstStyle/>
        <a:p>
          <a:endParaRPr lang="en-US"/>
        </a:p>
      </dgm:t>
    </dgm:pt>
    <dgm:pt modelId="{54CCADCC-1BCE-4677-9701-4ACE9C1B9DB6}">
      <dgm:prSet/>
      <dgm:spPr/>
      <dgm:t>
        <a:bodyPr/>
        <a:lstStyle/>
        <a:p>
          <a:r>
            <a:rPr lang="fi-FI"/>
            <a:t>Kulttuuriperintöön, taiteeseen ja ilmaisun eri muotoihin tutustuminen vahvistaa lasten osaamista myös monilukutaidon sekä osallistumisen ja vaikuttamisen osa-alueilla. </a:t>
          </a:r>
          <a:endParaRPr lang="en-US"/>
        </a:p>
      </dgm:t>
    </dgm:pt>
    <dgm:pt modelId="{025DC706-89A7-4119-8D00-1BE5B748E425}" type="parTrans" cxnId="{ABB69A41-0C52-4179-9D22-573E99F8AB85}">
      <dgm:prSet/>
      <dgm:spPr/>
      <dgm:t>
        <a:bodyPr/>
        <a:lstStyle/>
        <a:p>
          <a:endParaRPr lang="en-US"/>
        </a:p>
      </dgm:t>
    </dgm:pt>
    <dgm:pt modelId="{CD81F2C2-2718-43E5-817D-ED7E7527F956}" type="sibTrans" cxnId="{ABB69A41-0C52-4179-9D22-573E99F8AB85}">
      <dgm:prSet/>
      <dgm:spPr/>
      <dgm:t>
        <a:bodyPr/>
        <a:lstStyle/>
        <a:p>
          <a:endParaRPr lang="en-US"/>
        </a:p>
      </dgm:t>
    </dgm:pt>
    <dgm:pt modelId="{D0ACADA4-676C-4975-89EA-A848169BAFFB}">
      <dgm:prSet/>
      <dgm:spPr/>
      <dgm:t>
        <a:bodyPr/>
        <a:lstStyle/>
        <a:p>
          <a:r>
            <a:rPr lang="fi-FI" dirty="0"/>
            <a:t>Kulttuuri on tärkeä osa lapsen identiteettiä. Varhaiskasvatuksessa lapsille tarjotaan mahdollisuuksia nähdä ja kokea monipuolisesti taidetta ja muuta kulttuuria. </a:t>
          </a:r>
          <a:endParaRPr lang="en-US" dirty="0"/>
        </a:p>
      </dgm:t>
    </dgm:pt>
    <dgm:pt modelId="{BA7BEE27-EEC0-48E8-8767-92362D5C8700}" type="parTrans" cxnId="{D8BCEFFE-F713-4AB5-BC8C-791F57ADAF08}">
      <dgm:prSet/>
      <dgm:spPr/>
      <dgm:t>
        <a:bodyPr/>
        <a:lstStyle/>
        <a:p>
          <a:endParaRPr lang="en-US"/>
        </a:p>
      </dgm:t>
    </dgm:pt>
    <dgm:pt modelId="{0EEAD060-0561-49FF-8EF2-A2C353E6D4C2}" type="sibTrans" cxnId="{D8BCEFFE-F713-4AB5-BC8C-791F57ADAF08}">
      <dgm:prSet/>
      <dgm:spPr/>
      <dgm:t>
        <a:bodyPr/>
        <a:lstStyle/>
        <a:p>
          <a:endParaRPr lang="en-US"/>
        </a:p>
      </dgm:t>
    </dgm:pt>
    <dgm:pt modelId="{98F61DF7-582F-49B2-88D4-8A190DBE1761}">
      <dgm:prSet/>
      <dgm:spPr/>
      <dgm:t>
        <a:bodyPr/>
        <a:lstStyle/>
        <a:p>
          <a:r>
            <a:rPr lang="fi-FI" dirty="0"/>
            <a:t>Taiteeseen ja kulttuuriin liittyvät kokemukset vahvistavat lasten kykyä omaksua, käyttää ja tuottaa kulttuuria. Samalla lapset oppivat ymmärtämään taiteen ja kulttuuriperinnön merkitystä ja arvoa. </a:t>
          </a:r>
          <a:endParaRPr lang="en-US" dirty="0"/>
        </a:p>
      </dgm:t>
    </dgm:pt>
    <dgm:pt modelId="{5EF103A4-287C-4FA2-AB4A-719C18D76134}" type="parTrans" cxnId="{97B053DE-8E18-44BF-B081-33D27A2F5DA2}">
      <dgm:prSet/>
      <dgm:spPr/>
      <dgm:t>
        <a:bodyPr/>
        <a:lstStyle/>
        <a:p>
          <a:endParaRPr lang="en-US"/>
        </a:p>
      </dgm:t>
    </dgm:pt>
    <dgm:pt modelId="{01A0E297-87A1-429B-9013-EC241351F967}" type="sibTrans" cxnId="{97B053DE-8E18-44BF-B081-33D27A2F5DA2}">
      <dgm:prSet/>
      <dgm:spPr/>
      <dgm:t>
        <a:bodyPr/>
        <a:lstStyle/>
        <a:p>
          <a:endParaRPr lang="en-US"/>
        </a:p>
      </dgm:t>
    </dgm:pt>
    <dgm:pt modelId="{7D18FE42-9CF3-4450-AFDA-35F37473E8A4}">
      <dgm:prSet/>
      <dgm:spPr/>
      <dgm:t>
        <a:bodyPr/>
        <a:lstStyle/>
        <a:p>
          <a:r>
            <a:rPr lang="fi-FI"/>
            <a:t>Ilmaisun eri muodot tarjoavat lapsille keinoja kokea ja hahmottaa maailmaa heitä puhuttelevalla ja innostavalla tavalla. </a:t>
          </a:r>
          <a:endParaRPr lang="en-US"/>
        </a:p>
      </dgm:t>
    </dgm:pt>
    <dgm:pt modelId="{B1152BF7-520F-4077-9850-48ED7EE2FF91}" type="parTrans" cxnId="{98ED8630-C757-4C8B-A517-AD46E5B9DE3F}">
      <dgm:prSet/>
      <dgm:spPr/>
      <dgm:t>
        <a:bodyPr/>
        <a:lstStyle/>
        <a:p>
          <a:endParaRPr lang="en-US"/>
        </a:p>
      </dgm:t>
    </dgm:pt>
    <dgm:pt modelId="{DFEED8FE-480B-4582-B21B-CE0777A9566B}" type="sibTrans" cxnId="{98ED8630-C757-4C8B-A517-AD46E5B9DE3F}">
      <dgm:prSet/>
      <dgm:spPr/>
      <dgm:t>
        <a:bodyPr/>
        <a:lstStyle/>
        <a:p>
          <a:endParaRPr lang="en-US"/>
        </a:p>
      </dgm:t>
    </dgm:pt>
    <dgm:pt modelId="{7AA09C8D-8A91-4D2C-B985-BE26042FE971}">
      <dgm:prSet/>
      <dgm:spPr/>
      <dgm:t>
        <a:bodyPr/>
        <a:lstStyle/>
        <a:p>
          <a:r>
            <a:rPr lang="fi-FI" dirty="0"/>
            <a:t>Taiteellinen ilmaisu tarjoaa lapsia motivoivia keinoja havaintojen, tunteiden ja luovan ajattelun näkyväksi tekemiseen. </a:t>
          </a:r>
          <a:endParaRPr lang="en-US" dirty="0"/>
        </a:p>
      </dgm:t>
    </dgm:pt>
    <dgm:pt modelId="{B888401F-FFCB-46F2-A748-17740C646B7E}" type="parTrans" cxnId="{903E8D92-08F5-41E8-8A7A-9259EBC91DED}">
      <dgm:prSet/>
      <dgm:spPr/>
      <dgm:t>
        <a:bodyPr/>
        <a:lstStyle/>
        <a:p>
          <a:endParaRPr lang="en-US"/>
        </a:p>
      </dgm:t>
    </dgm:pt>
    <dgm:pt modelId="{4962E5FE-FE7F-4AF1-ADC6-889B5653AAC9}" type="sibTrans" cxnId="{903E8D92-08F5-41E8-8A7A-9259EBC91DED}">
      <dgm:prSet/>
      <dgm:spPr/>
      <dgm:t>
        <a:bodyPr/>
        <a:lstStyle/>
        <a:p>
          <a:endParaRPr lang="en-US"/>
        </a:p>
      </dgm:t>
    </dgm:pt>
    <dgm:pt modelId="{D162238E-8F7A-40B7-91E4-C7A6E8AF922F}">
      <dgm:prSet/>
      <dgm:spPr/>
      <dgm:t>
        <a:bodyPr/>
        <a:lstStyle/>
        <a:p>
          <a:r>
            <a:rPr lang="fi-FI"/>
            <a:t>Ilmaisun eri muotoihin tutustutaan moniaistisesti, erilaisia työtapoja, oppimisympäristöjä sekä lähiympäristön kulttuuritarjontaa hyödyntäen.</a:t>
          </a:r>
          <a:endParaRPr lang="en-US"/>
        </a:p>
      </dgm:t>
    </dgm:pt>
    <dgm:pt modelId="{DC7827B9-E1AF-4B04-BFF9-220B97A803D4}" type="parTrans" cxnId="{C7E5B95B-6ED1-42C2-8BBE-05A4CB4D8550}">
      <dgm:prSet/>
      <dgm:spPr/>
      <dgm:t>
        <a:bodyPr/>
        <a:lstStyle/>
        <a:p>
          <a:endParaRPr lang="en-US"/>
        </a:p>
      </dgm:t>
    </dgm:pt>
    <dgm:pt modelId="{7C920D04-34FD-4624-8318-B221A3AAC980}" type="sibTrans" cxnId="{C7E5B95B-6ED1-42C2-8BBE-05A4CB4D8550}">
      <dgm:prSet/>
      <dgm:spPr/>
      <dgm:t>
        <a:bodyPr/>
        <a:lstStyle/>
        <a:p>
          <a:endParaRPr lang="en-US"/>
        </a:p>
      </dgm:t>
    </dgm:pt>
    <dgm:pt modelId="{99B8524F-1F4C-4D7E-804F-67908EACBDC7}">
      <dgm:prSet/>
      <dgm:spPr/>
      <dgm:t>
        <a:bodyPr/>
        <a:lstStyle/>
        <a:p>
          <a:r>
            <a:rPr lang="fi-FI"/>
            <a:t>Oppimisympäristöjen esteettisyys, innostavuus, saatavilla olevat monipuoliset välineet ja materiaalit sekä riittävä ohjaus ovat merkityksellisiä ilmaisumuotoihin tutustuttaessa. </a:t>
          </a:r>
          <a:endParaRPr lang="en-US"/>
        </a:p>
      </dgm:t>
    </dgm:pt>
    <dgm:pt modelId="{EE3D6496-94CE-4D87-B1DA-6E3929E4BFC1}" type="parTrans" cxnId="{A103586B-B4DC-4957-88F7-6292BFB6CCBB}">
      <dgm:prSet/>
      <dgm:spPr/>
      <dgm:t>
        <a:bodyPr/>
        <a:lstStyle/>
        <a:p>
          <a:endParaRPr lang="en-US"/>
        </a:p>
      </dgm:t>
    </dgm:pt>
    <dgm:pt modelId="{33211DAF-AEF8-4B5E-823F-37F032C895EB}" type="sibTrans" cxnId="{A103586B-B4DC-4957-88F7-6292BFB6CCBB}">
      <dgm:prSet/>
      <dgm:spPr/>
      <dgm:t>
        <a:bodyPr/>
        <a:lstStyle/>
        <a:p>
          <a:endParaRPr lang="en-US"/>
        </a:p>
      </dgm:t>
    </dgm:pt>
    <dgm:pt modelId="{FAC7A368-20CF-4777-9CC3-2AA642B0E9D2}">
      <dgm:prSet/>
      <dgm:spPr/>
      <dgm:t>
        <a:bodyPr/>
        <a:lstStyle/>
        <a:p>
          <a:r>
            <a:rPr lang="fi-FI"/>
            <a:t>Taidekasvatus sisältää sekä spontaania että ennalta suunniteltua toimintaa. Ilmaisun ja oppimisen prosesseissa korostuu kokeilu, tutkiminen, tekemisen eri vaiheiden harjoittelu ja niiden dokumentointi. </a:t>
          </a:r>
          <a:endParaRPr lang="en-US"/>
        </a:p>
      </dgm:t>
    </dgm:pt>
    <dgm:pt modelId="{01F04C5A-CFE3-473A-A45E-0AE7547ED3F1}" type="parTrans" cxnId="{AC4927B2-16A8-4AEB-A9E9-04B65B7C2581}">
      <dgm:prSet/>
      <dgm:spPr/>
      <dgm:t>
        <a:bodyPr/>
        <a:lstStyle/>
        <a:p>
          <a:endParaRPr lang="en-US"/>
        </a:p>
      </dgm:t>
    </dgm:pt>
    <dgm:pt modelId="{4D588A59-7890-441A-94AF-407E1EBD14F3}" type="sibTrans" cxnId="{AC4927B2-16A8-4AEB-A9E9-04B65B7C2581}">
      <dgm:prSet/>
      <dgm:spPr/>
      <dgm:t>
        <a:bodyPr/>
        <a:lstStyle/>
        <a:p>
          <a:endParaRPr lang="en-US"/>
        </a:p>
      </dgm:t>
    </dgm:pt>
    <dgm:pt modelId="{B813FBA6-05B2-479D-88AD-F4140FFD83C0}">
      <dgm:prSet/>
      <dgm:spPr/>
      <dgm:t>
        <a:bodyPr/>
        <a:lstStyle/>
        <a:p>
          <a:r>
            <a:rPr lang="fi-FI" dirty="0"/>
            <a:t>Jokaisen lapsen yksilöllistä ilmaisua tuetaan ja lasten yhteisille luoville prosesseille annetaan riittävästi aikaa ja tilaa. Henkilöstön, lasten ja yhteistyökumppaneiden erityisosaamisen hyödyntäminen rikastuttaa taidekasvatusta.</a:t>
          </a:r>
          <a:endParaRPr lang="en-US" dirty="0"/>
        </a:p>
      </dgm:t>
    </dgm:pt>
    <dgm:pt modelId="{FE061B04-D0CF-4938-8128-FE77EA7700D1}" type="parTrans" cxnId="{348E7537-7121-4A38-A101-DAAF20373E82}">
      <dgm:prSet/>
      <dgm:spPr/>
      <dgm:t>
        <a:bodyPr/>
        <a:lstStyle/>
        <a:p>
          <a:endParaRPr lang="en-US"/>
        </a:p>
      </dgm:t>
    </dgm:pt>
    <dgm:pt modelId="{57A1684F-8D95-4813-B1BD-C419EAC5B567}" type="sibTrans" cxnId="{348E7537-7121-4A38-A101-DAAF20373E82}">
      <dgm:prSet/>
      <dgm:spPr/>
      <dgm:t>
        <a:bodyPr/>
        <a:lstStyle/>
        <a:p>
          <a:endParaRPr lang="en-US"/>
        </a:p>
      </dgm:t>
    </dgm:pt>
    <dgm:pt modelId="{17F5A655-B4A5-4CC2-A58E-3A326844F926}" type="pres">
      <dgm:prSet presAssocID="{EAA765DC-D0A0-4DCA-A542-96ADF4016587}" presName="diagram" presStyleCnt="0">
        <dgm:presLayoutVars>
          <dgm:dir/>
          <dgm:resizeHandles val="exact"/>
        </dgm:presLayoutVars>
      </dgm:prSet>
      <dgm:spPr/>
    </dgm:pt>
    <dgm:pt modelId="{5B868E21-0FF6-4E32-BD0F-1A6BD14DD565}" type="pres">
      <dgm:prSet presAssocID="{916DCCCB-92B8-4F90-BA12-09EEDDD2B723}" presName="node" presStyleLbl="node1" presStyleIdx="0" presStyleCnt="13">
        <dgm:presLayoutVars>
          <dgm:bulletEnabled val="1"/>
        </dgm:presLayoutVars>
      </dgm:prSet>
      <dgm:spPr/>
    </dgm:pt>
    <dgm:pt modelId="{CC7C5D08-2DEB-4AE6-B343-3D794A81E219}" type="pres">
      <dgm:prSet presAssocID="{108623F3-53C3-4548-90FB-297101306E9E}" presName="sibTrans" presStyleCnt="0"/>
      <dgm:spPr/>
    </dgm:pt>
    <dgm:pt modelId="{DF1387EB-AFA6-4983-9174-7AFAF02A3CFE}" type="pres">
      <dgm:prSet presAssocID="{F426DDE6-1BFD-4898-95D2-43E9956312EE}" presName="node" presStyleLbl="node1" presStyleIdx="1" presStyleCnt="13">
        <dgm:presLayoutVars>
          <dgm:bulletEnabled val="1"/>
        </dgm:presLayoutVars>
      </dgm:prSet>
      <dgm:spPr/>
    </dgm:pt>
    <dgm:pt modelId="{C93AF73D-0AF5-4597-BCE4-06964C2DA65C}" type="pres">
      <dgm:prSet presAssocID="{2084498E-E5F8-4877-86AF-D51F99753BB6}" presName="sibTrans" presStyleCnt="0"/>
      <dgm:spPr/>
    </dgm:pt>
    <dgm:pt modelId="{B076B443-50B3-47B7-9A85-72AE7AE59347}" type="pres">
      <dgm:prSet presAssocID="{907044F4-B0B7-4D91-A919-78F89C725B24}" presName="node" presStyleLbl="node1" presStyleIdx="2" presStyleCnt="13">
        <dgm:presLayoutVars>
          <dgm:bulletEnabled val="1"/>
        </dgm:presLayoutVars>
      </dgm:prSet>
      <dgm:spPr/>
    </dgm:pt>
    <dgm:pt modelId="{941C63A0-E977-437A-AF58-755B0CEB9135}" type="pres">
      <dgm:prSet presAssocID="{BC260B09-626E-4E97-9498-AF35ADFE3A03}" presName="sibTrans" presStyleCnt="0"/>
      <dgm:spPr/>
    </dgm:pt>
    <dgm:pt modelId="{0D668425-5F4F-434D-ABFA-FE4A3B529C5F}" type="pres">
      <dgm:prSet presAssocID="{E5244468-66E1-490E-B23A-1BFE10FA7BDB}" presName="node" presStyleLbl="node1" presStyleIdx="3" presStyleCnt="13">
        <dgm:presLayoutVars>
          <dgm:bulletEnabled val="1"/>
        </dgm:presLayoutVars>
      </dgm:prSet>
      <dgm:spPr/>
    </dgm:pt>
    <dgm:pt modelId="{BE38821C-E014-477A-A5A7-926991B40521}" type="pres">
      <dgm:prSet presAssocID="{CCF2337F-52E6-45E1-9FBC-7F5BC93C190E}" presName="sibTrans" presStyleCnt="0"/>
      <dgm:spPr/>
    </dgm:pt>
    <dgm:pt modelId="{831FB174-9F39-4140-B059-61D1F22E23F6}" type="pres">
      <dgm:prSet presAssocID="{54CCADCC-1BCE-4677-9701-4ACE9C1B9DB6}" presName="node" presStyleLbl="node1" presStyleIdx="4" presStyleCnt="13">
        <dgm:presLayoutVars>
          <dgm:bulletEnabled val="1"/>
        </dgm:presLayoutVars>
      </dgm:prSet>
      <dgm:spPr/>
    </dgm:pt>
    <dgm:pt modelId="{02E5B22F-6A37-4585-97A1-386F6A8C7ABA}" type="pres">
      <dgm:prSet presAssocID="{CD81F2C2-2718-43E5-817D-ED7E7527F956}" presName="sibTrans" presStyleCnt="0"/>
      <dgm:spPr/>
    </dgm:pt>
    <dgm:pt modelId="{422315DE-11B1-41F9-B22E-CED5C5C7B28E}" type="pres">
      <dgm:prSet presAssocID="{D0ACADA4-676C-4975-89EA-A848169BAFFB}" presName="node" presStyleLbl="node1" presStyleIdx="5" presStyleCnt="13">
        <dgm:presLayoutVars>
          <dgm:bulletEnabled val="1"/>
        </dgm:presLayoutVars>
      </dgm:prSet>
      <dgm:spPr/>
    </dgm:pt>
    <dgm:pt modelId="{5CA55B39-A3B7-4DF3-B810-669A7F526BA8}" type="pres">
      <dgm:prSet presAssocID="{0EEAD060-0561-49FF-8EF2-A2C353E6D4C2}" presName="sibTrans" presStyleCnt="0"/>
      <dgm:spPr/>
    </dgm:pt>
    <dgm:pt modelId="{B70031F6-DB0D-4104-AF3B-C041E8ACAE48}" type="pres">
      <dgm:prSet presAssocID="{98F61DF7-582F-49B2-88D4-8A190DBE1761}" presName="node" presStyleLbl="node1" presStyleIdx="6" presStyleCnt="13">
        <dgm:presLayoutVars>
          <dgm:bulletEnabled val="1"/>
        </dgm:presLayoutVars>
      </dgm:prSet>
      <dgm:spPr/>
    </dgm:pt>
    <dgm:pt modelId="{3CDA6282-4382-40A1-8066-980EBD13DCED}" type="pres">
      <dgm:prSet presAssocID="{01A0E297-87A1-429B-9013-EC241351F967}" presName="sibTrans" presStyleCnt="0"/>
      <dgm:spPr/>
    </dgm:pt>
    <dgm:pt modelId="{7736E966-E0CD-426E-8E9A-0059E00EC42C}" type="pres">
      <dgm:prSet presAssocID="{7D18FE42-9CF3-4450-AFDA-35F37473E8A4}" presName="node" presStyleLbl="node1" presStyleIdx="7" presStyleCnt="13">
        <dgm:presLayoutVars>
          <dgm:bulletEnabled val="1"/>
        </dgm:presLayoutVars>
      </dgm:prSet>
      <dgm:spPr/>
    </dgm:pt>
    <dgm:pt modelId="{8C32C308-A048-43CC-A813-F70E41774385}" type="pres">
      <dgm:prSet presAssocID="{DFEED8FE-480B-4582-B21B-CE0777A9566B}" presName="sibTrans" presStyleCnt="0"/>
      <dgm:spPr/>
    </dgm:pt>
    <dgm:pt modelId="{76F332C4-B6F6-4442-BD6D-22AD54580763}" type="pres">
      <dgm:prSet presAssocID="{7AA09C8D-8A91-4D2C-B985-BE26042FE971}" presName="node" presStyleLbl="node1" presStyleIdx="8" presStyleCnt="13">
        <dgm:presLayoutVars>
          <dgm:bulletEnabled val="1"/>
        </dgm:presLayoutVars>
      </dgm:prSet>
      <dgm:spPr/>
    </dgm:pt>
    <dgm:pt modelId="{1EC5B88C-1AE1-4CA3-B456-8C34F530E2D5}" type="pres">
      <dgm:prSet presAssocID="{4962E5FE-FE7F-4AF1-ADC6-889B5653AAC9}" presName="sibTrans" presStyleCnt="0"/>
      <dgm:spPr/>
    </dgm:pt>
    <dgm:pt modelId="{A3628ACB-7D28-416A-9965-887A886E12FB}" type="pres">
      <dgm:prSet presAssocID="{D162238E-8F7A-40B7-91E4-C7A6E8AF922F}" presName="node" presStyleLbl="node1" presStyleIdx="9" presStyleCnt="13">
        <dgm:presLayoutVars>
          <dgm:bulletEnabled val="1"/>
        </dgm:presLayoutVars>
      </dgm:prSet>
      <dgm:spPr/>
    </dgm:pt>
    <dgm:pt modelId="{0D6FAF3C-AE4E-430D-AEE4-FF2EA8936C11}" type="pres">
      <dgm:prSet presAssocID="{7C920D04-34FD-4624-8318-B221A3AAC980}" presName="sibTrans" presStyleCnt="0"/>
      <dgm:spPr/>
    </dgm:pt>
    <dgm:pt modelId="{5200F7B9-6CE0-4DA1-B724-4BDEF92947F7}" type="pres">
      <dgm:prSet presAssocID="{99B8524F-1F4C-4D7E-804F-67908EACBDC7}" presName="node" presStyleLbl="node1" presStyleIdx="10" presStyleCnt="13">
        <dgm:presLayoutVars>
          <dgm:bulletEnabled val="1"/>
        </dgm:presLayoutVars>
      </dgm:prSet>
      <dgm:spPr/>
    </dgm:pt>
    <dgm:pt modelId="{280C3250-2D66-4384-8E34-E765151E3A10}" type="pres">
      <dgm:prSet presAssocID="{33211DAF-AEF8-4B5E-823F-37F032C895EB}" presName="sibTrans" presStyleCnt="0"/>
      <dgm:spPr/>
    </dgm:pt>
    <dgm:pt modelId="{D49B960B-3194-4007-9B67-2E6094CBB243}" type="pres">
      <dgm:prSet presAssocID="{FAC7A368-20CF-4777-9CC3-2AA642B0E9D2}" presName="node" presStyleLbl="node1" presStyleIdx="11" presStyleCnt="13">
        <dgm:presLayoutVars>
          <dgm:bulletEnabled val="1"/>
        </dgm:presLayoutVars>
      </dgm:prSet>
      <dgm:spPr/>
    </dgm:pt>
    <dgm:pt modelId="{49B361DA-8C7C-467D-98A1-701B66BD2DEA}" type="pres">
      <dgm:prSet presAssocID="{4D588A59-7890-441A-94AF-407E1EBD14F3}" presName="sibTrans" presStyleCnt="0"/>
      <dgm:spPr/>
    </dgm:pt>
    <dgm:pt modelId="{388D39A4-040F-4800-9B32-3080F9C7265A}" type="pres">
      <dgm:prSet presAssocID="{B813FBA6-05B2-479D-88AD-F4140FFD83C0}" presName="node" presStyleLbl="node1" presStyleIdx="12" presStyleCnt="13" custScaleX="203404" custScaleY="71880" custLinFactNeighborX="24720" custLinFactNeighborY="-14874">
        <dgm:presLayoutVars>
          <dgm:bulletEnabled val="1"/>
        </dgm:presLayoutVars>
      </dgm:prSet>
      <dgm:spPr/>
    </dgm:pt>
  </dgm:ptLst>
  <dgm:cxnLst>
    <dgm:cxn modelId="{8A535604-EDD0-4EED-9D8C-402F62350D76}" type="presOf" srcId="{907044F4-B0B7-4D91-A919-78F89C725B24}" destId="{B076B443-50B3-47B7-9A85-72AE7AE59347}" srcOrd="0" destOrd="0" presId="urn:microsoft.com/office/officeart/2005/8/layout/default"/>
    <dgm:cxn modelId="{3D603C07-42AF-43EC-90E8-E1BCE8FD51C8}" srcId="{EAA765DC-D0A0-4DCA-A542-96ADF4016587}" destId="{907044F4-B0B7-4D91-A919-78F89C725B24}" srcOrd="2" destOrd="0" parTransId="{A91E101E-AE94-4E82-A16F-9584C7C4C3D9}" sibTransId="{BC260B09-626E-4E97-9498-AF35ADFE3A03}"/>
    <dgm:cxn modelId="{EA827107-FD61-444E-BFF8-402C8BF7245C}" type="presOf" srcId="{98F61DF7-582F-49B2-88D4-8A190DBE1761}" destId="{B70031F6-DB0D-4104-AF3B-C041E8ACAE48}" srcOrd="0" destOrd="0" presId="urn:microsoft.com/office/officeart/2005/8/layout/default"/>
    <dgm:cxn modelId="{D06EC720-43DA-4727-A28A-212CE7FACCCD}" type="presOf" srcId="{EAA765DC-D0A0-4DCA-A542-96ADF4016587}" destId="{17F5A655-B4A5-4CC2-A58E-3A326844F926}" srcOrd="0" destOrd="0" presId="urn:microsoft.com/office/officeart/2005/8/layout/default"/>
    <dgm:cxn modelId="{98ED8630-C757-4C8B-A517-AD46E5B9DE3F}" srcId="{EAA765DC-D0A0-4DCA-A542-96ADF4016587}" destId="{7D18FE42-9CF3-4450-AFDA-35F37473E8A4}" srcOrd="7" destOrd="0" parTransId="{B1152BF7-520F-4077-9850-48ED7EE2FF91}" sibTransId="{DFEED8FE-480B-4582-B21B-CE0777A9566B}"/>
    <dgm:cxn modelId="{348E7537-7121-4A38-A101-DAAF20373E82}" srcId="{EAA765DC-D0A0-4DCA-A542-96ADF4016587}" destId="{B813FBA6-05B2-479D-88AD-F4140FFD83C0}" srcOrd="12" destOrd="0" parTransId="{FE061B04-D0CF-4938-8128-FE77EA7700D1}" sibTransId="{57A1684F-8D95-4813-B1BD-C419EAC5B567}"/>
    <dgm:cxn modelId="{C7E5B95B-6ED1-42C2-8BBE-05A4CB4D8550}" srcId="{EAA765DC-D0A0-4DCA-A542-96ADF4016587}" destId="{D162238E-8F7A-40B7-91E4-C7A6E8AF922F}" srcOrd="9" destOrd="0" parTransId="{DC7827B9-E1AF-4B04-BFF9-220B97A803D4}" sibTransId="{7C920D04-34FD-4624-8318-B221A3AAC980}"/>
    <dgm:cxn modelId="{2915E25E-6644-43D7-9FBA-60F991D0C5BA}" type="presOf" srcId="{FAC7A368-20CF-4777-9CC3-2AA642B0E9D2}" destId="{D49B960B-3194-4007-9B67-2E6094CBB243}" srcOrd="0" destOrd="0" presId="urn:microsoft.com/office/officeart/2005/8/layout/default"/>
    <dgm:cxn modelId="{0506F85E-CAFE-4E1A-B236-A5E46A77FA13}" type="presOf" srcId="{E5244468-66E1-490E-B23A-1BFE10FA7BDB}" destId="{0D668425-5F4F-434D-ABFA-FE4A3B529C5F}" srcOrd="0" destOrd="0" presId="urn:microsoft.com/office/officeart/2005/8/layout/default"/>
    <dgm:cxn modelId="{ABB69A41-0C52-4179-9D22-573E99F8AB85}" srcId="{EAA765DC-D0A0-4DCA-A542-96ADF4016587}" destId="{54CCADCC-1BCE-4677-9701-4ACE9C1B9DB6}" srcOrd="4" destOrd="0" parTransId="{025DC706-89A7-4119-8D00-1BE5B748E425}" sibTransId="{CD81F2C2-2718-43E5-817D-ED7E7527F956}"/>
    <dgm:cxn modelId="{CC46A242-BAFB-4118-AE32-57FD7FC62D87}" type="presOf" srcId="{B813FBA6-05B2-479D-88AD-F4140FFD83C0}" destId="{388D39A4-040F-4800-9B32-3080F9C7265A}" srcOrd="0" destOrd="0" presId="urn:microsoft.com/office/officeart/2005/8/layout/default"/>
    <dgm:cxn modelId="{FF7E6C63-246A-44F4-9C42-09DB2796F149}" type="presOf" srcId="{99B8524F-1F4C-4D7E-804F-67908EACBDC7}" destId="{5200F7B9-6CE0-4DA1-B724-4BDEF92947F7}" srcOrd="0" destOrd="0" presId="urn:microsoft.com/office/officeart/2005/8/layout/default"/>
    <dgm:cxn modelId="{E1994C64-28A3-4A79-ABBA-D0EA9E6333FB}" srcId="{EAA765DC-D0A0-4DCA-A542-96ADF4016587}" destId="{E5244468-66E1-490E-B23A-1BFE10FA7BDB}" srcOrd="3" destOrd="0" parTransId="{AF2A6B82-E909-4142-9557-A425CF5F435B}" sibTransId="{CCF2337F-52E6-45E1-9FBC-7F5BC93C190E}"/>
    <dgm:cxn modelId="{B7CB984A-66AB-404A-B6F8-31CAAB0F2EC3}" type="presOf" srcId="{54CCADCC-1BCE-4677-9701-4ACE9C1B9DB6}" destId="{831FB174-9F39-4140-B059-61D1F22E23F6}" srcOrd="0" destOrd="0" presId="urn:microsoft.com/office/officeart/2005/8/layout/default"/>
    <dgm:cxn modelId="{A103586B-B4DC-4957-88F7-6292BFB6CCBB}" srcId="{EAA765DC-D0A0-4DCA-A542-96ADF4016587}" destId="{99B8524F-1F4C-4D7E-804F-67908EACBDC7}" srcOrd="10" destOrd="0" parTransId="{EE3D6496-94CE-4D87-B1DA-6E3929E4BFC1}" sibTransId="{33211DAF-AEF8-4B5E-823F-37F032C895EB}"/>
    <dgm:cxn modelId="{6B1DB17F-07B3-47EF-AF76-023F51383863}" srcId="{EAA765DC-D0A0-4DCA-A542-96ADF4016587}" destId="{F426DDE6-1BFD-4898-95D2-43E9956312EE}" srcOrd="1" destOrd="0" parTransId="{631A5059-6BAC-4201-A746-F1A137A3B98C}" sibTransId="{2084498E-E5F8-4877-86AF-D51F99753BB6}"/>
    <dgm:cxn modelId="{903E8D92-08F5-41E8-8A7A-9259EBC91DED}" srcId="{EAA765DC-D0A0-4DCA-A542-96ADF4016587}" destId="{7AA09C8D-8A91-4D2C-B985-BE26042FE971}" srcOrd="8" destOrd="0" parTransId="{B888401F-FFCB-46F2-A748-17740C646B7E}" sibTransId="{4962E5FE-FE7F-4AF1-ADC6-889B5653AAC9}"/>
    <dgm:cxn modelId="{E28BB6A2-B1AF-4A9B-AC94-F96DBF1027A7}" type="presOf" srcId="{D162238E-8F7A-40B7-91E4-C7A6E8AF922F}" destId="{A3628ACB-7D28-416A-9965-887A886E12FB}" srcOrd="0" destOrd="0" presId="urn:microsoft.com/office/officeart/2005/8/layout/default"/>
    <dgm:cxn modelId="{AC4927B2-16A8-4AEB-A9E9-04B65B7C2581}" srcId="{EAA765DC-D0A0-4DCA-A542-96ADF4016587}" destId="{FAC7A368-20CF-4777-9CC3-2AA642B0E9D2}" srcOrd="11" destOrd="0" parTransId="{01F04C5A-CFE3-473A-A45E-0AE7547ED3F1}" sibTransId="{4D588A59-7890-441A-94AF-407E1EBD14F3}"/>
    <dgm:cxn modelId="{8C1418B6-CCC1-4064-A4EA-B9CB5B0C2050}" type="presOf" srcId="{7D18FE42-9CF3-4450-AFDA-35F37473E8A4}" destId="{7736E966-E0CD-426E-8E9A-0059E00EC42C}" srcOrd="0" destOrd="0" presId="urn:microsoft.com/office/officeart/2005/8/layout/default"/>
    <dgm:cxn modelId="{60EAF0C6-B35C-4BFB-B101-AC356D56C29F}" type="presOf" srcId="{F426DDE6-1BFD-4898-95D2-43E9956312EE}" destId="{DF1387EB-AFA6-4983-9174-7AFAF02A3CFE}" srcOrd="0" destOrd="0" presId="urn:microsoft.com/office/officeart/2005/8/layout/default"/>
    <dgm:cxn modelId="{A1C05BD0-D3C8-4F06-B382-21DA11AF70F6}" srcId="{EAA765DC-D0A0-4DCA-A542-96ADF4016587}" destId="{916DCCCB-92B8-4F90-BA12-09EEDDD2B723}" srcOrd="0" destOrd="0" parTransId="{9038D342-8DC6-4E0A-BFA8-22C69A3ECEF0}" sibTransId="{108623F3-53C3-4548-90FB-297101306E9E}"/>
    <dgm:cxn modelId="{19F5DCD2-E6D8-4064-AFCB-2C47EA3B84B4}" type="presOf" srcId="{D0ACADA4-676C-4975-89EA-A848169BAFFB}" destId="{422315DE-11B1-41F9-B22E-CED5C5C7B28E}" srcOrd="0" destOrd="0" presId="urn:microsoft.com/office/officeart/2005/8/layout/default"/>
    <dgm:cxn modelId="{650CC2D9-7620-41DC-83B0-920E6CB259EE}" type="presOf" srcId="{916DCCCB-92B8-4F90-BA12-09EEDDD2B723}" destId="{5B868E21-0FF6-4E32-BD0F-1A6BD14DD565}" srcOrd="0" destOrd="0" presId="urn:microsoft.com/office/officeart/2005/8/layout/default"/>
    <dgm:cxn modelId="{97B053DE-8E18-44BF-B081-33D27A2F5DA2}" srcId="{EAA765DC-D0A0-4DCA-A542-96ADF4016587}" destId="{98F61DF7-582F-49B2-88D4-8A190DBE1761}" srcOrd="6" destOrd="0" parTransId="{5EF103A4-287C-4FA2-AB4A-719C18D76134}" sibTransId="{01A0E297-87A1-429B-9013-EC241351F967}"/>
    <dgm:cxn modelId="{D70EC4F3-8082-43AD-8251-28A9AD98A5B7}" type="presOf" srcId="{7AA09C8D-8A91-4D2C-B985-BE26042FE971}" destId="{76F332C4-B6F6-4442-BD6D-22AD54580763}" srcOrd="0" destOrd="0" presId="urn:microsoft.com/office/officeart/2005/8/layout/default"/>
    <dgm:cxn modelId="{D8BCEFFE-F713-4AB5-BC8C-791F57ADAF08}" srcId="{EAA765DC-D0A0-4DCA-A542-96ADF4016587}" destId="{D0ACADA4-676C-4975-89EA-A848169BAFFB}" srcOrd="5" destOrd="0" parTransId="{BA7BEE27-EEC0-48E8-8767-92362D5C8700}" sibTransId="{0EEAD060-0561-49FF-8EF2-A2C353E6D4C2}"/>
    <dgm:cxn modelId="{0F4E5205-B1DC-4193-9CB9-0C2A3AB2F54B}" type="presParOf" srcId="{17F5A655-B4A5-4CC2-A58E-3A326844F926}" destId="{5B868E21-0FF6-4E32-BD0F-1A6BD14DD565}" srcOrd="0" destOrd="0" presId="urn:microsoft.com/office/officeart/2005/8/layout/default"/>
    <dgm:cxn modelId="{1D178602-2DE6-4730-BF19-9CD9A51B8C7C}" type="presParOf" srcId="{17F5A655-B4A5-4CC2-A58E-3A326844F926}" destId="{CC7C5D08-2DEB-4AE6-B343-3D794A81E219}" srcOrd="1" destOrd="0" presId="urn:microsoft.com/office/officeart/2005/8/layout/default"/>
    <dgm:cxn modelId="{A6A2EF49-18E5-49A4-A4FA-C18CF80D11FA}" type="presParOf" srcId="{17F5A655-B4A5-4CC2-A58E-3A326844F926}" destId="{DF1387EB-AFA6-4983-9174-7AFAF02A3CFE}" srcOrd="2" destOrd="0" presId="urn:microsoft.com/office/officeart/2005/8/layout/default"/>
    <dgm:cxn modelId="{1688055C-2B83-453C-9058-F5387D26B87D}" type="presParOf" srcId="{17F5A655-B4A5-4CC2-A58E-3A326844F926}" destId="{C93AF73D-0AF5-4597-BCE4-06964C2DA65C}" srcOrd="3" destOrd="0" presId="urn:microsoft.com/office/officeart/2005/8/layout/default"/>
    <dgm:cxn modelId="{A1466EDE-08CA-4A49-9E84-A5DFD39F6A40}" type="presParOf" srcId="{17F5A655-B4A5-4CC2-A58E-3A326844F926}" destId="{B076B443-50B3-47B7-9A85-72AE7AE59347}" srcOrd="4" destOrd="0" presId="urn:microsoft.com/office/officeart/2005/8/layout/default"/>
    <dgm:cxn modelId="{F73EEAA9-5B5A-4519-BA6E-9AF9A118F978}" type="presParOf" srcId="{17F5A655-B4A5-4CC2-A58E-3A326844F926}" destId="{941C63A0-E977-437A-AF58-755B0CEB9135}" srcOrd="5" destOrd="0" presId="urn:microsoft.com/office/officeart/2005/8/layout/default"/>
    <dgm:cxn modelId="{673A0FAC-B3F2-4B3F-8191-C061782083D1}" type="presParOf" srcId="{17F5A655-B4A5-4CC2-A58E-3A326844F926}" destId="{0D668425-5F4F-434D-ABFA-FE4A3B529C5F}" srcOrd="6" destOrd="0" presId="urn:microsoft.com/office/officeart/2005/8/layout/default"/>
    <dgm:cxn modelId="{3F4B5769-5A90-40AA-B53C-FD2C20D3A93D}" type="presParOf" srcId="{17F5A655-B4A5-4CC2-A58E-3A326844F926}" destId="{BE38821C-E014-477A-A5A7-926991B40521}" srcOrd="7" destOrd="0" presId="urn:microsoft.com/office/officeart/2005/8/layout/default"/>
    <dgm:cxn modelId="{5837E13C-7FEE-4732-86F2-B5B5F3C498F2}" type="presParOf" srcId="{17F5A655-B4A5-4CC2-A58E-3A326844F926}" destId="{831FB174-9F39-4140-B059-61D1F22E23F6}" srcOrd="8" destOrd="0" presId="urn:microsoft.com/office/officeart/2005/8/layout/default"/>
    <dgm:cxn modelId="{754B8777-5693-4F1C-B176-ABF98EE3F477}" type="presParOf" srcId="{17F5A655-B4A5-4CC2-A58E-3A326844F926}" destId="{02E5B22F-6A37-4585-97A1-386F6A8C7ABA}" srcOrd="9" destOrd="0" presId="urn:microsoft.com/office/officeart/2005/8/layout/default"/>
    <dgm:cxn modelId="{C266C418-B177-4431-9818-AE351AE2E1A7}" type="presParOf" srcId="{17F5A655-B4A5-4CC2-A58E-3A326844F926}" destId="{422315DE-11B1-41F9-B22E-CED5C5C7B28E}" srcOrd="10" destOrd="0" presId="urn:microsoft.com/office/officeart/2005/8/layout/default"/>
    <dgm:cxn modelId="{91F9A420-067A-4D9E-BE8B-8A8CB5EAE3A9}" type="presParOf" srcId="{17F5A655-B4A5-4CC2-A58E-3A326844F926}" destId="{5CA55B39-A3B7-4DF3-B810-669A7F526BA8}" srcOrd="11" destOrd="0" presId="urn:microsoft.com/office/officeart/2005/8/layout/default"/>
    <dgm:cxn modelId="{81691C94-0A14-4092-AA46-22A0196D1EAD}" type="presParOf" srcId="{17F5A655-B4A5-4CC2-A58E-3A326844F926}" destId="{B70031F6-DB0D-4104-AF3B-C041E8ACAE48}" srcOrd="12" destOrd="0" presId="urn:microsoft.com/office/officeart/2005/8/layout/default"/>
    <dgm:cxn modelId="{D6AAEDD3-AC9C-4207-9B05-ED4A0E77BE64}" type="presParOf" srcId="{17F5A655-B4A5-4CC2-A58E-3A326844F926}" destId="{3CDA6282-4382-40A1-8066-980EBD13DCED}" srcOrd="13" destOrd="0" presId="urn:microsoft.com/office/officeart/2005/8/layout/default"/>
    <dgm:cxn modelId="{0D99E717-F07F-45A5-9C4E-4F3125737C95}" type="presParOf" srcId="{17F5A655-B4A5-4CC2-A58E-3A326844F926}" destId="{7736E966-E0CD-426E-8E9A-0059E00EC42C}" srcOrd="14" destOrd="0" presId="urn:microsoft.com/office/officeart/2005/8/layout/default"/>
    <dgm:cxn modelId="{5A2051CD-A8AB-474B-AF2C-04AF27FD9756}" type="presParOf" srcId="{17F5A655-B4A5-4CC2-A58E-3A326844F926}" destId="{8C32C308-A048-43CC-A813-F70E41774385}" srcOrd="15" destOrd="0" presId="urn:microsoft.com/office/officeart/2005/8/layout/default"/>
    <dgm:cxn modelId="{1B3D4F66-DE0A-4810-8DD6-D5089D4410C0}" type="presParOf" srcId="{17F5A655-B4A5-4CC2-A58E-3A326844F926}" destId="{76F332C4-B6F6-4442-BD6D-22AD54580763}" srcOrd="16" destOrd="0" presId="urn:microsoft.com/office/officeart/2005/8/layout/default"/>
    <dgm:cxn modelId="{D168ECEB-7233-40C1-9C94-5B57A796DC84}" type="presParOf" srcId="{17F5A655-B4A5-4CC2-A58E-3A326844F926}" destId="{1EC5B88C-1AE1-4CA3-B456-8C34F530E2D5}" srcOrd="17" destOrd="0" presId="urn:microsoft.com/office/officeart/2005/8/layout/default"/>
    <dgm:cxn modelId="{78E55DF5-6DE0-4E03-B6BD-9139BD4477D3}" type="presParOf" srcId="{17F5A655-B4A5-4CC2-A58E-3A326844F926}" destId="{A3628ACB-7D28-416A-9965-887A886E12FB}" srcOrd="18" destOrd="0" presId="urn:microsoft.com/office/officeart/2005/8/layout/default"/>
    <dgm:cxn modelId="{1EE2A8C2-EC22-4DE2-9981-D4F2B25691DF}" type="presParOf" srcId="{17F5A655-B4A5-4CC2-A58E-3A326844F926}" destId="{0D6FAF3C-AE4E-430D-AEE4-FF2EA8936C11}" srcOrd="19" destOrd="0" presId="urn:microsoft.com/office/officeart/2005/8/layout/default"/>
    <dgm:cxn modelId="{EFE5A63C-8787-47AA-904A-1FC1F7BF91E9}" type="presParOf" srcId="{17F5A655-B4A5-4CC2-A58E-3A326844F926}" destId="{5200F7B9-6CE0-4DA1-B724-4BDEF92947F7}" srcOrd="20" destOrd="0" presId="urn:microsoft.com/office/officeart/2005/8/layout/default"/>
    <dgm:cxn modelId="{76B86C87-E97F-439D-87A5-F97A6B771D4A}" type="presParOf" srcId="{17F5A655-B4A5-4CC2-A58E-3A326844F926}" destId="{280C3250-2D66-4384-8E34-E765151E3A10}" srcOrd="21" destOrd="0" presId="urn:microsoft.com/office/officeart/2005/8/layout/default"/>
    <dgm:cxn modelId="{8A92DE2A-2650-4C4C-A00E-0252A673A19B}" type="presParOf" srcId="{17F5A655-B4A5-4CC2-A58E-3A326844F926}" destId="{D49B960B-3194-4007-9B67-2E6094CBB243}" srcOrd="22" destOrd="0" presId="urn:microsoft.com/office/officeart/2005/8/layout/default"/>
    <dgm:cxn modelId="{977F4077-B948-4400-BA1D-A0650082780A}" type="presParOf" srcId="{17F5A655-B4A5-4CC2-A58E-3A326844F926}" destId="{49B361DA-8C7C-467D-98A1-701B66BD2DEA}" srcOrd="23" destOrd="0" presId="urn:microsoft.com/office/officeart/2005/8/layout/default"/>
    <dgm:cxn modelId="{91BCC207-AF54-4FDB-9669-2EF80FB659FB}" type="presParOf" srcId="{17F5A655-B4A5-4CC2-A58E-3A326844F926}" destId="{388D39A4-040F-4800-9B32-3080F9C7265A}" srcOrd="2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ED778F-6492-42B6-94AB-307380E9E9D6}"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E1F1E2A-E6E4-4BA4-BD45-9941CAB92C88}">
      <dgm:prSet/>
      <dgm:spPr/>
      <dgm:t>
        <a:bodyPr/>
        <a:lstStyle/>
        <a:p>
          <a:r>
            <a:rPr lang="fi-FI" b="0" i="0"/>
            <a:t>Kehollisen ilmaisun toteutus voi olla spontaania tai lapsen osallisuutta korostava yhdessä suunniteltu, toteutettu ja arvioitu luova prosessi. </a:t>
          </a:r>
          <a:endParaRPr lang="en-US"/>
        </a:p>
      </dgm:t>
    </dgm:pt>
    <dgm:pt modelId="{9767C5D7-3869-499B-A8CC-78C446B8B167}" type="parTrans" cxnId="{F5FA4C38-C2E4-42F0-8294-6041075E3790}">
      <dgm:prSet/>
      <dgm:spPr/>
      <dgm:t>
        <a:bodyPr/>
        <a:lstStyle/>
        <a:p>
          <a:endParaRPr lang="en-US"/>
        </a:p>
      </dgm:t>
    </dgm:pt>
    <dgm:pt modelId="{C6CA2FCC-9957-446D-A53E-180EF1803DCC}" type="sibTrans" cxnId="{F5FA4C38-C2E4-42F0-8294-6041075E3790}">
      <dgm:prSet/>
      <dgm:spPr/>
      <dgm:t>
        <a:bodyPr/>
        <a:lstStyle/>
        <a:p>
          <a:endParaRPr lang="en-US"/>
        </a:p>
      </dgm:t>
    </dgm:pt>
    <dgm:pt modelId="{376F0E30-FB2C-4B3D-9BA8-26771F8B76E0}">
      <dgm:prSet/>
      <dgm:spPr/>
      <dgm:t>
        <a:bodyPr/>
        <a:lstStyle/>
        <a:p>
          <a:r>
            <a:rPr lang="fi-FI" b="0" i="0"/>
            <a:t>Tavoitteena on rohkaista lapsia ilmaisemaan itseään.</a:t>
          </a:r>
          <a:endParaRPr lang="en-US"/>
        </a:p>
      </dgm:t>
    </dgm:pt>
    <dgm:pt modelId="{38CBB34D-D2D4-402F-AA75-E314C2155E7E}" type="parTrans" cxnId="{52F87174-51D5-4342-86DA-B019952259D6}">
      <dgm:prSet/>
      <dgm:spPr/>
      <dgm:t>
        <a:bodyPr/>
        <a:lstStyle/>
        <a:p>
          <a:endParaRPr lang="en-US"/>
        </a:p>
      </dgm:t>
    </dgm:pt>
    <dgm:pt modelId="{52F3753A-0FB7-485A-A1F2-E60A3930E637}" type="sibTrans" cxnId="{52F87174-51D5-4342-86DA-B019952259D6}">
      <dgm:prSet/>
      <dgm:spPr/>
      <dgm:t>
        <a:bodyPr/>
        <a:lstStyle/>
        <a:p>
          <a:endParaRPr lang="en-US"/>
        </a:p>
      </dgm:t>
    </dgm:pt>
    <dgm:pt modelId="{3A24AAAE-0410-48DA-AE95-8028AA666B7E}">
      <dgm:prSet/>
      <dgm:spPr/>
      <dgm:t>
        <a:bodyPr/>
        <a:lstStyle/>
        <a:p>
          <a:r>
            <a:rPr lang="fi-FI" b="0" i="0"/>
            <a:t>Toiminnassa heille mahdollistetaan monipuolinen kielellinen kokeminen, ilmaisu ja viestintä. </a:t>
          </a:r>
          <a:endParaRPr lang="en-US"/>
        </a:p>
      </dgm:t>
    </dgm:pt>
    <dgm:pt modelId="{26597423-6E38-4769-B085-255597A6EDA2}" type="parTrans" cxnId="{7DDBB8C0-935D-4CB3-A266-6F7208B5C3F7}">
      <dgm:prSet/>
      <dgm:spPr/>
      <dgm:t>
        <a:bodyPr/>
        <a:lstStyle/>
        <a:p>
          <a:endParaRPr lang="en-US"/>
        </a:p>
      </dgm:t>
    </dgm:pt>
    <dgm:pt modelId="{764C2BA5-B78D-46D1-A3A1-BA71C95B3FED}" type="sibTrans" cxnId="{7DDBB8C0-935D-4CB3-A266-6F7208B5C3F7}">
      <dgm:prSet/>
      <dgm:spPr/>
      <dgm:t>
        <a:bodyPr/>
        <a:lstStyle/>
        <a:p>
          <a:endParaRPr lang="en-US"/>
        </a:p>
      </dgm:t>
    </dgm:pt>
    <dgm:pt modelId="{DACA7DB7-DEEF-4886-AA2B-B99DD256F905}">
      <dgm:prSet/>
      <dgm:spPr/>
      <dgm:t>
        <a:bodyPr/>
        <a:lstStyle/>
        <a:p>
          <a:r>
            <a:rPr lang="fi-FI" b="0" i="0"/>
            <a:t>Draama, tanssi, leikki ovat osa kehollista ilmaisua. </a:t>
          </a:r>
          <a:endParaRPr lang="en-US"/>
        </a:p>
      </dgm:t>
    </dgm:pt>
    <dgm:pt modelId="{E376AFED-EA50-40CF-BB95-F7C0EAE76E7F}" type="parTrans" cxnId="{15518BCE-DD8F-494D-ABCB-0EBC07CF6042}">
      <dgm:prSet/>
      <dgm:spPr/>
      <dgm:t>
        <a:bodyPr/>
        <a:lstStyle/>
        <a:p>
          <a:endParaRPr lang="en-US"/>
        </a:p>
      </dgm:t>
    </dgm:pt>
    <dgm:pt modelId="{614306A6-E446-42ED-BB92-0AF138DBFC3A}" type="sibTrans" cxnId="{15518BCE-DD8F-494D-ABCB-0EBC07CF6042}">
      <dgm:prSet/>
      <dgm:spPr/>
      <dgm:t>
        <a:bodyPr/>
        <a:lstStyle/>
        <a:p>
          <a:endParaRPr lang="en-US"/>
        </a:p>
      </dgm:t>
    </dgm:pt>
    <dgm:pt modelId="{9A4B99EC-C145-47CF-82FF-521F050977E7}">
      <dgm:prSet/>
      <dgm:spPr/>
      <dgm:t>
        <a:bodyPr/>
        <a:lstStyle/>
        <a:p>
          <a:r>
            <a:rPr lang="fi-FI" b="0" i="0"/>
            <a:t>Kehollinen ilmaisu linkittyy myös kasvan, liikun, kehityn – osa-alueeseen liikkumisen osalta. </a:t>
          </a:r>
          <a:endParaRPr lang="en-US"/>
        </a:p>
      </dgm:t>
    </dgm:pt>
    <dgm:pt modelId="{9206F4CE-2525-49C2-B463-EB014A4B88D6}" type="parTrans" cxnId="{E8EA8CB4-BC99-4AC9-94D1-629B66007401}">
      <dgm:prSet/>
      <dgm:spPr/>
      <dgm:t>
        <a:bodyPr/>
        <a:lstStyle/>
        <a:p>
          <a:endParaRPr lang="en-US"/>
        </a:p>
      </dgm:t>
    </dgm:pt>
    <dgm:pt modelId="{6AE1EFAF-6C5A-4606-A488-B9B5C9BA871F}" type="sibTrans" cxnId="{E8EA8CB4-BC99-4AC9-94D1-629B66007401}">
      <dgm:prSet/>
      <dgm:spPr/>
      <dgm:t>
        <a:bodyPr/>
        <a:lstStyle/>
        <a:p>
          <a:endParaRPr lang="en-US"/>
        </a:p>
      </dgm:t>
    </dgm:pt>
    <dgm:pt modelId="{25CA00F1-8986-4E70-BFBB-F38A38450121}">
      <dgm:prSet/>
      <dgm:spPr/>
      <dgm:t>
        <a:bodyPr/>
        <a:lstStyle/>
        <a:p>
          <a:r>
            <a:rPr lang="fi-FI"/>
            <a:t>”Varhaista aikaa – Varhaiskasvatuksen aikaa”</a:t>
          </a:r>
          <a:endParaRPr lang="en-US"/>
        </a:p>
      </dgm:t>
    </dgm:pt>
    <dgm:pt modelId="{8533ED9A-A497-4457-BF27-2208E459C721}" type="parTrans" cxnId="{816D5BA4-7FA9-43AA-8761-1D76E823E5E1}">
      <dgm:prSet/>
      <dgm:spPr/>
      <dgm:t>
        <a:bodyPr/>
        <a:lstStyle/>
        <a:p>
          <a:endParaRPr lang="en-US"/>
        </a:p>
      </dgm:t>
    </dgm:pt>
    <dgm:pt modelId="{84C1770C-075B-4888-805B-A26A5C7722E9}" type="sibTrans" cxnId="{816D5BA4-7FA9-43AA-8761-1D76E823E5E1}">
      <dgm:prSet/>
      <dgm:spPr/>
      <dgm:t>
        <a:bodyPr/>
        <a:lstStyle/>
        <a:p>
          <a:endParaRPr lang="en-US"/>
        </a:p>
      </dgm:t>
    </dgm:pt>
    <dgm:pt modelId="{4F3A1264-21F0-43AF-A210-2B28724926DC}" type="pres">
      <dgm:prSet presAssocID="{3FED778F-6492-42B6-94AB-307380E9E9D6}" presName="diagram" presStyleCnt="0">
        <dgm:presLayoutVars>
          <dgm:dir/>
          <dgm:resizeHandles val="exact"/>
        </dgm:presLayoutVars>
      </dgm:prSet>
      <dgm:spPr/>
    </dgm:pt>
    <dgm:pt modelId="{DA7B0C82-DFA7-4968-B828-9BEE68C6E288}" type="pres">
      <dgm:prSet presAssocID="{6E1F1E2A-E6E4-4BA4-BD45-9941CAB92C88}" presName="node" presStyleLbl="node1" presStyleIdx="0" presStyleCnt="6">
        <dgm:presLayoutVars>
          <dgm:bulletEnabled val="1"/>
        </dgm:presLayoutVars>
      </dgm:prSet>
      <dgm:spPr/>
    </dgm:pt>
    <dgm:pt modelId="{90003309-A5F3-4428-8476-BBCF2A4E6974}" type="pres">
      <dgm:prSet presAssocID="{C6CA2FCC-9957-446D-A53E-180EF1803DCC}" presName="sibTrans" presStyleCnt="0"/>
      <dgm:spPr/>
    </dgm:pt>
    <dgm:pt modelId="{6F43B229-42FE-4B69-8E6E-14C9D5F5330B}" type="pres">
      <dgm:prSet presAssocID="{376F0E30-FB2C-4B3D-9BA8-26771F8B76E0}" presName="node" presStyleLbl="node1" presStyleIdx="1" presStyleCnt="6">
        <dgm:presLayoutVars>
          <dgm:bulletEnabled val="1"/>
        </dgm:presLayoutVars>
      </dgm:prSet>
      <dgm:spPr/>
    </dgm:pt>
    <dgm:pt modelId="{670B8EF2-A78E-43D1-95E7-594A3610FF28}" type="pres">
      <dgm:prSet presAssocID="{52F3753A-0FB7-485A-A1F2-E60A3930E637}" presName="sibTrans" presStyleCnt="0"/>
      <dgm:spPr/>
    </dgm:pt>
    <dgm:pt modelId="{B8F018A7-EB5D-4C99-A3B6-9368FEA6712B}" type="pres">
      <dgm:prSet presAssocID="{3A24AAAE-0410-48DA-AE95-8028AA666B7E}" presName="node" presStyleLbl="node1" presStyleIdx="2" presStyleCnt="6">
        <dgm:presLayoutVars>
          <dgm:bulletEnabled val="1"/>
        </dgm:presLayoutVars>
      </dgm:prSet>
      <dgm:spPr/>
    </dgm:pt>
    <dgm:pt modelId="{8E268B4E-ADFA-4252-AC83-74665E313C8F}" type="pres">
      <dgm:prSet presAssocID="{764C2BA5-B78D-46D1-A3A1-BA71C95B3FED}" presName="sibTrans" presStyleCnt="0"/>
      <dgm:spPr/>
    </dgm:pt>
    <dgm:pt modelId="{9997D048-0D7D-4E7D-8454-AC5081E7FDAE}" type="pres">
      <dgm:prSet presAssocID="{DACA7DB7-DEEF-4886-AA2B-B99DD256F905}" presName="node" presStyleLbl="node1" presStyleIdx="3" presStyleCnt="6">
        <dgm:presLayoutVars>
          <dgm:bulletEnabled val="1"/>
        </dgm:presLayoutVars>
      </dgm:prSet>
      <dgm:spPr/>
    </dgm:pt>
    <dgm:pt modelId="{F48ED05C-22D0-4A60-BBA3-6859A125925E}" type="pres">
      <dgm:prSet presAssocID="{614306A6-E446-42ED-BB92-0AF138DBFC3A}" presName="sibTrans" presStyleCnt="0"/>
      <dgm:spPr/>
    </dgm:pt>
    <dgm:pt modelId="{3DA6EB87-5B4A-4CAF-A621-7C270D5E6A62}" type="pres">
      <dgm:prSet presAssocID="{9A4B99EC-C145-47CF-82FF-521F050977E7}" presName="node" presStyleLbl="node1" presStyleIdx="4" presStyleCnt="6">
        <dgm:presLayoutVars>
          <dgm:bulletEnabled val="1"/>
        </dgm:presLayoutVars>
      </dgm:prSet>
      <dgm:spPr/>
    </dgm:pt>
    <dgm:pt modelId="{F26E9A5F-E268-490F-B418-44D20BB94699}" type="pres">
      <dgm:prSet presAssocID="{6AE1EFAF-6C5A-4606-A488-B9B5C9BA871F}" presName="sibTrans" presStyleCnt="0"/>
      <dgm:spPr/>
    </dgm:pt>
    <dgm:pt modelId="{36A76D3A-68DF-41C4-A022-5D46E4608561}" type="pres">
      <dgm:prSet presAssocID="{25CA00F1-8986-4E70-BFBB-F38A38450121}" presName="node" presStyleLbl="node1" presStyleIdx="5" presStyleCnt="6" custScaleX="62794" custScaleY="59009">
        <dgm:presLayoutVars>
          <dgm:bulletEnabled val="1"/>
        </dgm:presLayoutVars>
      </dgm:prSet>
      <dgm:spPr/>
    </dgm:pt>
  </dgm:ptLst>
  <dgm:cxnLst>
    <dgm:cxn modelId="{EED0F015-B07B-4F7B-B050-42CA80D1E98B}" type="presOf" srcId="{25CA00F1-8986-4E70-BFBB-F38A38450121}" destId="{36A76D3A-68DF-41C4-A022-5D46E4608561}" srcOrd="0" destOrd="0" presId="urn:microsoft.com/office/officeart/2005/8/layout/default"/>
    <dgm:cxn modelId="{F5FA4C38-C2E4-42F0-8294-6041075E3790}" srcId="{3FED778F-6492-42B6-94AB-307380E9E9D6}" destId="{6E1F1E2A-E6E4-4BA4-BD45-9941CAB92C88}" srcOrd="0" destOrd="0" parTransId="{9767C5D7-3869-499B-A8CC-78C446B8B167}" sibTransId="{C6CA2FCC-9957-446D-A53E-180EF1803DCC}"/>
    <dgm:cxn modelId="{D362B93E-DE24-41C3-91E5-EE33A0F684EE}" type="presOf" srcId="{6E1F1E2A-E6E4-4BA4-BD45-9941CAB92C88}" destId="{DA7B0C82-DFA7-4968-B828-9BEE68C6E288}" srcOrd="0" destOrd="0" presId="urn:microsoft.com/office/officeart/2005/8/layout/default"/>
    <dgm:cxn modelId="{80A78E51-9D13-4662-A1D7-2112F1E80D52}" type="presOf" srcId="{3FED778F-6492-42B6-94AB-307380E9E9D6}" destId="{4F3A1264-21F0-43AF-A210-2B28724926DC}" srcOrd="0" destOrd="0" presId="urn:microsoft.com/office/officeart/2005/8/layout/default"/>
    <dgm:cxn modelId="{85CF3A52-EB35-40F8-A70F-D60A1E9BF55C}" type="presOf" srcId="{3A24AAAE-0410-48DA-AE95-8028AA666B7E}" destId="{B8F018A7-EB5D-4C99-A3B6-9368FEA6712B}" srcOrd="0" destOrd="0" presId="urn:microsoft.com/office/officeart/2005/8/layout/default"/>
    <dgm:cxn modelId="{52F87174-51D5-4342-86DA-B019952259D6}" srcId="{3FED778F-6492-42B6-94AB-307380E9E9D6}" destId="{376F0E30-FB2C-4B3D-9BA8-26771F8B76E0}" srcOrd="1" destOrd="0" parTransId="{38CBB34D-D2D4-402F-AA75-E314C2155E7E}" sibTransId="{52F3753A-0FB7-485A-A1F2-E60A3930E637}"/>
    <dgm:cxn modelId="{AEA8B778-0DF2-4635-B0D9-D22DFEACDCA6}" type="presOf" srcId="{9A4B99EC-C145-47CF-82FF-521F050977E7}" destId="{3DA6EB87-5B4A-4CAF-A621-7C270D5E6A62}" srcOrd="0" destOrd="0" presId="urn:microsoft.com/office/officeart/2005/8/layout/default"/>
    <dgm:cxn modelId="{159F5E82-3270-46C9-BCDF-FA9819729CF7}" type="presOf" srcId="{376F0E30-FB2C-4B3D-9BA8-26771F8B76E0}" destId="{6F43B229-42FE-4B69-8E6E-14C9D5F5330B}" srcOrd="0" destOrd="0" presId="urn:microsoft.com/office/officeart/2005/8/layout/default"/>
    <dgm:cxn modelId="{F2B34B95-57D1-426F-8B28-18EFAF4CE16D}" type="presOf" srcId="{DACA7DB7-DEEF-4886-AA2B-B99DD256F905}" destId="{9997D048-0D7D-4E7D-8454-AC5081E7FDAE}" srcOrd="0" destOrd="0" presId="urn:microsoft.com/office/officeart/2005/8/layout/default"/>
    <dgm:cxn modelId="{816D5BA4-7FA9-43AA-8761-1D76E823E5E1}" srcId="{3FED778F-6492-42B6-94AB-307380E9E9D6}" destId="{25CA00F1-8986-4E70-BFBB-F38A38450121}" srcOrd="5" destOrd="0" parTransId="{8533ED9A-A497-4457-BF27-2208E459C721}" sibTransId="{84C1770C-075B-4888-805B-A26A5C7722E9}"/>
    <dgm:cxn modelId="{E8EA8CB4-BC99-4AC9-94D1-629B66007401}" srcId="{3FED778F-6492-42B6-94AB-307380E9E9D6}" destId="{9A4B99EC-C145-47CF-82FF-521F050977E7}" srcOrd="4" destOrd="0" parTransId="{9206F4CE-2525-49C2-B463-EB014A4B88D6}" sibTransId="{6AE1EFAF-6C5A-4606-A488-B9B5C9BA871F}"/>
    <dgm:cxn modelId="{7DDBB8C0-935D-4CB3-A266-6F7208B5C3F7}" srcId="{3FED778F-6492-42B6-94AB-307380E9E9D6}" destId="{3A24AAAE-0410-48DA-AE95-8028AA666B7E}" srcOrd="2" destOrd="0" parTransId="{26597423-6E38-4769-B085-255597A6EDA2}" sibTransId="{764C2BA5-B78D-46D1-A3A1-BA71C95B3FED}"/>
    <dgm:cxn modelId="{15518BCE-DD8F-494D-ABCB-0EBC07CF6042}" srcId="{3FED778F-6492-42B6-94AB-307380E9E9D6}" destId="{DACA7DB7-DEEF-4886-AA2B-B99DD256F905}" srcOrd="3" destOrd="0" parTransId="{E376AFED-EA50-40CF-BB95-F7C0EAE76E7F}" sibTransId="{614306A6-E446-42ED-BB92-0AF138DBFC3A}"/>
    <dgm:cxn modelId="{2588484D-7E8B-4F80-BACA-135F5A8A4CAB}" type="presParOf" srcId="{4F3A1264-21F0-43AF-A210-2B28724926DC}" destId="{DA7B0C82-DFA7-4968-B828-9BEE68C6E288}" srcOrd="0" destOrd="0" presId="urn:microsoft.com/office/officeart/2005/8/layout/default"/>
    <dgm:cxn modelId="{A343BA8A-2531-40E4-B19E-BC0342F8A3FE}" type="presParOf" srcId="{4F3A1264-21F0-43AF-A210-2B28724926DC}" destId="{90003309-A5F3-4428-8476-BBCF2A4E6974}" srcOrd="1" destOrd="0" presId="urn:microsoft.com/office/officeart/2005/8/layout/default"/>
    <dgm:cxn modelId="{DE5AAF9A-82ED-40D6-9072-D507E5976114}" type="presParOf" srcId="{4F3A1264-21F0-43AF-A210-2B28724926DC}" destId="{6F43B229-42FE-4B69-8E6E-14C9D5F5330B}" srcOrd="2" destOrd="0" presId="urn:microsoft.com/office/officeart/2005/8/layout/default"/>
    <dgm:cxn modelId="{4C8CAC33-4674-4E32-AA44-40D62A5478F5}" type="presParOf" srcId="{4F3A1264-21F0-43AF-A210-2B28724926DC}" destId="{670B8EF2-A78E-43D1-95E7-594A3610FF28}" srcOrd="3" destOrd="0" presId="urn:microsoft.com/office/officeart/2005/8/layout/default"/>
    <dgm:cxn modelId="{0BF7A056-8110-43E2-B9A8-D34481EEACAE}" type="presParOf" srcId="{4F3A1264-21F0-43AF-A210-2B28724926DC}" destId="{B8F018A7-EB5D-4C99-A3B6-9368FEA6712B}" srcOrd="4" destOrd="0" presId="urn:microsoft.com/office/officeart/2005/8/layout/default"/>
    <dgm:cxn modelId="{B976D380-3070-4807-B3F8-6ECACC197AB4}" type="presParOf" srcId="{4F3A1264-21F0-43AF-A210-2B28724926DC}" destId="{8E268B4E-ADFA-4252-AC83-74665E313C8F}" srcOrd="5" destOrd="0" presId="urn:microsoft.com/office/officeart/2005/8/layout/default"/>
    <dgm:cxn modelId="{6482E63B-AC90-492F-B252-B4D352ABC272}" type="presParOf" srcId="{4F3A1264-21F0-43AF-A210-2B28724926DC}" destId="{9997D048-0D7D-4E7D-8454-AC5081E7FDAE}" srcOrd="6" destOrd="0" presId="urn:microsoft.com/office/officeart/2005/8/layout/default"/>
    <dgm:cxn modelId="{D59D849D-F365-46DB-B574-5D55A267D0B9}" type="presParOf" srcId="{4F3A1264-21F0-43AF-A210-2B28724926DC}" destId="{F48ED05C-22D0-4A60-BBA3-6859A125925E}" srcOrd="7" destOrd="0" presId="urn:microsoft.com/office/officeart/2005/8/layout/default"/>
    <dgm:cxn modelId="{1B48BCB8-877D-4AB6-BBB9-50BD3C0CD055}" type="presParOf" srcId="{4F3A1264-21F0-43AF-A210-2B28724926DC}" destId="{3DA6EB87-5B4A-4CAF-A621-7C270D5E6A62}" srcOrd="8" destOrd="0" presId="urn:microsoft.com/office/officeart/2005/8/layout/default"/>
    <dgm:cxn modelId="{B1110669-7BBB-4404-8C73-9034FA5C52FE}" type="presParOf" srcId="{4F3A1264-21F0-43AF-A210-2B28724926DC}" destId="{F26E9A5F-E268-490F-B418-44D20BB94699}" srcOrd="9" destOrd="0" presId="urn:microsoft.com/office/officeart/2005/8/layout/default"/>
    <dgm:cxn modelId="{FDFD44A3-542C-4871-9CBE-B77FC27766F6}" type="presParOf" srcId="{4F3A1264-21F0-43AF-A210-2B28724926DC}" destId="{36A76D3A-68DF-41C4-A022-5D46E4608561}"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868E21-0FF6-4E32-BD0F-1A6BD14DD565}">
      <dsp:nvSpPr>
        <dsp:cNvPr id="0" name=""/>
        <dsp:cNvSpPr/>
      </dsp:nvSpPr>
      <dsp:spPr>
        <a:xfrm>
          <a:off x="3599" y="74919"/>
          <a:ext cx="2855928" cy="17135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Lasten ilmaisulle on luonteenomaista kokonaisvaltaisuus ja ilmaisun eri muotojen luova </a:t>
          </a:r>
          <a:r>
            <a:rPr lang="fi-FI" sz="1400" u="sng" kern="1200" dirty="0"/>
            <a:t>yhdisteleminen</a:t>
          </a:r>
          <a:r>
            <a:rPr lang="fi-FI" sz="1400" kern="1200" dirty="0"/>
            <a:t>. </a:t>
          </a:r>
          <a:endParaRPr lang="en-US" sz="1400" kern="1200" dirty="0"/>
        </a:p>
      </dsp:txBody>
      <dsp:txXfrm>
        <a:off x="3599" y="74919"/>
        <a:ext cx="2855928" cy="1713557"/>
      </dsp:txXfrm>
    </dsp:sp>
    <dsp:sp modelId="{DF1387EB-AFA6-4983-9174-7AFAF02A3CFE}">
      <dsp:nvSpPr>
        <dsp:cNvPr id="0" name=""/>
        <dsp:cNvSpPr/>
      </dsp:nvSpPr>
      <dsp:spPr>
        <a:xfrm>
          <a:off x="3145121" y="74919"/>
          <a:ext cx="2855928" cy="17135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Taiteellinen kokeminen ja ilmaiseminen edistävät lasten oppimisedellytyksiä, sosiaalisia taitoja ja myönteistä minäkuvaa sekä valmiuksia ymmärtää ja jäsentää ympäröivää maailmaa.</a:t>
          </a:r>
          <a:endParaRPr lang="en-US" sz="1400" kern="1200" dirty="0"/>
        </a:p>
      </dsp:txBody>
      <dsp:txXfrm>
        <a:off x="3145121" y="74919"/>
        <a:ext cx="2855928" cy="1713557"/>
      </dsp:txXfrm>
    </dsp:sp>
    <dsp:sp modelId="{B076B443-50B3-47B7-9A85-72AE7AE59347}">
      <dsp:nvSpPr>
        <dsp:cNvPr id="0" name=""/>
        <dsp:cNvSpPr/>
      </dsp:nvSpPr>
      <dsp:spPr>
        <a:xfrm>
          <a:off x="6286642" y="74919"/>
          <a:ext cx="2855928" cy="17135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Ajattelun ja oppimisen taidot kehittyvät, kun lapset tutkivat, tulkitsevat ja luovat merkityksiä erilaisia ilmaisun taitoja harjoittelemalla. </a:t>
          </a:r>
          <a:endParaRPr lang="en-US" sz="1400" kern="1200" dirty="0"/>
        </a:p>
      </dsp:txBody>
      <dsp:txXfrm>
        <a:off x="6286642" y="74919"/>
        <a:ext cx="2855928" cy="1713557"/>
      </dsp:txXfrm>
    </dsp:sp>
    <dsp:sp modelId="{0D668425-5F4F-434D-ABFA-FE4A3B529C5F}">
      <dsp:nvSpPr>
        <dsp:cNvPr id="0" name=""/>
        <dsp:cNvSpPr/>
      </dsp:nvSpPr>
      <dsp:spPr>
        <a:xfrm>
          <a:off x="9428164" y="74919"/>
          <a:ext cx="2855928" cy="17135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Kyky kuvitella ja luoda mielikuvia on keskeistä myös lapsen eettisen ajattelun kehittymiselle.</a:t>
          </a:r>
          <a:endParaRPr lang="en-US" sz="1400" kern="1200"/>
        </a:p>
      </dsp:txBody>
      <dsp:txXfrm>
        <a:off x="9428164" y="74919"/>
        <a:ext cx="2855928" cy="1713557"/>
      </dsp:txXfrm>
    </dsp:sp>
    <dsp:sp modelId="{831FB174-9F39-4140-B059-61D1F22E23F6}">
      <dsp:nvSpPr>
        <dsp:cNvPr id="0" name=""/>
        <dsp:cNvSpPr/>
      </dsp:nvSpPr>
      <dsp:spPr>
        <a:xfrm>
          <a:off x="3599" y="2074069"/>
          <a:ext cx="2855928" cy="17135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Kulttuuriperintöön, taiteeseen ja ilmaisun eri muotoihin tutustuminen vahvistaa lasten osaamista myös monilukutaidon sekä osallistumisen ja vaikuttamisen osa-alueilla. </a:t>
          </a:r>
          <a:endParaRPr lang="en-US" sz="1400" kern="1200"/>
        </a:p>
      </dsp:txBody>
      <dsp:txXfrm>
        <a:off x="3599" y="2074069"/>
        <a:ext cx="2855928" cy="1713557"/>
      </dsp:txXfrm>
    </dsp:sp>
    <dsp:sp modelId="{422315DE-11B1-41F9-B22E-CED5C5C7B28E}">
      <dsp:nvSpPr>
        <dsp:cNvPr id="0" name=""/>
        <dsp:cNvSpPr/>
      </dsp:nvSpPr>
      <dsp:spPr>
        <a:xfrm>
          <a:off x="3145121" y="2074069"/>
          <a:ext cx="2855928" cy="17135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Kulttuuri on tärkeä osa lapsen identiteettiä. Varhaiskasvatuksessa lapsille tarjotaan mahdollisuuksia nähdä ja kokea monipuolisesti taidetta ja muuta kulttuuria. </a:t>
          </a:r>
          <a:endParaRPr lang="en-US" sz="1400" kern="1200" dirty="0"/>
        </a:p>
      </dsp:txBody>
      <dsp:txXfrm>
        <a:off x="3145121" y="2074069"/>
        <a:ext cx="2855928" cy="1713557"/>
      </dsp:txXfrm>
    </dsp:sp>
    <dsp:sp modelId="{B70031F6-DB0D-4104-AF3B-C041E8ACAE48}">
      <dsp:nvSpPr>
        <dsp:cNvPr id="0" name=""/>
        <dsp:cNvSpPr/>
      </dsp:nvSpPr>
      <dsp:spPr>
        <a:xfrm>
          <a:off x="6286642" y="2074069"/>
          <a:ext cx="2855928" cy="17135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Taiteeseen ja kulttuuriin liittyvät kokemukset vahvistavat lasten kykyä omaksua, käyttää ja tuottaa kulttuuria. Samalla lapset oppivat ymmärtämään taiteen ja kulttuuriperinnön merkitystä ja arvoa. </a:t>
          </a:r>
          <a:endParaRPr lang="en-US" sz="1400" kern="1200" dirty="0"/>
        </a:p>
      </dsp:txBody>
      <dsp:txXfrm>
        <a:off x="6286642" y="2074069"/>
        <a:ext cx="2855928" cy="1713557"/>
      </dsp:txXfrm>
    </dsp:sp>
    <dsp:sp modelId="{7736E966-E0CD-426E-8E9A-0059E00EC42C}">
      <dsp:nvSpPr>
        <dsp:cNvPr id="0" name=""/>
        <dsp:cNvSpPr/>
      </dsp:nvSpPr>
      <dsp:spPr>
        <a:xfrm>
          <a:off x="9428164" y="2074069"/>
          <a:ext cx="2855928" cy="17135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Ilmaisun eri muodot tarjoavat lapsille keinoja kokea ja hahmottaa maailmaa heitä puhuttelevalla ja innostavalla tavalla. </a:t>
          </a:r>
          <a:endParaRPr lang="en-US" sz="1400" kern="1200"/>
        </a:p>
      </dsp:txBody>
      <dsp:txXfrm>
        <a:off x="9428164" y="2074069"/>
        <a:ext cx="2855928" cy="1713557"/>
      </dsp:txXfrm>
    </dsp:sp>
    <dsp:sp modelId="{76F332C4-B6F6-4442-BD6D-22AD54580763}">
      <dsp:nvSpPr>
        <dsp:cNvPr id="0" name=""/>
        <dsp:cNvSpPr/>
      </dsp:nvSpPr>
      <dsp:spPr>
        <a:xfrm>
          <a:off x="3599" y="4073219"/>
          <a:ext cx="2855928" cy="17135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Taiteellinen ilmaisu tarjoaa lapsia motivoivia keinoja havaintojen, tunteiden ja luovan ajattelun näkyväksi tekemiseen. </a:t>
          </a:r>
          <a:endParaRPr lang="en-US" sz="1400" kern="1200" dirty="0"/>
        </a:p>
      </dsp:txBody>
      <dsp:txXfrm>
        <a:off x="3599" y="4073219"/>
        <a:ext cx="2855928" cy="1713557"/>
      </dsp:txXfrm>
    </dsp:sp>
    <dsp:sp modelId="{A3628ACB-7D28-416A-9965-887A886E12FB}">
      <dsp:nvSpPr>
        <dsp:cNvPr id="0" name=""/>
        <dsp:cNvSpPr/>
      </dsp:nvSpPr>
      <dsp:spPr>
        <a:xfrm>
          <a:off x="3145121" y="4073219"/>
          <a:ext cx="2855928" cy="17135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Ilmaisun eri muotoihin tutustutaan moniaistisesti, erilaisia työtapoja, oppimisympäristöjä sekä lähiympäristön kulttuuritarjontaa hyödyntäen.</a:t>
          </a:r>
          <a:endParaRPr lang="en-US" sz="1400" kern="1200"/>
        </a:p>
      </dsp:txBody>
      <dsp:txXfrm>
        <a:off x="3145121" y="4073219"/>
        <a:ext cx="2855928" cy="1713557"/>
      </dsp:txXfrm>
    </dsp:sp>
    <dsp:sp modelId="{5200F7B9-6CE0-4DA1-B724-4BDEF92947F7}">
      <dsp:nvSpPr>
        <dsp:cNvPr id="0" name=""/>
        <dsp:cNvSpPr/>
      </dsp:nvSpPr>
      <dsp:spPr>
        <a:xfrm>
          <a:off x="6286642" y="4073219"/>
          <a:ext cx="2855928" cy="17135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Oppimisympäristöjen esteettisyys, innostavuus, saatavilla olevat monipuoliset välineet ja materiaalit sekä riittävä ohjaus ovat merkityksellisiä ilmaisumuotoihin tutustuttaessa. </a:t>
          </a:r>
          <a:endParaRPr lang="en-US" sz="1400" kern="1200"/>
        </a:p>
      </dsp:txBody>
      <dsp:txXfrm>
        <a:off x="6286642" y="4073219"/>
        <a:ext cx="2855928" cy="1713557"/>
      </dsp:txXfrm>
    </dsp:sp>
    <dsp:sp modelId="{D49B960B-3194-4007-9B67-2E6094CBB243}">
      <dsp:nvSpPr>
        <dsp:cNvPr id="0" name=""/>
        <dsp:cNvSpPr/>
      </dsp:nvSpPr>
      <dsp:spPr>
        <a:xfrm>
          <a:off x="9428164" y="4073219"/>
          <a:ext cx="2855928" cy="17135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a:t>Taidekasvatus sisältää sekä spontaania että ennalta suunniteltua toimintaa. Ilmaisun ja oppimisen prosesseissa korostuu kokeilu, tutkiminen, tekemisen eri vaiheiden harjoittelu ja niiden dokumentointi. </a:t>
          </a:r>
          <a:endParaRPr lang="en-US" sz="1400" kern="1200"/>
        </a:p>
      </dsp:txBody>
      <dsp:txXfrm>
        <a:off x="9428164" y="4073219"/>
        <a:ext cx="2855928" cy="1713557"/>
      </dsp:txXfrm>
    </dsp:sp>
    <dsp:sp modelId="{388D39A4-040F-4800-9B32-3080F9C7265A}">
      <dsp:nvSpPr>
        <dsp:cNvPr id="0" name=""/>
        <dsp:cNvSpPr/>
      </dsp:nvSpPr>
      <dsp:spPr>
        <a:xfrm>
          <a:off x="3945295" y="5817495"/>
          <a:ext cx="5809073" cy="123170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Jokaisen lapsen yksilöllistä ilmaisua tuetaan ja lasten yhteisille luoville prosesseille annetaan riittävästi aikaa ja tilaa. Henkilöstön, lasten ja yhteistyökumppaneiden erityisosaamisen hyödyntäminen rikastuttaa taidekasvatusta.</a:t>
          </a:r>
          <a:endParaRPr lang="en-US" sz="1400" kern="1200" dirty="0"/>
        </a:p>
      </dsp:txBody>
      <dsp:txXfrm>
        <a:off x="3945295" y="5817495"/>
        <a:ext cx="5809073" cy="12317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B0C82-DFA7-4968-B828-9BEE68C6E288}">
      <dsp:nvSpPr>
        <dsp:cNvPr id="0" name=""/>
        <dsp:cNvSpPr/>
      </dsp:nvSpPr>
      <dsp:spPr>
        <a:xfrm>
          <a:off x="0" y="296640"/>
          <a:ext cx="2923783" cy="175427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0" kern="1200"/>
            <a:t>Kehollisen ilmaisun toteutus voi olla spontaania tai lapsen osallisuutta korostava yhdessä suunniteltu, toteutettu ja arvioitu luova prosessi. </a:t>
          </a:r>
          <a:endParaRPr lang="en-US" sz="1500" kern="1200"/>
        </a:p>
      </dsp:txBody>
      <dsp:txXfrm>
        <a:off x="0" y="296640"/>
        <a:ext cx="2923783" cy="1754270"/>
      </dsp:txXfrm>
    </dsp:sp>
    <dsp:sp modelId="{6F43B229-42FE-4B69-8E6E-14C9D5F5330B}">
      <dsp:nvSpPr>
        <dsp:cNvPr id="0" name=""/>
        <dsp:cNvSpPr/>
      </dsp:nvSpPr>
      <dsp:spPr>
        <a:xfrm>
          <a:off x="3216161" y="296640"/>
          <a:ext cx="2923783" cy="175427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0" kern="1200"/>
            <a:t>Tavoitteena on rohkaista lapsia ilmaisemaan itseään.</a:t>
          </a:r>
          <a:endParaRPr lang="en-US" sz="1500" kern="1200"/>
        </a:p>
      </dsp:txBody>
      <dsp:txXfrm>
        <a:off x="3216161" y="296640"/>
        <a:ext cx="2923783" cy="1754270"/>
      </dsp:txXfrm>
    </dsp:sp>
    <dsp:sp modelId="{B8F018A7-EB5D-4C99-A3B6-9368FEA6712B}">
      <dsp:nvSpPr>
        <dsp:cNvPr id="0" name=""/>
        <dsp:cNvSpPr/>
      </dsp:nvSpPr>
      <dsp:spPr>
        <a:xfrm>
          <a:off x="6432323" y="296640"/>
          <a:ext cx="2923783" cy="175427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0" kern="1200"/>
            <a:t>Toiminnassa heille mahdollistetaan monipuolinen kielellinen kokeminen, ilmaisu ja viestintä. </a:t>
          </a:r>
          <a:endParaRPr lang="en-US" sz="1500" kern="1200"/>
        </a:p>
      </dsp:txBody>
      <dsp:txXfrm>
        <a:off x="6432323" y="296640"/>
        <a:ext cx="2923783" cy="1754270"/>
      </dsp:txXfrm>
    </dsp:sp>
    <dsp:sp modelId="{9997D048-0D7D-4E7D-8454-AC5081E7FDAE}">
      <dsp:nvSpPr>
        <dsp:cNvPr id="0" name=""/>
        <dsp:cNvSpPr/>
      </dsp:nvSpPr>
      <dsp:spPr>
        <a:xfrm>
          <a:off x="543911" y="2343289"/>
          <a:ext cx="2923783" cy="175427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0" kern="1200"/>
            <a:t>Draama, tanssi, leikki ovat osa kehollista ilmaisua. </a:t>
          </a:r>
          <a:endParaRPr lang="en-US" sz="1500" kern="1200"/>
        </a:p>
      </dsp:txBody>
      <dsp:txXfrm>
        <a:off x="543911" y="2343289"/>
        <a:ext cx="2923783" cy="1754270"/>
      </dsp:txXfrm>
    </dsp:sp>
    <dsp:sp modelId="{3DA6EB87-5B4A-4CAF-A621-7C270D5E6A62}">
      <dsp:nvSpPr>
        <dsp:cNvPr id="0" name=""/>
        <dsp:cNvSpPr/>
      </dsp:nvSpPr>
      <dsp:spPr>
        <a:xfrm>
          <a:off x="3760073" y="2343289"/>
          <a:ext cx="2923783" cy="1754270"/>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0" kern="1200"/>
            <a:t>Kehollinen ilmaisu linkittyy myös kasvan, liikun, kehityn – osa-alueeseen liikkumisen osalta. </a:t>
          </a:r>
          <a:endParaRPr lang="en-US" sz="1500" kern="1200"/>
        </a:p>
      </dsp:txBody>
      <dsp:txXfrm>
        <a:off x="3760073" y="2343289"/>
        <a:ext cx="2923783" cy="1754270"/>
      </dsp:txXfrm>
    </dsp:sp>
    <dsp:sp modelId="{36A76D3A-68DF-41C4-A022-5D46E4608561}">
      <dsp:nvSpPr>
        <dsp:cNvPr id="0" name=""/>
        <dsp:cNvSpPr/>
      </dsp:nvSpPr>
      <dsp:spPr>
        <a:xfrm>
          <a:off x="6976234" y="2702835"/>
          <a:ext cx="1835960" cy="1035177"/>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kern="1200"/>
            <a:t>”Varhaista aikaa – Varhaiskasvatuksen aikaa”</a:t>
          </a:r>
          <a:endParaRPr lang="en-US" sz="1500" kern="1200"/>
        </a:p>
      </dsp:txBody>
      <dsp:txXfrm>
        <a:off x="6976234" y="2702835"/>
        <a:ext cx="1835960" cy="103517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3AD23C-0F7B-D892-BB23-772152473FA9}"/>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94F3FDFE-2F76-B6B7-DB09-041A698771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AC91628B-C65E-6748-2345-DA1283ABA3F0}"/>
              </a:ext>
            </a:extLst>
          </p:cNvPr>
          <p:cNvSpPr>
            <a:spLocks noGrp="1"/>
          </p:cNvSpPr>
          <p:nvPr>
            <p:ph type="dt" sz="half" idx="10"/>
          </p:nvPr>
        </p:nvSpPr>
        <p:spPr/>
        <p:txBody>
          <a:bodyPr/>
          <a:lstStyle/>
          <a:p>
            <a:fld id="{788713AB-2F98-4DDA-8E00-B4E850FEA7AC}" type="datetimeFigureOut">
              <a:rPr lang="fi-FI" smtClean="0"/>
              <a:t>20.3.2025</a:t>
            </a:fld>
            <a:endParaRPr lang="fi-FI"/>
          </a:p>
        </p:txBody>
      </p:sp>
      <p:sp>
        <p:nvSpPr>
          <p:cNvPr id="5" name="Alatunnisteen paikkamerkki 4">
            <a:extLst>
              <a:ext uri="{FF2B5EF4-FFF2-40B4-BE49-F238E27FC236}">
                <a16:creationId xmlns:a16="http://schemas.microsoft.com/office/drawing/2014/main" id="{8A0EF1C4-E282-E6D7-EBDE-8A0849C4003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AFF1DC1-0289-772F-C3B1-13F45D491A33}"/>
              </a:ext>
            </a:extLst>
          </p:cNvPr>
          <p:cNvSpPr>
            <a:spLocks noGrp="1"/>
          </p:cNvSpPr>
          <p:nvPr>
            <p:ph type="sldNum" sz="quarter" idx="12"/>
          </p:nvPr>
        </p:nvSpPr>
        <p:spPr/>
        <p:txBody>
          <a:bodyPr/>
          <a:lstStyle/>
          <a:p>
            <a:fld id="{2B6AD629-F5DF-417E-8252-404709B68F4D}" type="slidenum">
              <a:rPr lang="fi-FI" smtClean="0"/>
              <a:t>‹#›</a:t>
            </a:fld>
            <a:endParaRPr lang="fi-FI"/>
          </a:p>
        </p:txBody>
      </p:sp>
    </p:spTree>
    <p:extLst>
      <p:ext uri="{BB962C8B-B14F-4D97-AF65-F5344CB8AC3E}">
        <p14:creationId xmlns:p14="http://schemas.microsoft.com/office/powerpoint/2010/main" val="43665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9CA6CE-43F0-1EDE-A139-02FFD256FA2C}"/>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6B84FFC-8D2E-2D7D-0A18-3ADF60F7D79D}"/>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BC9782E3-5DC7-2711-7D4B-DB0998DB3471}"/>
              </a:ext>
            </a:extLst>
          </p:cNvPr>
          <p:cNvSpPr>
            <a:spLocks noGrp="1"/>
          </p:cNvSpPr>
          <p:nvPr>
            <p:ph type="dt" sz="half" idx="10"/>
          </p:nvPr>
        </p:nvSpPr>
        <p:spPr/>
        <p:txBody>
          <a:bodyPr/>
          <a:lstStyle/>
          <a:p>
            <a:fld id="{788713AB-2F98-4DDA-8E00-B4E850FEA7AC}" type="datetimeFigureOut">
              <a:rPr lang="fi-FI" smtClean="0"/>
              <a:t>20.3.2025</a:t>
            </a:fld>
            <a:endParaRPr lang="fi-FI"/>
          </a:p>
        </p:txBody>
      </p:sp>
      <p:sp>
        <p:nvSpPr>
          <p:cNvPr id="5" name="Alatunnisteen paikkamerkki 4">
            <a:extLst>
              <a:ext uri="{FF2B5EF4-FFF2-40B4-BE49-F238E27FC236}">
                <a16:creationId xmlns:a16="http://schemas.microsoft.com/office/drawing/2014/main" id="{6E748A55-28FB-4508-1302-315597918FD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1AE0A4C-2A46-41FF-8524-70831B22E898}"/>
              </a:ext>
            </a:extLst>
          </p:cNvPr>
          <p:cNvSpPr>
            <a:spLocks noGrp="1"/>
          </p:cNvSpPr>
          <p:nvPr>
            <p:ph type="sldNum" sz="quarter" idx="12"/>
          </p:nvPr>
        </p:nvSpPr>
        <p:spPr/>
        <p:txBody>
          <a:bodyPr/>
          <a:lstStyle/>
          <a:p>
            <a:fld id="{2B6AD629-F5DF-417E-8252-404709B68F4D}" type="slidenum">
              <a:rPr lang="fi-FI" smtClean="0"/>
              <a:t>‹#›</a:t>
            </a:fld>
            <a:endParaRPr lang="fi-FI"/>
          </a:p>
        </p:txBody>
      </p:sp>
    </p:spTree>
    <p:extLst>
      <p:ext uri="{BB962C8B-B14F-4D97-AF65-F5344CB8AC3E}">
        <p14:creationId xmlns:p14="http://schemas.microsoft.com/office/powerpoint/2010/main" val="4106758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F1ACB7B4-F906-E1B2-8122-54C0E8F0AB5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14E664D0-B744-2E12-22A0-0C8678B3F546}"/>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851FF7A-70CA-B61F-67BB-E601108CE1BF}"/>
              </a:ext>
            </a:extLst>
          </p:cNvPr>
          <p:cNvSpPr>
            <a:spLocks noGrp="1"/>
          </p:cNvSpPr>
          <p:nvPr>
            <p:ph type="dt" sz="half" idx="10"/>
          </p:nvPr>
        </p:nvSpPr>
        <p:spPr/>
        <p:txBody>
          <a:bodyPr/>
          <a:lstStyle/>
          <a:p>
            <a:fld id="{788713AB-2F98-4DDA-8E00-B4E850FEA7AC}" type="datetimeFigureOut">
              <a:rPr lang="fi-FI" smtClean="0"/>
              <a:t>20.3.2025</a:t>
            </a:fld>
            <a:endParaRPr lang="fi-FI"/>
          </a:p>
        </p:txBody>
      </p:sp>
      <p:sp>
        <p:nvSpPr>
          <p:cNvPr id="5" name="Alatunnisteen paikkamerkki 4">
            <a:extLst>
              <a:ext uri="{FF2B5EF4-FFF2-40B4-BE49-F238E27FC236}">
                <a16:creationId xmlns:a16="http://schemas.microsoft.com/office/drawing/2014/main" id="{CED83055-7C61-FCA1-F7AA-75D8AB7F5DD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3C934FF-EE59-EFE5-4824-D1BD35E25DF5}"/>
              </a:ext>
            </a:extLst>
          </p:cNvPr>
          <p:cNvSpPr>
            <a:spLocks noGrp="1"/>
          </p:cNvSpPr>
          <p:nvPr>
            <p:ph type="sldNum" sz="quarter" idx="12"/>
          </p:nvPr>
        </p:nvSpPr>
        <p:spPr/>
        <p:txBody>
          <a:bodyPr/>
          <a:lstStyle/>
          <a:p>
            <a:fld id="{2B6AD629-F5DF-417E-8252-404709B68F4D}" type="slidenum">
              <a:rPr lang="fi-FI" smtClean="0"/>
              <a:t>‹#›</a:t>
            </a:fld>
            <a:endParaRPr lang="fi-FI"/>
          </a:p>
        </p:txBody>
      </p:sp>
    </p:spTree>
    <p:extLst>
      <p:ext uri="{BB962C8B-B14F-4D97-AF65-F5344CB8AC3E}">
        <p14:creationId xmlns:p14="http://schemas.microsoft.com/office/powerpoint/2010/main" val="1171794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EB1406E-554F-1E3A-58FB-057C54058F1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11D9733F-493F-F231-CFAD-F68BA697249D}"/>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5BA49867-8ADB-9731-507F-9958012BD0A4}"/>
              </a:ext>
            </a:extLst>
          </p:cNvPr>
          <p:cNvSpPr>
            <a:spLocks noGrp="1"/>
          </p:cNvSpPr>
          <p:nvPr>
            <p:ph type="dt" sz="half" idx="10"/>
          </p:nvPr>
        </p:nvSpPr>
        <p:spPr/>
        <p:txBody>
          <a:bodyPr/>
          <a:lstStyle/>
          <a:p>
            <a:fld id="{788713AB-2F98-4DDA-8E00-B4E850FEA7AC}" type="datetimeFigureOut">
              <a:rPr lang="fi-FI" smtClean="0"/>
              <a:t>20.3.2025</a:t>
            </a:fld>
            <a:endParaRPr lang="fi-FI"/>
          </a:p>
        </p:txBody>
      </p:sp>
      <p:sp>
        <p:nvSpPr>
          <p:cNvPr id="5" name="Alatunnisteen paikkamerkki 4">
            <a:extLst>
              <a:ext uri="{FF2B5EF4-FFF2-40B4-BE49-F238E27FC236}">
                <a16:creationId xmlns:a16="http://schemas.microsoft.com/office/drawing/2014/main" id="{CE75B067-C440-8D8F-2BC9-D402B46C858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042D577-4B94-2901-362A-B3C1A1607430}"/>
              </a:ext>
            </a:extLst>
          </p:cNvPr>
          <p:cNvSpPr>
            <a:spLocks noGrp="1"/>
          </p:cNvSpPr>
          <p:nvPr>
            <p:ph type="sldNum" sz="quarter" idx="12"/>
          </p:nvPr>
        </p:nvSpPr>
        <p:spPr/>
        <p:txBody>
          <a:bodyPr/>
          <a:lstStyle/>
          <a:p>
            <a:fld id="{2B6AD629-F5DF-417E-8252-404709B68F4D}" type="slidenum">
              <a:rPr lang="fi-FI" smtClean="0"/>
              <a:t>‹#›</a:t>
            </a:fld>
            <a:endParaRPr lang="fi-FI"/>
          </a:p>
        </p:txBody>
      </p:sp>
    </p:spTree>
    <p:extLst>
      <p:ext uri="{BB962C8B-B14F-4D97-AF65-F5344CB8AC3E}">
        <p14:creationId xmlns:p14="http://schemas.microsoft.com/office/powerpoint/2010/main" val="229526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8E10AE-9BCC-6FC3-C325-D5115AA6D020}"/>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E5545ED7-F273-09E4-3EC1-3E17280D472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6EF11C1E-DF02-062F-479B-A147719A83FD}"/>
              </a:ext>
            </a:extLst>
          </p:cNvPr>
          <p:cNvSpPr>
            <a:spLocks noGrp="1"/>
          </p:cNvSpPr>
          <p:nvPr>
            <p:ph type="dt" sz="half" idx="10"/>
          </p:nvPr>
        </p:nvSpPr>
        <p:spPr/>
        <p:txBody>
          <a:bodyPr/>
          <a:lstStyle/>
          <a:p>
            <a:fld id="{788713AB-2F98-4DDA-8E00-B4E850FEA7AC}" type="datetimeFigureOut">
              <a:rPr lang="fi-FI" smtClean="0"/>
              <a:t>20.3.2025</a:t>
            </a:fld>
            <a:endParaRPr lang="fi-FI"/>
          </a:p>
        </p:txBody>
      </p:sp>
      <p:sp>
        <p:nvSpPr>
          <p:cNvPr id="5" name="Alatunnisteen paikkamerkki 4">
            <a:extLst>
              <a:ext uri="{FF2B5EF4-FFF2-40B4-BE49-F238E27FC236}">
                <a16:creationId xmlns:a16="http://schemas.microsoft.com/office/drawing/2014/main" id="{B6819E28-B5AE-9652-0C60-E83784194DB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91EBD8D-ABC3-E486-5BE8-EE5621DFA2B0}"/>
              </a:ext>
            </a:extLst>
          </p:cNvPr>
          <p:cNvSpPr>
            <a:spLocks noGrp="1"/>
          </p:cNvSpPr>
          <p:nvPr>
            <p:ph type="sldNum" sz="quarter" idx="12"/>
          </p:nvPr>
        </p:nvSpPr>
        <p:spPr/>
        <p:txBody>
          <a:bodyPr/>
          <a:lstStyle/>
          <a:p>
            <a:fld id="{2B6AD629-F5DF-417E-8252-404709B68F4D}" type="slidenum">
              <a:rPr lang="fi-FI" smtClean="0"/>
              <a:t>‹#›</a:t>
            </a:fld>
            <a:endParaRPr lang="fi-FI"/>
          </a:p>
        </p:txBody>
      </p:sp>
    </p:spTree>
    <p:extLst>
      <p:ext uri="{BB962C8B-B14F-4D97-AF65-F5344CB8AC3E}">
        <p14:creationId xmlns:p14="http://schemas.microsoft.com/office/powerpoint/2010/main" val="201072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793E6D-DE5E-52A9-76A7-8844E35ED58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82F31EB7-8706-1004-24AF-9429FD098D7D}"/>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21E3823B-4781-FBBD-BFCA-01121C9B0633}"/>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4A58FCB6-E763-3596-9417-F0AF66B8FFE3}"/>
              </a:ext>
            </a:extLst>
          </p:cNvPr>
          <p:cNvSpPr>
            <a:spLocks noGrp="1"/>
          </p:cNvSpPr>
          <p:nvPr>
            <p:ph type="dt" sz="half" idx="10"/>
          </p:nvPr>
        </p:nvSpPr>
        <p:spPr/>
        <p:txBody>
          <a:bodyPr/>
          <a:lstStyle/>
          <a:p>
            <a:fld id="{788713AB-2F98-4DDA-8E00-B4E850FEA7AC}" type="datetimeFigureOut">
              <a:rPr lang="fi-FI" smtClean="0"/>
              <a:t>20.3.2025</a:t>
            </a:fld>
            <a:endParaRPr lang="fi-FI"/>
          </a:p>
        </p:txBody>
      </p:sp>
      <p:sp>
        <p:nvSpPr>
          <p:cNvPr id="6" name="Alatunnisteen paikkamerkki 5">
            <a:extLst>
              <a:ext uri="{FF2B5EF4-FFF2-40B4-BE49-F238E27FC236}">
                <a16:creationId xmlns:a16="http://schemas.microsoft.com/office/drawing/2014/main" id="{DE306529-2783-0BF8-3D3F-689EE9C527F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50E6CD03-1B90-2D16-765A-EB05DEF00EE5}"/>
              </a:ext>
            </a:extLst>
          </p:cNvPr>
          <p:cNvSpPr>
            <a:spLocks noGrp="1"/>
          </p:cNvSpPr>
          <p:nvPr>
            <p:ph type="sldNum" sz="quarter" idx="12"/>
          </p:nvPr>
        </p:nvSpPr>
        <p:spPr/>
        <p:txBody>
          <a:bodyPr/>
          <a:lstStyle/>
          <a:p>
            <a:fld id="{2B6AD629-F5DF-417E-8252-404709B68F4D}" type="slidenum">
              <a:rPr lang="fi-FI" smtClean="0"/>
              <a:t>‹#›</a:t>
            </a:fld>
            <a:endParaRPr lang="fi-FI"/>
          </a:p>
        </p:txBody>
      </p:sp>
    </p:spTree>
    <p:extLst>
      <p:ext uri="{BB962C8B-B14F-4D97-AF65-F5344CB8AC3E}">
        <p14:creationId xmlns:p14="http://schemas.microsoft.com/office/powerpoint/2010/main" val="746660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24815C-6BAF-9C54-2CCB-D24F505ADF97}"/>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2A4D22DE-D644-1888-1C59-F0B4099BC0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8D0B1175-6AF5-4CFC-886D-D88594EA2BD4}"/>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D402F84A-22E7-DAA2-66CE-83C72D35B2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0CE91DA-F3F9-084D-F622-452661252A4C}"/>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768DC4CB-5B62-6063-AD1B-593FE672D52D}"/>
              </a:ext>
            </a:extLst>
          </p:cNvPr>
          <p:cNvSpPr>
            <a:spLocks noGrp="1"/>
          </p:cNvSpPr>
          <p:nvPr>
            <p:ph type="dt" sz="half" idx="10"/>
          </p:nvPr>
        </p:nvSpPr>
        <p:spPr/>
        <p:txBody>
          <a:bodyPr/>
          <a:lstStyle/>
          <a:p>
            <a:fld id="{788713AB-2F98-4DDA-8E00-B4E850FEA7AC}" type="datetimeFigureOut">
              <a:rPr lang="fi-FI" smtClean="0"/>
              <a:t>20.3.2025</a:t>
            </a:fld>
            <a:endParaRPr lang="fi-FI"/>
          </a:p>
        </p:txBody>
      </p:sp>
      <p:sp>
        <p:nvSpPr>
          <p:cNvPr id="8" name="Alatunnisteen paikkamerkki 7">
            <a:extLst>
              <a:ext uri="{FF2B5EF4-FFF2-40B4-BE49-F238E27FC236}">
                <a16:creationId xmlns:a16="http://schemas.microsoft.com/office/drawing/2014/main" id="{291B767F-4B2C-7D23-46D9-98C9B578A773}"/>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12D8F605-F23B-A8CA-32E7-1B143F43CCD0}"/>
              </a:ext>
            </a:extLst>
          </p:cNvPr>
          <p:cNvSpPr>
            <a:spLocks noGrp="1"/>
          </p:cNvSpPr>
          <p:nvPr>
            <p:ph type="sldNum" sz="quarter" idx="12"/>
          </p:nvPr>
        </p:nvSpPr>
        <p:spPr/>
        <p:txBody>
          <a:bodyPr/>
          <a:lstStyle/>
          <a:p>
            <a:fld id="{2B6AD629-F5DF-417E-8252-404709B68F4D}" type="slidenum">
              <a:rPr lang="fi-FI" smtClean="0"/>
              <a:t>‹#›</a:t>
            </a:fld>
            <a:endParaRPr lang="fi-FI"/>
          </a:p>
        </p:txBody>
      </p:sp>
    </p:spTree>
    <p:extLst>
      <p:ext uri="{BB962C8B-B14F-4D97-AF65-F5344CB8AC3E}">
        <p14:creationId xmlns:p14="http://schemas.microsoft.com/office/powerpoint/2010/main" val="332431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56C0E17-B19E-A5DF-CABA-54EA34EC9EA5}"/>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BD73A8E-9EE3-43F7-04C5-3CA7EA81092E}"/>
              </a:ext>
            </a:extLst>
          </p:cNvPr>
          <p:cNvSpPr>
            <a:spLocks noGrp="1"/>
          </p:cNvSpPr>
          <p:nvPr>
            <p:ph type="dt" sz="half" idx="10"/>
          </p:nvPr>
        </p:nvSpPr>
        <p:spPr/>
        <p:txBody>
          <a:bodyPr/>
          <a:lstStyle/>
          <a:p>
            <a:fld id="{788713AB-2F98-4DDA-8E00-B4E850FEA7AC}" type="datetimeFigureOut">
              <a:rPr lang="fi-FI" smtClean="0"/>
              <a:t>20.3.2025</a:t>
            </a:fld>
            <a:endParaRPr lang="fi-FI"/>
          </a:p>
        </p:txBody>
      </p:sp>
      <p:sp>
        <p:nvSpPr>
          <p:cNvPr id="4" name="Alatunnisteen paikkamerkki 3">
            <a:extLst>
              <a:ext uri="{FF2B5EF4-FFF2-40B4-BE49-F238E27FC236}">
                <a16:creationId xmlns:a16="http://schemas.microsoft.com/office/drawing/2014/main" id="{90D617D2-5AD8-9948-6B3F-C1751FD103ED}"/>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B06C3E-BE2A-F937-8546-2CF0FB1CE58A}"/>
              </a:ext>
            </a:extLst>
          </p:cNvPr>
          <p:cNvSpPr>
            <a:spLocks noGrp="1"/>
          </p:cNvSpPr>
          <p:nvPr>
            <p:ph type="sldNum" sz="quarter" idx="12"/>
          </p:nvPr>
        </p:nvSpPr>
        <p:spPr/>
        <p:txBody>
          <a:bodyPr/>
          <a:lstStyle/>
          <a:p>
            <a:fld id="{2B6AD629-F5DF-417E-8252-404709B68F4D}" type="slidenum">
              <a:rPr lang="fi-FI" smtClean="0"/>
              <a:t>‹#›</a:t>
            </a:fld>
            <a:endParaRPr lang="fi-FI"/>
          </a:p>
        </p:txBody>
      </p:sp>
    </p:spTree>
    <p:extLst>
      <p:ext uri="{BB962C8B-B14F-4D97-AF65-F5344CB8AC3E}">
        <p14:creationId xmlns:p14="http://schemas.microsoft.com/office/powerpoint/2010/main" val="178035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1D71F7EF-11FC-2979-757A-60CFAF530A73}"/>
              </a:ext>
            </a:extLst>
          </p:cNvPr>
          <p:cNvSpPr>
            <a:spLocks noGrp="1"/>
          </p:cNvSpPr>
          <p:nvPr>
            <p:ph type="dt" sz="half" idx="10"/>
          </p:nvPr>
        </p:nvSpPr>
        <p:spPr/>
        <p:txBody>
          <a:bodyPr/>
          <a:lstStyle/>
          <a:p>
            <a:fld id="{788713AB-2F98-4DDA-8E00-B4E850FEA7AC}" type="datetimeFigureOut">
              <a:rPr lang="fi-FI" smtClean="0"/>
              <a:t>20.3.2025</a:t>
            </a:fld>
            <a:endParaRPr lang="fi-FI"/>
          </a:p>
        </p:txBody>
      </p:sp>
      <p:sp>
        <p:nvSpPr>
          <p:cNvPr id="3" name="Alatunnisteen paikkamerkki 2">
            <a:extLst>
              <a:ext uri="{FF2B5EF4-FFF2-40B4-BE49-F238E27FC236}">
                <a16:creationId xmlns:a16="http://schemas.microsoft.com/office/drawing/2014/main" id="{F41A21A9-B031-50DB-0165-2E9733D6E27C}"/>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147101E3-9C77-0A7F-3E06-BF1A80415449}"/>
              </a:ext>
            </a:extLst>
          </p:cNvPr>
          <p:cNvSpPr>
            <a:spLocks noGrp="1"/>
          </p:cNvSpPr>
          <p:nvPr>
            <p:ph type="sldNum" sz="quarter" idx="12"/>
          </p:nvPr>
        </p:nvSpPr>
        <p:spPr/>
        <p:txBody>
          <a:bodyPr/>
          <a:lstStyle/>
          <a:p>
            <a:fld id="{2B6AD629-F5DF-417E-8252-404709B68F4D}" type="slidenum">
              <a:rPr lang="fi-FI" smtClean="0"/>
              <a:t>‹#›</a:t>
            </a:fld>
            <a:endParaRPr lang="fi-FI"/>
          </a:p>
        </p:txBody>
      </p:sp>
    </p:spTree>
    <p:extLst>
      <p:ext uri="{BB962C8B-B14F-4D97-AF65-F5344CB8AC3E}">
        <p14:creationId xmlns:p14="http://schemas.microsoft.com/office/powerpoint/2010/main" val="842592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85C4C5-0AE3-F247-0F27-B7CDB62E24A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C80298E3-B804-7E71-C714-B4965F2F86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67D59349-BCB9-91E3-54CA-2CC466BA2F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B3ADBFCE-6D93-A293-4862-3F1D451C3B67}"/>
              </a:ext>
            </a:extLst>
          </p:cNvPr>
          <p:cNvSpPr>
            <a:spLocks noGrp="1"/>
          </p:cNvSpPr>
          <p:nvPr>
            <p:ph type="dt" sz="half" idx="10"/>
          </p:nvPr>
        </p:nvSpPr>
        <p:spPr/>
        <p:txBody>
          <a:bodyPr/>
          <a:lstStyle/>
          <a:p>
            <a:fld id="{788713AB-2F98-4DDA-8E00-B4E850FEA7AC}" type="datetimeFigureOut">
              <a:rPr lang="fi-FI" smtClean="0"/>
              <a:t>20.3.2025</a:t>
            </a:fld>
            <a:endParaRPr lang="fi-FI"/>
          </a:p>
        </p:txBody>
      </p:sp>
      <p:sp>
        <p:nvSpPr>
          <p:cNvPr id="6" name="Alatunnisteen paikkamerkki 5">
            <a:extLst>
              <a:ext uri="{FF2B5EF4-FFF2-40B4-BE49-F238E27FC236}">
                <a16:creationId xmlns:a16="http://schemas.microsoft.com/office/drawing/2014/main" id="{2895AF21-7BBA-E31E-25E6-3CDBEA13015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1A377D5-4DB3-7772-98A7-15A4659F58D4}"/>
              </a:ext>
            </a:extLst>
          </p:cNvPr>
          <p:cNvSpPr>
            <a:spLocks noGrp="1"/>
          </p:cNvSpPr>
          <p:nvPr>
            <p:ph type="sldNum" sz="quarter" idx="12"/>
          </p:nvPr>
        </p:nvSpPr>
        <p:spPr/>
        <p:txBody>
          <a:bodyPr/>
          <a:lstStyle/>
          <a:p>
            <a:fld id="{2B6AD629-F5DF-417E-8252-404709B68F4D}" type="slidenum">
              <a:rPr lang="fi-FI" smtClean="0"/>
              <a:t>‹#›</a:t>
            </a:fld>
            <a:endParaRPr lang="fi-FI"/>
          </a:p>
        </p:txBody>
      </p:sp>
    </p:spTree>
    <p:extLst>
      <p:ext uri="{BB962C8B-B14F-4D97-AF65-F5344CB8AC3E}">
        <p14:creationId xmlns:p14="http://schemas.microsoft.com/office/powerpoint/2010/main" val="3685172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48EE29-B547-48CE-8F37-4DD91E6297C7}"/>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83315E0D-1DEC-4C32-6011-AA7D83C9E5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216F8DBF-B28F-B1D5-0ACA-6D68D2A585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4ECA261-9D91-6595-6197-DB433261B0F7}"/>
              </a:ext>
            </a:extLst>
          </p:cNvPr>
          <p:cNvSpPr>
            <a:spLocks noGrp="1"/>
          </p:cNvSpPr>
          <p:nvPr>
            <p:ph type="dt" sz="half" idx="10"/>
          </p:nvPr>
        </p:nvSpPr>
        <p:spPr/>
        <p:txBody>
          <a:bodyPr/>
          <a:lstStyle/>
          <a:p>
            <a:fld id="{788713AB-2F98-4DDA-8E00-B4E850FEA7AC}" type="datetimeFigureOut">
              <a:rPr lang="fi-FI" smtClean="0"/>
              <a:t>20.3.2025</a:t>
            </a:fld>
            <a:endParaRPr lang="fi-FI"/>
          </a:p>
        </p:txBody>
      </p:sp>
      <p:sp>
        <p:nvSpPr>
          <p:cNvPr id="6" name="Alatunnisteen paikkamerkki 5">
            <a:extLst>
              <a:ext uri="{FF2B5EF4-FFF2-40B4-BE49-F238E27FC236}">
                <a16:creationId xmlns:a16="http://schemas.microsoft.com/office/drawing/2014/main" id="{A9CDF18E-E12B-433B-A3CF-5EC3C80F9529}"/>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04787C13-7291-1A76-DC90-581E55A459D5}"/>
              </a:ext>
            </a:extLst>
          </p:cNvPr>
          <p:cNvSpPr>
            <a:spLocks noGrp="1"/>
          </p:cNvSpPr>
          <p:nvPr>
            <p:ph type="sldNum" sz="quarter" idx="12"/>
          </p:nvPr>
        </p:nvSpPr>
        <p:spPr/>
        <p:txBody>
          <a:bodyPr/>
          <a:lstStyle/>
          <a:p>
            <a:fld id="{2B6AD629-F5DF-417E-8252-404709B68F4D}" type="slidenum">
              <a:rPr lang="fi-FI" smtClean="0"/>
              <a:t>‹#›</a:t>
            </a:fld>
            <a:endParaRPr lang="fi-FI"/>
          </a:p>
        </p:txBody>
      </p:sp>
    </p:spTree>
    <p:extLst>
      <p:ext uri="{BB962C8B-B14F-4D97-AF65-F5344CB8AC3E}">
        <p14:creationId xmlns:p14="http://schemas.microsoft.com/office/powerpoint/2010/main" val="362625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AC652C45-11FC-409B-7272-B5A68BC260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C4C18189-461A-51D7-4BD4-851A3C76AC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C7D8E1F-2A49-1730-F721-76C9DB07D7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88713AB-2F98-4DDA-8E00-B4E850FEA7AC}" type="datetimeFigureOut">
              <a:rPr lang="fi-FI" smtClean="0"/>
              <a:t>20.3.2025</a:t>
            </a:fld>
            <a:endParaRPr lang="fi-FI"/>
          </a:p>
        </p:txBody>
      </p:sp>
      <p:sp>
        <p:nvSpPr>
          <p:cNvPr id="5" name="Alatunnisteen paikkamerkki 4">
            <a:extLst>
              <a:ext uri="{FF2B5EF4-FFF2-40B4-BE49-F238E27FC236}">
                <a16:creationId xmlns:a16="http://schemas.microsoft.com/office/drawing/2014/main" id="{F1674E84-B7C7-1449-FA59-E75B217AF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a:extLst>
              <a:ext uri="{FF2B5EF4-FFF2-40B4-BE49-F238E27FC236}">
                <a16:creationId xmlns:a16="http://schemas.microsoft.com/office/drawing/2014/main" id="{2D81B577-D916-67C8-1694-6B9D5C0857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B6AD629-F5DF-417E-8252-404709B68F4D}" type="slidenum">
              <a:rPr lang="fi-FI" smtClean="0"/>
              <a:t>‹#›</a:t>
            </a:fld>
            <a:endParaRPr lang="fi-FI"/>
          </a:p>
        </p:txBody>
      </p:sp>
    </p:spTree>
    <p:extLst>
      <p:ext uri="{BB962C8B-B14F-4D97-AF65-F5344CB8AC3E}">
        <p14:creationId xmlns:p14="http://schemas.microsoft.com/office/powerpoint/2010/main" val="1810335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s://www.varinautit.fi/"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Kuva 4" descr="Kuva, joka sisältää kohteen Ihmisen kasvot, henkilö, hymy, vaate&#10;&#10;Kuvaus luotu automaattisesti">
            <a:extLst>
              <a:ext uri="{FF2B5EF4-FFF2-40B4-BE49-F238E27FC236}">
                <a16:creationId xmlns:a16="http://schemas.microsoft.com/office/drawing/2014/main" id="{52964E4E-7B71-4687-7807-F11357CEB314}"/>
              </a:ext>
            </a:extLst>
          </p:cNvPr>
          <p:cNvPicPr>
            <a:picLocks noChangeAspect="1"/>
          </p:cNvPicPr>
          <p:nvPr/>
        </p:nvPicPr>
        <p:blipFill>
          <a:blip r:embed="rId2">
            <a:extLst>
              <a:ext uri="{28A0092B-C50C-407E-A947-70E740481C1C}">
                <a14:useLocalDpi xmlns:a14="http://schemas.microsoft.com/office/drawing/2010/main" val="0"/>
              </a:ext>
            </a:extLst>
          </a:blip>
          <a:srcRect l="27774" t="9091" r="18286" b="1"/>
          <a:stretch/>
        </p:blipFill>
        <p:spPr>
          <a:xfrm rot="5400000">
            <a:off x="4428744" y="-905256"/>
            <a:ext cx="6858000" cy="8668512"/>
          </a:xfrm>
          <a:prstGeom prst="rect">
            <a:avLst/>
          </a:prstGeom>
        </p:spPr>
      </p:pic>
      <p:sp>
        <p:nvSpPr>
          <p:cNvPr id="21" name="Rectangle 2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E480AEDC-DE87-3FD2-39B2-A9DD8742730F}"/>
              </a:ext>
            </a:extLst>
          </p:cNvPr>
          <p:cNvSpPr>
            <a:spLocks noGrp="1"/>
          </p:cNvSpPr>
          <p:nvPr>
            <p:ph type="ctrTitle"/>
          </p:nvPr>
        </p:nvSpPr>
        <p:spPr>
          <a:xfrm>
            <a:off x="477981" y="1122363"/>
            <a:ext cx="4023360" cy="3204134"/>
          </a:xfrm>
        </p:spPr>
        <p:txBody>
          <a:bodyPr anchor="b">
            <a:normAutofit/>
          </a:bodyPr>
          <a:lstStyle/>
          <a:p>
            <a:pPr algn="l"/>
            <a:r>
              <a:rPr lang="fi-FI" sz="4800" dirty="0"/>
              <a:t>Ilmaisullinen toiminta</a:t>
            </a:r>
          </a:p>
        </p:txBody>
      </p:sp>
      <p:sp>
        <p:nvSpPr>
          <p:cNvPr id="3" name="Alaotsikko 2">
            <a:extLst>
              <a:ext uri="{FF2B5EF4-FFF2-40B4-BE49-F238E27FC236}">
                <a16:creationId xmlns:a16="http://schemas.microsoft.com/office/drawing/2014/main" id="{F26E22A9-EAEB-F67E-550E-DAA84922B280}"/>
              </a:ext>
            </a:extLst>
          </p:cNvPr>
          <p:cNvSpPr>
            <a:spLocks noGrp="1"/>
          </p:cNvSpPr>
          <p:nvPr>
            <p:ph type="subTitle" idx="1"/>
          </p:nvPr>
        </p:nvSpPr>
        <p:spPr>
          <a:xfrm>
            <a:off x="477980" y="4872922"/>
            <a:ext cx="4023359" cy="1208141"/>
          </a:xfrm>
        </p:spPr>
        <p:txBody>
          <a:bodyPr>
            <a:normAutofit/>
          </a:bodyPr>
          <a:lstStyle/>
          <a:p>
            <a:pPr algn="l"/>
            <a:r>
              <a:rPr lang="fi-FI" sz="2000"/>
              <a:t>Anni Jaloniemi</a:t>
            </a:r>
          </a:p>
        </p:txBody>
      </p:sp>
      <p:sp>
        <p:nvSpPr>
          <p:cNvPr id="23" name="Rectangle 2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060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3CB32DC-A6BC-68C9-72A0-861DFEB873AD}"/>
              </a:ext>
            </a:extLst>
          </p:cNvPr>
          <p:cNvSpPr>
            <a:spLocks noGrp="1"/>
          </p:cNvSpPr>
          <p:nvPr>
            <p:ph type="title"/>
          </p:nvPr>
        </p:nvSpPr>
        <p:spPr>
          <a:xfrm>
            <a:off x="138222" y="5947219"/>
            <a:ext cx="3946451" cy="1027740"/>
          </a:xfrm>
        </p:spPr>
        <p:txBody>
          <a:bodyPr>
            <a:normAutofit fontScale="90000"/>
          </a:bodyPr>
          <a:lstStyle/>
          <a:p>
            <a:r>
              <a:rPr lang="fi-FI" dirty="0"/>
              <a:t>Ilmaisun muodot</a:t>
            </a:r>
          </a:p>
        </p:txBody>
      </p:sp>
      <p:graphicFrame>
        <p:nvGraphicFramePr>
          <p:cNvPr id="5" name="Sisällön paikkamerkki 2">
            <a:extLst>
              <a:ext uri="{FF2B5EF4-FFF2-40B4-BE49-F238E27FC236}">
                <a16:creationId xmlns:a16="http://schemas.microsoft.com/office/drawing/2014/main" id="{9E1C254F-B307-0B2A-C81A-F2B5E1D77F52}"/>
              </a:ext>
            </a:extLst>
          </p:cNvPr>
          <p:cNvGraphicFramePr>
            <a:graphicFrameLocks noGrp="1"/>
          </p:cNvGraphicFramePr>
          <p:nvPr>
            <p:ph idx="1"/>
            <p:extLst>
              <p:ext uri="{D42A27DB-BD31-4B8C-83A1-F6EECF244321}">
                <p14:modId xmlns:p14="http://schemas.microsoft.com/office/powerpoint/2010/main" val="698632590"/>
              </p:ext>
            </p:extLst>
          </p:nvPr>
        </p:nvGraphicFramePr>
        <p:xfrm>
          <a:off x="-95693" y="-74428"/>
          <a:ext cx="12287693" cy="73789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4562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tsikko 1">
            <a:extLst>
              <a:ext uri="{FF2B5EF4-FFF2-40B4-BE49-F238E27FC236}">
                <a16:creationId xmlns:a16="http://schemas.microsoft.com/office/drawing/2014/main" id="{AC5CB535-8054-25DD-21DF-4D3464C61360}"/>
              </a:ext>
            </a:extLst>
          </p:cNvPr>
          <p:cNvSpPr>
            <a:spLocks noGrp="1"/>
          </p:cNvSpPr>
          <p:nvPr>
            <p:ph type="title"/>
          </p:nvPr>
        </p:nvSpPr>
        <p:spPr>
          <a:xfrm>
            <a:off x="310839" y="185057"/>
            <a:ext cx="6372990" cy="928985"/>
          </a:xfrm>
        </p:spPr>
        <p:txBody>
          <a:bodyPr>
            <a:normAutofit/>
          </a:bodyPr>
          <a:lstStyle/>
          <a:p>
            <a:r>
              <a:rPr lang="fi-FI" dirty="0"/>
              <a:t>Musiikillinen ilmaisu</a:t>
            </a:r>
          </a:p>
        </p:txBody>
      </p:sp>
      <p:sp>
        <p:nvSpPr>
          <p:cNvPr id="3" name="Sisällön paikkamerkki 2">
            <a:extLst>
              <a:ext uri="{FF2B5EF4-FFF2-40B4-BE49-F238E27FC236}">
                <a16:creationId xmlns:a16="http://schemas.microsoft.com/office/drawing/2014/main" id="{EF283B2F-27E2-83DF-0BF0-134440EEC4F8}"/>
              </a:ext>
            </a:extLst>
          </p:cNvPr>
          <p:cNvSpPr>
            <a:spLocks noGrp="1"/>
          </p:cNvSpPr>
          <p:nvPr>
            <p:ph idx="1"/>
          </p:nvPr>
        </p:nvSpPr>
        <p:spPr>
          <a:xfrm>
            <a:off x="310839" y="1219200"/>
            <a:ext cx="6242361" cy="5569251"/>
          </a:xfrm>
        </p:spPr>
        <p:txBody>
          <a:bodyPr>
            <a:normAutofit/>
          </a:bodyPr>
          <a:lstStyle/>
          <a:p>
            <a:r>
              <a:rPr lang="fi-FI" sz="1800" dirty="0"/>
              <a:t> Tavoitteena on tuottaa lapsille musiikillisia kokemuksia sekä </a:t>
            </a:r>
            <a:r>
              <a:rPr lang="fi-FI" sz="1800" dirty="0">
                <a:highlight>
                  <a:srgbClr val="FFFF00"/>
                </a:highlight>
              </a:rPr>
              <a:t>vahvistaa lasten kiinnostusta ja suhdetta musiikkiin. </a:t>
            </a:r>
          </a:p>
          <a:p>
            <a:r>
              <a:rPr lang="fi-FI" sz="1800" dirty="0"/>
              <a:t>Lapsia ohjataan elämykselliseen kuuntelemiseen ja ääniympäristön havainnointiin. </a:t>
            </a:r>
          </a:p>
          <a:p>
            <a:r>
              <a:rPr lang="fi-FI" sz="1800" dirty="0"/>
              <a:t>Lasten valmiudet </a:t>
            </a:r>
            <a:r>
              <a:rPr lang="fi-FI" sz="1800" u="sng" dirty="0"/>
              <a:t>hahmottaa musiikkia sekä äänen kestoa, tasoa, sointiväriä ja voimaa kehittyvät leikinomaisen musiikillisen toiminnan kautta. </a:t>
            </a:r>
          </a:p>
          <a:p>
            <a:r>
              <a:rPr lang="fi-FI" sz="1800" dirty="0"/>
              <a:t>Heidän kanssaan </a:t>
            </a:r>
            <a:r>
              <a:rPr lang="fi-FI" sz="1800" dirty="0">
                <a:highlight>
                  <a:srgbClr val="FFFF00"/>
                </a:highlight>
              </a:rPr>
              <a:t>lauletaan, loruillaan, kokeillaan erilaisia soittimia, kuunnellaan musiikkia ja liikutaan musiikin mukaan. </a:t>
            </a:r>
          </a:p>
          <a:p>
            <a:r>
              <a:rPr lang="fi-FI" sz="1800" dirty="0"/>
              <a:t>Lapset saavat kokemuksia </a:t>
            </a:r>
            <a:r>
              <a:rPr lang="fi-FI" sz="1800" dirty="0">
                <a:highlight>
                  <a:srgbClr val="FFFF00"/>
                </a:highlight>
              </a:rPr>
              <a:t>perussykkeestä, sanarytmeistä ja kehosoittamisesta.</a:t>
            </a:r>
          </a:p>
          <a:p>
            <a:r>
              <a:rPr lang="fi-FI" sz="1800" dirty="0"/>
              <a:t>Lapsia rohkaistaan käyttämään </a:t>
            </a:r>
            <a:r>
              <a:rPr lang="fi-FI" sz="1800" dirty="0">
                <a:highlight>
                  <a:srgbClr val="FFFF00"/>
                </a:highlight>
              </a:rPr>
              <a:t>mielikuvitustaan ja ilmaisemaan musiikin herättämiä ajatuksia ja tunteita esimerkiksi kertoen, kuvallisesti ilmaisten tai tanssien. </a:t>
            </a:r>
          </a:p>
          <a:p>
            <a:r>
              <a:rPr lang="fi-FI" sz="1800" dirty="0"/>
              <a:t>Lapset saavat myös kokemuksia </a:t>
            </a:r>
            <a:r>
              <a:rPr lang="fi-FI" sz="1800" dirty="0">
                <a:highlight>
                  <a:srgbClr val="FFFF00"/>
                </a:highlight>
              </a:rPr>
              <a:t>musiikin tekemisestä yhdessä sekä pienimuotoisten musiikkiesitysten harjoitteluprosesseista ja esiintymistilanteiden tuomasta onnistumisen ilosta.</a:t>
            </a:r>
          </a:p>
        </p:txBody>
      </p:sp>
      <p:pic>
        <p:nvPicPr>
          <p:cNvPr id="2050" name="Picture 2" descr="Lelu, Monivärinen, Helistin, Värillinen">
            <a:extLst>
              <a:ext uri="{FF2B5EF4-FFF2-40B4-BE49-F238E27FC236}">
                <a16:creationId xmlns:a16="http://schemas.microsoft.com/office/drawing/2014/main" id="{C2D6EE70-53C8-15B6-3B48-0FC7F47C0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92" r="18256" b="-2"/>
          <a:stretch/>
        </p:blipFill>
        <p:spPr bwMode="auto">
          <a:xfrm>
            <a:off x="6436336" y="704085"/>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205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5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976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tsikko 1">
            <a:extLst>
              <a:ext uri="{FF2B5EF4-FFF2-40B4-BE49-F238E27FC236}">
                <a16:creationId xmlns:a16="http://schemas.microsoft.com/office/drawing/2014/main" id="{42E2E1C3-FE5E-DA2D-1FC0-1310C4BC1854}"/>
              </a:ext>
            </a:extLst>
          </p:cNvPr>
          <p:cNvSpPr>
            <a:spLocks noGrp="1"/>
          </p:cNvSpPr>
          <p:nvPr>
            <p:ph type="title"/>
          </p:nvPr>
        </p:nvSpPr>
        <p:spPr>
          <a:xfrm>
            <a:off x="564377" y="61331"/>
            <a:ext cx="5393361" cy="1325563"/>
          </a:xfrm>
        </p:spPr>
        <p:txBody>
          <a:bodyPr>
            <a:normAutofit/>
          </a:bodyPr>
          <a:lstStyle/>
          <a:p>
            <a:r>
              <a:rPr lang="fi-FI" dirty="0"/>
              <a:t>Kuvallinen ilmaisu</a:t>
            </a:r>
          </a:p>
        </p:txBody>
      </p:sp>
      <p:sp>
        <p:nvSpPr>
          <p:cNvPr id="3" name="Sisällön paikkamerkki 2">
            <a:extLst>
              <a:ext uri="{FF2B5EF4-FFF2-40B4-BE49-F238E27FC236}">
                <a16:creationId xmlns:a16="http://schemas.microsoft.com/office/drawing/2014/main" id="{CC19CB53-8857-A953-81A4-4EDF43B02E90}"/>
              </a:ext>
            </a:extLst>
          </p:cNvPr>
          <p:cNvSpPr>
            <a:spLocks noGrp="1"/>
          </p:cNvSpPr>
          <p:nvPr>
            <p:ph idx="1"/>
          </p:nvPr>
        </p:nvSpPr>
        <p:spPr>
          <a:xfrm>
            <a:off x="147196" y="1382486"/>
            <a:ext cx="6227724" cy="5344885"/>
          </a:xfrm>
        </p:spPr>
        <p:txBody>
          <a:bodyPr>
            <a:noAutofit/>
          </a:bodyPr>
          <a:lstStyle/>
          <a:p>
            <a:r>
              <a:rPr lang="fi-FI" sz="1600" dirty="0"/>
              <a:t>Tavoitteena on </a:t>
            </a:r>
            <a:r>
              <a:rPr lang="fi-FI" sz="1600" u="sng" dirty="0"/>
              <a:t>kehittää lasten suhdetta kuvataiteeseen, muuhun visuaaliseen kulttuuriin ja kulttuuriperintöön</a:t>
            </a:r>
            <a:r>
              <a:rPr lang="fi-FI" sz="1600" dirty="0"/>
              <a:t>. </a:t>
            </a:r>
          </a:p>
          <a:p>
            <a:r>
              <a:rPr lang="fi-FI" sz="1600" dirty="0"/>
              <a:t>Lapsilla on </a:t>
            </a:r>
            <a:r>
              <a:rPr lang="fi-FI" sz="1600" dirty="0">
                <a:highlight>
                  <a:srgbClr val="FFFF00"/>
                </a:highlight>
              </a:rPr>
              <a:t>mahdollisuus nauttia kuvien tekemisestä sekä saada esteettisiä elämyksiä ja kokemuksia taiteen äärellä. </a:t>
            </a:r>
          </a:p>
          <a:p>
            <a:r>
              <a:rPr lang="fi-FI" sz="1600" dirty="0"/>
              <a:t>Lapset harjoittavat </a:t>
            </a:r>
            <a:r>
              <a:rPr lang="fi-FI" sz="1600" u="sng" dirty="0"/>
              <a:t>kuvallista ajatteluaan, havainnointiaan ja kuvien tulkintaa monipuolisen kuvailmaisun avulla. </a:t>
            </a:r>
          </a:p>
          <a:p>
            <a:r>
              <a:rPr lang="fi-FI" sz="1600" dirty="0">
                <a:highlight>
                  <a:srgbClr val="FFFF00"/>
                </a:highlight>
              </a:rPr>
              <a:t>Kuvan tekemisen taitoja kehitetään </a:t>
            </a:r>
            <a:r>
              <a:rPr lang="fi-FI" sz="1600" dirty="0"/>
              <a:t>moniaistisesti sekä yhteyksiä muihin ilmaisun muotoihin rakentaen. </a:t>
            </a:r>
          </a:p>
          <a:p>
            <a:r>
              <a:rPr lang="fi-FI" sz="1600" dirty="0">
                <a:highlight>
                  <a:srgbClr val="FFFF00"/>
                </a:highlight>
              </a:rPr>
              <a:t>Lapset kokeilevat erilaisia kuvan tekemisen tapoja</a:t>
            </a:r>
            <a:r>
              <a:rPr lang="fi-FI" sz="1600" dirty="0"/>
              <a:t>, välineitä ja materiaaleja esimerkiksi maalaamalla, piirtämällä, rakentamalla ja mediaesityksiä tekemällä.</a:t>
            </a:r>
          </a:p>
          <a:p>
            <a:r>
              <a:rPr lang="fi-FI" sz="1600" dirty="0">
                <a:highlight>
                  <a:srgbClr val="FFFF00"/>
                </a:highlight>
              </a:rPr>
              <a:t>Lasten kanssa havainnoidaan heidän itse tekemiään kuvia, taideteoksia, mediasisältöjä, esineitä sekä rakennetun ja luonnon ympäristön kohteita. </a:t>
            </a:r>
          </a:p>
          <a:p>
            <a:r>
              <a:rPr lang="fi-FI" sz="1600" u="sng" dirty="0"/>
              <a:t>Lapsia ohjataan tulkitsemaan ja kertomaan ajatuksiaan kuvallisista viesteistä. </a:t>
            </a:r>
          </a:p>
          <a:p>
            <a:r>
              <a:rPr lang="fi-FI" sz="1600" dirty="0"/>
              <a:t>Kuvia tarkasteltaessa kiinnitetään</a:t>
            </a:r>
            <a:r>
              <a:rPr lang="fi-FI" sz="1600" dirty="0">
                <a:highlight>
                  <a:srgbClr val="FFFF00"/>
                </a:highlight>
              </a:rPr>
              <a:t> huomiota esimerkiksi väreihin, muotoihin, materiaaleihin, tekijään, esitysyhteyteen ja kuvien herättämiin tunteisiin.</a:t>
            </a:r>
          </a:p>
        </p:txBody>
      </p:sp>
      <p:pic>
        <p:nvPicPr>
          <p:cNvPr id="3074" name="Picture 2" descr="Maalata, Värikynä, Värityskirja">
            <a:extLst>
              <a:ext uri="{FF2B5EF4-FFF2-40B4-BE49-F238E27FC236}">
                <a16:creationId xmlns:a16="http://schemas.microsoft.com/office/drawing/2014/main" id="{1101E35A-32AE-3364-7124-B064DB23E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797" r="16452" b="-2"/>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3081"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83"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498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29" name="Freeform: Shape 512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Leluja, Muovailuhahmot, Pojat, Pelaa">
            <a:extLst>
              <a:ext uri="{FF2B5EF4-FFF2-40B4-BE49-F238E27FC236}">
                <a16:creationId xmlns:a16="http://schemas.microsoft.com/office/drawing/2014/main" id="{18FE04E5-8215-A256-CF07-530605BCE14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92766" y="2208303"/>
            <a:ext cx="4777381" cy="320084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5131" name="Arc 513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F0D665EF-88FD-9936-DDCE-CBFE050CCE1A}"/>
              </a:ext>
            </a:extLst>
          </p:cNvPr>
          <p:cNvSpPr>
            <a:spLocks noGrp="1"/>
          </p:cNvSpPr>
          <p:nvPr>
            <p:ph type="title"/>
          </p:nvPr>
        </p:nvSpPr>
        <p:spPr>
          <a:xfrm>
            <a:off x="838199" y="185579"/>
            <a:ext cx="5257800" cy="1325563"/>
          </a:xfrm>
        </p:spPr>
        <p:txBody>
          <a:bodyPr>
            <a:normAutofit/>
          </a:bodyPr>
          <a:lstStyle/>
          <a:p>
            <a:r>
              <a:rPr lang="fi-FI" dirty="0"/>
              <a:t>Käsityöllinen</a:t>
            </a:r>
          </a:p>
        </p:txBody>
      </p:sp>
      <p:sp>
        <p:nvSpPr>
          <p:cNvPr id="3" name="Sisällön paikkamerkki 2">
            <a:extLst>
              <a:ext uri="{FF2B5EF4-FFF2-40B4-BE49-F238E27FC236}">
                <a16:creationId xmlns:a16="http://schemas.microsoft.com/office/drawing/2014/main" id="{623046A5-AAC7-46E1-F2BA-337D873FEBC2}"/>
              </a:ext>
            </a:extLst>
          </p:cNvPr>
          <p:cNvSpPr>
            <a:spLocks noGrp="1"/>
          </p:cNvSpPr>
          <p:nvPr>
            <p:ph idx="1"/>
          </p:nvPr>
        </p:nvSpPr>
        <p:spPr>
          <a:xfrm>
            <a:off x="152876" y="1878636"/>
            <a:ext cx="6781801" cy="5289935"/>
          </a:xfrm>
        </p:spPr>
        <p:txBody>
          <a:bodyPr>
            <a:noAutofit/>
          </a:bodyPr>
          <a:lstStyle/>
          <a:p>
            <a:r>
              <a:rPr lang="fi-FI" sz="1800" dirty="0"/>
              <a:t>Tavoitteena on tarjota lapsille kokeilun, tutkimisen, yhteisöllisen tekemisen, kokemisen ja oivaltamisen iloa sekä nautintoa työskentelystä, jossa </a:t>
            </a:r>
            <a:r>
              <a:rPr lang="fi-FI" sz="1800" dirty="0">
                <a:highlight>
                  <a:srgbClr val="FFFF00"/>
                </a:highlight>
              </a:rPr>
              <a:t>oma luovuus ja kädenjälki näkyvät.</a:t>
            </a:r>
            <a:r>
              <a:rPr lang="fi-FI" sz="1800" dirty="0"/>
              <a:t> </a:t>
            </a:r>
          </a:p>
          <a:p>
            <a:r>
              <a:rPr lang="fi-FI" sz="1800" dirty="0"/>
              <a:t>Lapsille tarjotaan mahdollisuuksia </a:t>
            </a:r>
            <a:r>
              <a:rPr lang="fi-FI" sz="1800" dirty="0">
                <a:highlight>
                  <a:srgbClr val="FFFF00"/>
                </a:highlight>
              </a:rPr>
              <a:t>itse kokeilla, tutkia ja yhdistellä erilaisia materiaaleja sekä opetella työskentelyssä tarvittavia käsityön tekniikoita. </a:t>
            </a:r>
          </a:p>
          <a:p>
            <a:r>
              <a:rPr lang="fi-FI" sz="1800" dirty="0"/>
              <a:t>Lapset saavat </a:t>
            </a:r>
            <a:r>
              <a:rPr lang="fi-FI" sz="1800" u="sng" dirty="0"/>
              <a:t>ideoida ja toteuttaa erilaisia teoksia ja esineitä.</a:t>
            </a:r>
          </a:p>
          <a:p>
            <a:r>
              <a:rPr lang="fi-FI" sz="1800" dirty="0"/>
              <a:t>Lasten kanssa voidaan </a:t>
            </a:r>
            <a:r>
              <a:rPr lang="fi-FI" sz="1800" u="sng" dirty="0"/>
              <a:t>tarkastella ja hyödyntää sekä lasten taustoihin liittyviä että paikallisia käsityöperinteitä.</a:t>
            </a:r>
          </a:p>
          <a:p>
            <a:r>
              <a:rPr lang="fi-FI" sz="1800" dirty="0"/>
              <a:t>Suunnittelutaitoja, luovaa ongelmaratkaisua, hienomotorisia taitoja, rakenteiden, materiaalien ja tekniikoiden tuntemusta sekä muotoilua harjoitellaan lapsille soveltuvien käsityön teknisen työn ja tekstiilityön työtapojen avulla. </a:t>
            </a:r>
          </a:p>
          <a:p>
            <a:pPr lvl="1"/>
            <a:r>
              <a:rPr lang="fi-FI" sz="1800" dirty="0">
                <a:highlight>
                  <a:srgbClr val="FFFF00"/>
                </a:highlight>
              </a:rPr>
              <a:t>Näitä työtapoja voivat olla esimerkiksi muovailu, leikkaaminen, naulaaminen, sahaaminen ja ompelu.</a:t>
            </a:r>
          </a:p>
        </p:txBody>
      </p:sp>
    </p:spTree>
    <p:extLst>
      <p:ext uri="{BB962C8B-B14F-4D97-AF65-F5344CB8AC3E}">
        <p14:creationId xmlns:p14="http://schemas.microsoft.com/office/powerpoint/2010/main" val="23949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tsikko 1">
            <a:extLst>
              <a:ext uri="{FF2B5EF4-FFF2-40B4-BE49-F238E27FC236}">
                <a16:creationId xmlns:a16="http://schemas.microsoft.com/office/drawing/2014/main" id="{7579FAA9-A079-6E06-7EDE-C579E5B17CE0}"/>
              </a:ext>
            </a:extLst>
          </p:cNvPr>
          <p:cNvSpPr>
            <a:spLocks noGrp="1"/>
          </p:cNvSpPr>
          <p:nvPr>
            <p:ph type="title"/>
          </p:nvPr>
        </p:nvSpPr>
        <p:spPr>
          <a:xfrm>
            <a:off x="838200" y="365125"/>
            <a:ext cx="5393361" cy="1325563"/>
          </a:xfrm>
        </p:spPr>
        <p:txBody>
          <a:bodyPr>
            <a:normAutofit/>
          </a:bodyPr>
          <a:lstStyle/>
          <a:p>
            <a:r>
              <a:rPr lang="fi-FI" dirty="0"/>
              <a:t>Sanallinen ja kehollinen ilmaisu</a:t>
            </a:r>
          </a:p>
        </p:txBody>
      </p:sp>
      <p:sp>
        <p:nvSpPr>
          <p:cNvPr id="3" name="Sisällön paikkamerkki 2">
            <a:extLst>
              <a:ext uri="{FF2B5EF4-FFF2-40B4-BE49-F238E27FC236}">
                <a16:creationId xmlns:a16="http://schemas.microsoft.com/office/drawing/2014/main" id="{89F9ED99-931D-A4BF-BF90-6F0F04047A37}"/>
              </a:ext>
            </a:extLst>
          </p:cNvPr>
          <p:cNvSpPr>
            <a:spLocks noGrp="1"/>
          </p:cNvSpPr>
          <p:nvPr>
            <p:ph idx="1"/>
          </p:nvPr>
        </p:nvSpPr>
        <p:spPr>
          <a:xfrm>
            <a:off x="152362" y="1825624"/>
            <a:ext cx="6618552" cy="4760233"/>
          </a:xfrm>
        </p:spPr>
        <p:txBody>
          <a:bodyPr>
            <a:noAutofit/>
          </a:bodyPr>
          <a:lstStyle/>
          <a:p>
            <a:r>
              <a:rPr lang="fi-FI" sz="1800" dirty="0"/>
              <a:t>Lapsia </a:t>
            </a:r>
            <a:r>
              <a:rPr lang="fi-FI" sz="1800" dirty="0">
                <a:highlight>
                  <a:srgbClr val="FFFF00"/>
                </a:highlight>
              </a:rPr>
              <a:t>rohkaistaan sanalliseen ja keholliseen ilmaisuun </a:t>
            </a:r>
            <a:r>
              <a:rPr lang="fi-FI" sz="1800" dirty="0"/>
              <a:t>esimerkiksi </a:t>
            </a:r>
            <a:r>
              <a:rPr lang="fi-FI" sz="1800" u="sng" dirty="0"/>
              <a:t>draaman, tanssin ja leikin keinoin. </a:t>
            </a:r>
          </a:p>
          <a:p>
            <a:r>
              <a:rPr lang="fi-FI" sz="1800" dirty="0"/>
              <a:t>Tavoitteena on, että harjoitukset ja leikit tarjoavat lapsille mahdollisuuden monipuoliseen </a:t>
            </a:r>
            <a:r>
              <a:rPr lang="fi-FI" sz="1800" dirty="0">
                <a:highlight>
                  <a:srgbClr val="FFFF00"/>
                </a:highlight>
              </a:rPr>
              <a:t>kielelliseen ja keholliseen kokemiseen, ilmaisuun ja viestintään. </a:t>
            </a:r>
          </a:p>
          <a:p>
            <a:r>
              <a:rPr lang="fi-FI" sz="1800" u="sng" dirty="0"/>
              <a:t>Lasten mielikuvituksesta </a:t>
            </a:r>
            <a:r>
              <a:rPr lang="fi-FI" sz="1800" dirty="0"/>
              <a:t>nousevia tai heidän kokemiaan ja </a:t>
            </a:r>
            <a:r>
              <a:rPr lang="fi-FI" sz="1800" u="sng" dirty="0"/>
              <a:t>havaitsemiaan asioita </a:t>
            </a:r>
            <a:r>
              <a:rPr lang="fi-FI" sz="1800" dirty="0"/>
              <a:t>työstetään yhdessä. </a:t>
            </a:r>
          </a:p>
          <a:p>
            <a:r>
              <a:rPr lang="fi-FI" sz="1800" dirty="0"/>
              <a:t>Lapset saavat kokemuksia sekä </a:t>
            </a:r>
            <a:r>
              <a:rPr lang="fi-FI" sz="1800" u="sng" dirty="0"/>
              <a:t>spontaanista ilmaisusta että yhteisesti suunnitellusta, toteutetusta ja arvioidusta luovasta prosessista.</a:t>
            </a:r>
          </a:p>
          <a:p>
            <a:r>
              <a:rPr lang="fi-FI" sz="1800" dirty="0"/>
              <a:t>Toiminnassa hyödynnetään monipuolisesti esimerkiksi </a:t>
            </a:r>
            <a:r>
              <a:rPr lang="fi-FI" sz="1800" dirty="0">
                <a:highlight>
                  <a:srgbClr val="FFFF00"/>
                </a:highlight>
              </a:rPr>
              <a:t>lastenkirjallisuutta, sanataidetta, teatterin eri muotoja, tanssia ja sirkusta</a:t>
            </a:r>
            <a:r>
              <a:rPr lang="fi-FI" sz="1800" dirty="0"/>
              <a:t>.</a:t>
            </a:r>
          </a:p>
        </p:txBody>
      </p:sp>
      <p:pic>
        <p:nvPicPr>
          <p:cNvPr id="4098" name="Picture 2" descr="Draama, Teatteri, Näytteleminen, Meme">
            <a:extLst>
              <a:ext uri="{FF2B5EF4-FFF2-40B4-BE49-F238E27FC236}">
                <a16:creationId xmlns:a16="http://schemas.microsoft.com/office/drawing/2014/main" id="{8AAAD5EC-6D5F-B2F1-56B2-C8B34D657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3"/>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410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0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453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9680843F-E7F9-3E1E-A075-697D3DF55D9A}"/>
              </a:ext>
            </a:extLst>
          </p:cNvPr>
          <p:cNvSpPr>
            <a:spLocks noGrp="1"/>
          </p:cNvSpPr>
          <p:nvPr>
            <p:ph type="title"/>
          </p:nvPr>
        </p:nvSpPr>
        <p:spPr>
          <a:xfrm>
            <a:off x="572493" y="238539"/>
            <a:ext cx="11018520" cy="1434415"/>
          </a:xfrm>
        </p:spPr>
        <p:txBody>
          <a:bodyPr anchor="b">
            <a:normAutofit/>
          </a:bodyPr>
          <a:lstStyle/>
          <a:p>
            <a:r>
              <a:rPr lang="fi-FI" sz="5400"/>
              <a:t>Varhaiskasvattaja</a:t>
            </a:r>
          </a:p>
        </p:txBody>
      </p:sp>
      <p:sp>
        <p:nvSpPr>
          <p:cNvPr id="10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E79A7689-968A-411D-07D6-156E2EB5ED39}"/>
              </a:ext>
            </a:extLst>
          </p:cNvPr>
          <p:cNvSpPr>
            <a:spLocks noGrp="1"/>
          </p:cNvSpPr>
          <p:nvPr>
            <p:ph idx="1"/>
          </p:nvPr>
        </p:nvSpPr>
        <p:spPr>
          <a:xfrm>
            <a:off x="572493" y="2071316"/>
            <a:ext cx="6713552" cy="4119172"/>
          </a:xfrm>
        </p:spPr>
        <p:txBody>
          <a:bodyPr anchor="t">
            <a:normAutofit/>
          </a:bodyPr>
          <a:lstStyle/>
          <a:p>
            <a:r>
              <a:rPr lang="fi-FI" sz="2200" dirty="0"/>
              <a:t>Vastaa päivähoidon taiteellisesta, esteettisestä ja kulttuurisesta kasvatuksesta. </a:t>
            </a:r>
          </a:p>
          <a:p>
            <a:endParaRPr lang="fi-FI" sz="2200" dirty="0"/>
          </a:p>
          <a:p>
            <a:r>
              <a:rPr lang="fi-FI" sz="2200" dirty="0"/>
              <a:t>Viikko-ohjelmaan voidaan sisällyttää vuorollaan kuvataiteen, musiikin, käsityön, liikunnan, lastenkirjallisuuden sekä tanssin ja draamakasvatuksen tavoitteellista toimintaa. </a:t>
            </a:r>
          </a:p>
          <a:p>
            <a:pPr marL="0" indent="0">
              <a:buNone/>
            </a:pPr>
            <a:endParaRPr lang="fi-FI" sz="2200" dirty="0"/>
          </a:p>
          <a:p>
            <a:r>
              <a:rPr lang="fi-FI" sz="2200" dirty="0">
                <a:highlight>
                  <a:srgbClr val="FFFF00"/>
                </a:highlight>
              </a:rPr>
              <a:t>Kasvattaja luo mahdollisuuksia lapsille tukemalla itseilmaisua</a:t>
            </a:r>
          </a:p>
          <a:p>
            <a:endParaRPr lang="fi-FI" sz="2200" dirty="0"/>
          </a:p>
        </p:txBody>
      </p:sp>
      <p:pic>
        <p:nvPicPr>
          <p:cNvPr id="1026" name="Picture 2" descr="Lapset, Juhla, Perhoset, Pelata, Hauskaa">
            <a:extLst>
              <a:ext uri="{FF2B5EF4-FFF2-40B4-BE49-F238E27FC236}">
                <a16:creationId xmlns:a16="http://schemas.microsoft.com/office/drawing/2014/main" id="{387B2F43-2F07-276F-D72D-31CD28457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685" r="18770"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835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153" name="Freeform: Shape 6152">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6" name="Picture 2" descr="Pelko, Halaus, Jännitys, Ahdistus">
            <a:extLst>
              <a:ext uri="{FF2B5EF4-FFF2-40B4-BE49-F238E27FC236}">
                <a16:creationId xmlns:a16="http://schemas.microsoft.com/office/drawing/2014/main" id="{D5461EC6-9471-295F-5243-9EF7C117660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6155" name="Arc 6154">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686CF7AA-80A5-6496-F30F-955C90E954EA}"/>
              </a:ext>
            </a:extLst>
          </p:cNvPr>
          <p:cNvSpPr>
            <a:spLocks noGrp="1"/>
          </p:cNvSpPr>
          <p:nvPr>
            <p:ph type="title"/>
          </p:nvPr>
        </p:nvSpPr>
        <p:spPr>
          <a:xfrm>
            <a:off x="522515" y="640624"/>
            <a:ext cx="5257800" cy="1325563"/>
          </a:xfrm>
        </p:spPr>
        <p:txBody>
          <a:bodyPr>
            <a:normAutofit/>
          </a:bodyPr>
          <a:lstStyle/>
          <a:p>
            <a:r>
              <a:rPr lang="fi-FI" dirty="0"/>
              <a:t>Sinun kokemuksesi?</a:t>
            </a:r>
          </a:p>
        </p:txBody>
      </p:sp>
      <p:sp>
        <p:nvSpPr>
          <p:cNvPr id="3" name="Sisällön paikkamerkki 2">
            <a:extLst>
              <a:ext uri="{FF2B5EF4-FFF2-40B4-BE49-F238E27FC236}">
                <a16:creationId xmlns:a16="http://schemas.microsoft.com/office/drawing/2014/main" id="{BFCABFB2-C98F-B180-5BB9-B152F9FEDAAE}"/>
              </a:ext>
            </a:extLst>
          </p:cNvPr>
          <p:cNvSpPr>
            <a:spLocks noGrp="1"/>
          </p:cNvSpPr>
          <p:nvPr>
            <p:ph idx="1"/>
          </p:nvPr>
        </p:nvSpPr>
        <p:spPr>
          <a:xfrm>
            <a:off x="838201" y="1984443"/>
            <a:ext cx="5257800" cy="4192520"/>
          </a:xfrm>
        </p:spPr>
        <p:txBody>
          <a:bodyPr>
            <a:normAutofit/>
          </a:bodyPr>
          <a:lstStyle/>
          <a:p>
            <a:r>
              <a:rPr lang="fi-FI" dirty="0"/>
              <a:t>Mitä odotat ja toivot ilmaisun muotojen harjoitteista?</a:t>
            </a:r>
            <a:endParaRPr lang="fi-FI"/>
          </a:p>
          <a:p>
            <a:r>
              <a:rPr lang="fi-FI" dirty="0"/>
              <a:t>Ennakkoluulot?</a:t>
            </a:r>
            <a:endParaRPr lang="fi-FI"/>
          </a:p>
          <a:p>
            <a:r>
              <a:rPr lang="fi-FI" dirty="0"/>
              <a:t>Ikävät odotukset?</a:t>
            </a:r>
            <a:endParaRPr lang="fi-FI"/>
          </a:p>
        </p:txBody>
      </p:sp>
    </p:spTree>
    <p:extLst>
      <p:ext uri="{BB962C8B-B14F-4D97-AF65-F5344CB8AC3E}">
        <p14:creationId xmlns:p14="http://schemas.microsoft.com/office/powerpoint/2010/main" val="393515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3C6F4E6-30A1-4F63-C8CC-028750B5AAC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6668" cy="4570886"/>
            <a:chOff x="0" y="0"/>
            <a:chExt cx="12196668" cy="4570886"/>
          </a:xfrm>
        </p:grpSpPr>
        <p:sp>
          <p:nvSpPr>
            <p:cNvPr id="11" name="Rectangle 10">
              <a:extLst>
                <a:ext uri="{FF2B5EF4-FFF2-40B4-BE49-F238E27FC236}">
                  <a16:creationId xmlns:a16="http://schemas.microsoft.com/office/drawing/2014/main" id="{49EA7CA8-3AE6-4F5F-9932-63303CF2D4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12196668" cy="4570632"/>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E3E019-A259-1130-CC5C-3165020BC5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791"/>
              <a:ext cx="10565988" cy="4568095"/>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769F99-CCA6-5CDC-D1E1-C59A4762F1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
              <a:ext cx="12192000" cy="4549891"/>
            </a:xfrm>
            <a:prstGeom prst="rect">
              <a:avLst/>
            </a:prstGeom>
            <a:gradFill>
              <a:gsLst>
                <a:gs pos="0">
                  <a:schemeClr val="accent5">
                    <a:alpha val="76000"/>
                  </a:schemeClr>
                </a:gs>
                <a:gs pos="67000">
                  <a:schemeClr val="accent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13E73D3-029B-3D4E-1956-8EE7068A6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4110544" y="18215"/>
              <a:ext cx="8086124" cy="4549887"/>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 name="Otsikko 1">
            <a:extLst>
              <a:ext uri="{FF2B5EF4-FFF2-40B4-BE49-F238E27FC236}">
                <a16:creationId xmlns:a16="http://schemas.microsoft.com/office/drawing/2014/main" id="{A599C0F6-9B50-8482-FDA9-1B3F788CC993}"/>
              </a:ext>
            </a:extLst>
          </p:cNvPr>
          <p:cNvSpPr>
            <a:spLocks noGrp="1"/>
          </p:cNvSpPr>
          <p:nvPr>
            <p:ph type="title"/>
          </p:nvPr>
        </p:nvSpPr>
        <p:spPr>
          <a:xfrm>
            <a:off x="1126348" y="1124262"/>
            <a:ext cx="8017652" cy="2690413"/>
          </a:xfrm>
        </p:spPr>
        <p:txBody>
          <a:bodyPr vert="horz" lIns="91440" tIns="45720" rIns="91440" bIns="45720" rtlCol="0" anchor="t">
            <a:normAutofit/>
          </a:bodyPr>
          <a:lstStyle/>
          <a:p>
            <a:r>
              <a:rPr lang="en-US" sz="5400" kern="1200">
                <a:solidFill>
                  <a:srgbClr val="FFFFFF"/>
                </a:solidFill>
                <a:latin typeface="+mj-lt"/>
                <a:ea typeface="+mj-ea"/>
                <a:cs typeface="+mj-cs"/>
              </a:rPr>
              <a:t>Ilmaisun muodot </a:t>
            </a:r>
          </a:p>
        </p:txBody>
      </p:sp>
      <p:pic>
        <p:nvPicPr>
          <p:cNvPr id="7" name="Graphic 6" descr="Lyijykynä">
            <a:extLst>
              <a:ext uri="{FF2B5EF4-FFF2-40B4-BE49-F238E27FC236}">
                <a16:creationId xmlns:a16="http://schemas.microsoft.com/office/drawing/2014/main" id="{DE6FCF2B-65D2-8E87-5AB1-7033D26A7D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15646" y="5061057"/>
            <a:ext cx="1199733" cy="1199733"/>
          </a:xfrm>
          <a:prstGeom prst="rect">
            <a:avLst/>
          </a:prstGeom>
        </p:spPr>
      </p:pic>
    </p:spTree>
    <p:extLst>
      <p:ext uri="{BB962C8B-B14F-4D97-AF65-F5344CB8AC3E}">
        <p14:creationId xmlns:p14="http://schemas.microsoft.com/office/powerpoint/2010/main" val="2547554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70AF4053-840D-F83B-4880-C2444BDF02AB}"/>
              </a:ext>
            </a:extLst>
          </p:cNvPr>
          <p:cNvSpPr>
            <a:spLocks noGrp="1"/>
          </p:cNvSpPr>
          <p:nvPr>
            <p:ph type="title"/>
          </p:nvPr>
        </p:nvSpPr>
        <p:spPr>
          <a:xfrm>
            <a:off x="1188069" y="381935"/>
            <a:ext cx="9356106" cy="1200329"/>
          </a:xfrm>
        </p:spPr>
        <p:txBody>
          <a:bodyPr anchor="t">
            <a:normAutofit/>
          </a:bodyPr>
          <a:lstStyle/>
          <a:p>
            <a:r>
              <a:rPr lang="fi-FI" sz="8000"/>
              <a:t>Kehollinen tietoisuus</a:t>
            </a:r>
          </a:p>
        </p:txBody>
      </p:sp>
      <p:grpSp>
        <p:nvGrpSpPr>
          <p:cNvPr id="11" name="Group 10">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16" name="Straight Connector 15">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Sisällön paikkamerkki 2">
            <a:extLst>
              <a:ext uri="{FF2B5EF4-FFF2-40B4-BE49-F238E27FC236}">
                <a16:creationId xmlns:a16="http://schemas.microsoft.com/office/drawing/2014/main" id="{98A298DE-D04F-20A4-D03A-E875D0007421}"/>
              </a:ext>
            </a:extLst>
          </p:cNvPr>
          <p:cNvGraphicFramePr>
            <a:graphicFrameLocks noGrp="1"/>
          </p:cNvGraphicFramePr>
          <p:nvPr>
            <p:ph idx="1"/>
            <p:extLst>
              <p:ext uri="{D42A27DB-BD31-4B8C-83A1-F6EECF244321}">
                <p14:modId xmlns:p14="http://schemas.microsoft.com/office/powerpoint/2010/main" val="1218783724"/>
              </p:ext>
            </p:extLst>
          </p:nvPr>
        </p:nvGraphicFramePr>
        <p:xfrm>
          <a:off x="1188062" y="1825625"/>
          <a:ext cx="9356107"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7099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AA75B13E-22F9-11BB-A4F3-AA0133CC7E0A}"/>
              </a:ext>
            </a:extLst>
          </p:cNvPr>
          <p:cNvSpPr>
            <a:spLocks noGrp="1"/>
          </p:cNvSpPr>
          <p:nvPr>
            <p:ph type="title"/>
          </p:nvPr>
        </p:nvSpPr>
        <p:spPr>
          <a:xfrm>
            <a:off x="836680" y="92527"/>
            <a:ext cx="6002110" cy="1495425"/>
          </a:xfrm>
        </p:spPr>
        <p:txBody>
          <a:bodyPr>
            <a:normAutofit/>
          </a:bodyPr>
          <a:lstStyle/>
          <a:p>
            <a:r>
              <a:rPr lang="fi-FI" sz="4000" dirty="0"/>
              <a:t>Itseilmaisu</a:t>
            </a:r>
          </a:p>
        </p:txBody>
      </p:sp>
      <p:sp>
        <p:nvSpPr>
          <p:cNvPr id="3" name="Sisällön paikkamerkki 2">
            <a:extLst>
              <a:ext uri="{FF2B5EF4-FFF2-40B4-BE49-F238E27FC236}">
                <a16:creationId xmlns:a16="http://schemas.microsoft.com/office/drawing/2014/main" id="{235726AB-45BC-576D-2E47-C2CE6E195D2C}"/>
              </a:ext>
            </a:extLst>
          </p:cNvPr>
          <p:cNvSpPr>
            <a:spLocks noGrp="1"/>
          </p:cNvSpPr>
          <p:nvPr>
            <p:ph idx="1"/>
          </p:nvPr>
        </p:nvSpPr>
        <p:spPr>
          <a:xfrm>
            <a:off x="620486" y="1839686"/>
            <a:ext cx="6218304" cy="4294415"/>
          </a:xfrm>
        </p:spPr>
        <p:txBody>
          <a:bodyPr>
            <a:normAutofit fontScale="92500" lnSpcReduction="10000"/>
          </a:bodyPr>
          <a:lstStyle/>
          <a:p>
            <a:r>
              <a:rPr lang="fi-FI" sz="2400" dirty="0"/>
              <a:t>Itseilmaisutaidoilla opitaan itsestään uutta ja opetellaan tuntemaan toisia.</a:t>
            </a:r>
          </a:p>
          <a:p>
            <a:r>
              <a:rPr lang="fi-FI" sz="2400" dirty="0"/>
              <a:t> </a:t>
            </a:r>
          </a:p>
          <a:p>
            <a:r>
              <a:rPr lang="fi-FI" sz="2400" dirty="0">
                <a:highlight>
                  <a:srgbClr val="FFFF00"/>
                </a:highlight>
              </a:rPr>
              <a:t>Draamapedagogisin keinoin voidaan saada hiljaisemmatkin lapset mukaan toimintaan, jossa uskaltaudutaan käyttämään itseilmaisua</a:t>
            </a:r>
            <a:r>
              <a:rPr lang="fi-FI" sz="2400" dirty="0"/>
              <a:t>.</a:t>
            </a:r>
          </a:p>
          <a:p>
            <a:pPr marL="0" indent="0">
              <a:buNone/>
            </a:pPr>
            <a:endParaRPr lang="fi-FI" sz="2400" dirty="0"/>
          </a:p>
          <a:p>
            <a:r>
              <a:rPr lang="fi-FI" sz="2400" dirty="0"/>
              <a:t>Ylipäätään draaman keinoin voidaan tukea itsetunnon kehitystä ja käydä läpi monenlaisia tilanteita ja tunnetiloja. </a:t>
            </a:r>
          </a:p>
          <a:p>
            <a:pPr marL="0" indent="0">
              <a:buNone/>
            </a:pPr>
            <a:endParaRPr lang="fi-FI" sz="2400" dirty="0"/>
          </a:p>
          <a:p>
            <a:pPr marL="0" indent="0">
              <a:buNone/>
            </a:pPr>
            <a:r>
              <a:rPr lang="fi-FI" sz="2400" dirty="0"/>
              <a:t>(Vesterinen 2011, 42-43.)</a:t>
            </a:r>
          </a:p>
          <a:p>
            <a:endParaRPr lang="fi-FI" sz="2000" dirty="0"/>
          </a:p>
        </p:txBody>
      </p:sp>
      <p:pic>
        <p:nvPicPr>
          <p:cNvPr id="4" name="Picture 2" descr="Aggressiivinen, Aggressiivinen Poika">
            <a:extLst>
              <a:ext uri="{FF2B5EF4-FFF2-40B4-BE49-F238E27FC236}">
                <a16:creationId xmlns:a16="http://schemas.microsoft.com/office/drawing/2014/main" id="{53263B81-DFBB-EAD7-E033-CF2DF348B2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03" b="2"/>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89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51A0227-072A-4F5F-928C-E2C3E5CCD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B31126FF-FCAE-C48C-29C6-AB9BDF4D5DE3}"/>
              </a:ext>
            </a:extLst>
          </p:cNvPr>
          <p:cNvSpPr>
            <a:spLocks noGrp="1"/>
          </p:cNvSpPr>
          <p:nvPr>
            <p:ph type="title"/>
          </p:nvPr>
        </p:nvSpPr>
        <p:spPr>
          <a:xfrm>
            <a:off x="630936" y="4440365"/>
            <a:ext cx="4245864" cy="1722691"/>
          </a:xfrm>
        </p:spPr>
        <p:txBody>
          <a:bodyPr anchor="ctr">
            <a:normAutofit/>
          </a:bodyPr>
          <a:lstStyle/>
          <a:p>
            <a:r>
              <a:rPr lang="fi-FI" sz="4000" dirty="0"/>
              <a:t>Mitä ilmaisu on?</a:t>
            </a:r>
          </a:p>
        </p:txBody>
      </p:sp>
      <p:pic>
        <p:nvPicPr>
          <p:cNvPr id="4" name="Picture 2" descr="Pikkutyttö, Tanssia, Vuoro, Pyörivä, Onnellinen, Ilo">
            <a:extLst>
              <a:ext uri="{FF2B5EF4-FFF2-40B4-BE49-F238E27FC236}">
                <a16:creationId xmlns:a16="http://schemas.microsoft.com/office/drawing/2014/main" id="{6A81FC68-4E8A-BD7A-5E60-D68D8564ED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09"/>
          <a:stretch/>
        </p:blipFill>
        <p:spPr bwMode="auto">
          <a:xfrm>
            <a:off x="620720" y="213639"/>
            <a:ext cx="2666898" cy="39270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Tyttö, Värit, Holi, Festivaali, Lapsi">
            <a:extLst>
              <a:ext uri="{FF2B5EF4-FFF2-40B4-BE49-F238E27FC236}">
                <a16:creationId xmlns:a16="http://schemas.microsoft.com/office/drawing/2014/main" id="{7246D7E8-2E0C-4059-90A5-0E2C1498BB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75226" y="1393727"/>
            <a:ext cx="4011281" cy="2677530"/>
          </a:xfrm>
          <a:prstGeom prst="rect">
            <a:avLst/>
          </a:prstGeom>
          <a:noFill/>
          <a:extLst>
            <a:ext uri="{909E8E84-426E-40DD-AFC4-6F175D3DCCD1}">
              <a14:hiddenFill xmlns:a14="http://schemas.microsoft.com/office/drawing/2010/main">
                <a:solidFill>
                  <a:srgbClr val="FFFFFF"/>
                </a:solidFill>
              </a14:hiddenFill>
            </a:ext>
          </a:extLst>
        </p:spPr>
      </p:pic>
      <p:sp>
        <p:nvSpPr>
          <p:cNvPr id="1033" name="sketchy line">
            <a:extLst>
              <a:ext uri="{FF2B5EF4-FFF2-40B4-BE49-F238E27FC236}">
                <a16:creationId xmlns:a16="http://schemas.microsoft.com/office/drawing/2014/main" id="{35D99776-4B38-47DF-A302-11AD9AF87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37304" y="529256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1B90C67D-686A-17BE-8F80-4DA0833FF224}"/>
              </a:ext>
            </a:extLst>
          </p:cNvPr>
          <p:cNvSpPr>
            <a:spLocks noGrp="1"/>
          </p:cNvSpPr>
          <p:nvPr>
            <p:ph idx="1"/>
          </p:nvPr>
        </p:nvSpPr>
        <p:spPr>
          <a:xfrm>
            <a:off x="5352287" y="3722914"/>
            <a:ext cx="6628913" cy="2922184"/>
          </a:xfrm>
        </p:spPr>
        <p:txBody>
          <a:bodyPr anchor="ctr">
            <a:normAutofit/>
          </a:bodyPr>
          <a:lstStyle/>
          <a:p>
            <a:r>
              <a:rPr lang="fi-FI" sz="2200" dirty="0">
                <a:solidFill>
                  <a:srgbClr val="00B0F0"/>
                </a:solidFill>
              </a:rPr>
              <a:t>Kehollinen</a:t>
            </a:r>
          </a:p>
          <a:p>
            <a:r>
              <a:rPr lang="fi-FI" sz="2200" dirty="0">
                <a:solidFill>
                  <a:srgbClr val="00B0F0"/>
                </a:solidFill>
              </a:rPr>
              <a:t>Sanallinen		</a:t>
            </a:r>
            <a:r>
              <a:rPr lang="fi-FI" sz="2400" b="1" dirty="0">
                <a:solidFill>
                  <a:srgbClr val="00B0F0"/>
                </a:solidFill>
              </a:rPr>
              <a:t>ILMAISU</a:t>
            </a:r>
          </a:p>
          <a:p>
            <a:r>
              <a:rPr lang="fi-FI" sz="2200" dirty="0">
                <a:solidFill>
                  <a:srgbClr val="00B0F0"/>
                </a:solidFill>
              </a:rPr>
              <a:t>Musiikillinen</a:t>
            </a:r>
          </a:p>
          <a:p>
            <a:r>
              <a:rPr lang="fi-FI" sz="2200" dirty="0">
                <a:solidFill>
                  <a:srgbClr val="00B0F0"/>
                </a:solidFill>
              </a:rPr>
              <a:t>Kuvallinen </a:t>
            </a:r>
          </a:p>
        </p:txBody>
      </p:sp>
      <p:pic>
        <p:nvPicPr>
          <p:cNvPr id="5" name="Picture 8" descr="Ranta, Lapsi, Aurinko, Tyttö, Ruhtinaat">
            <a:extLst>
              <a:ext uri="{FF2B5EF4-FFF2-40B4-BE49-F238E27FC236}">
                <a16:creationId xmlns:a16="http://schemas.microsoft.com/office/drawing/2014/main" id="{F5391663-C313-A6CA-0256-5989EE5F760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906" r="17478" b="3"/>
          <a:stretch/>
        </p:blipFill>
        <p:spPr bwMode="auto">
          <a:xfrm>
            <a:off x="4016398" y="528434"/>
            <a:ext cx="3123328" cy="3383497"/>
          </a:xfrm>
          <a:custGeom>
            <a:avLst/>
            <a:gdLst/>
            <a:ahLst/>
            <a:cxnLst/>
            <a:rect l="l" t="t" r="r" b="b"/>
            <a:pathLst>
              <a:path w="3975464" h="4365555">
                <a:moveTo>
                  <a:pt x="0" y="0"/>
                </a:moveTo>
                <a:lnTo>
                  <a:pt x="3954724" y="0"/>
                </a:lnTo>
                <a:lnTo>
                  <a:pt x="3944328" y="441228"/>
                </a:lnTo>
                <a:cubicBezTo>
                  <a:pt x="3942781" y="508796"/>
                  <a:pt x="3939430" y="576877"/>
                  <a:pt x="3951159" y="643804"/>
                </a:cubicBezTo>
                <a:cubicBezTo>
                  <a:pt x="3980543" y="810736"/>
                  <a:pt x="3979900" y="978310"/>
                  <a:pt x="3967011" y="1146396"/>
                </a:cubicBezTo>
                <a:cubicBezTo>
                  <a:pt x="3954123" y="1321150"/>
                  <a:pt x="3931569" y="1495262"/>
                  <a:pt x="3940203" y="1671170"/>
                </a:cubicBezTo>
                <a:cubicBezTo>
                  <a:pt x="3945230" y="1770534"/>
                  <a:pt x="3953091" y="1869643"/>
                  <a:pt x="3953091" y="1969263"/>
                </a:cubicBezTo>
                <a:cubicBezTo>
                  <a:pt x="3955799" y="2447623"/>
                  <a:pt x="3948581" y="2926496"/>
                  <a:pt x="3959665" y="3405241"/>
                </a:cubicBezTo>
                <a:cubicBezTo>
                  <a:pt x="3962629" y="3529479"/>
                  <a:pt x="3949097" y="3653076"/>
                  <a:pt x="3946777" y="3777057"/>
                </a:cubicBezTo>
                <a:cubicBezTo>
                  <a:pt x="3944973" y="3878089"/>
                  <a:pt x="3947873" y="3979056"/>
                  <a:pt x="3950499" y="4080023"/>
                </a:cubicBezTo>
                <a:lnTo>
                  <a:pt x="3952324" y="4346210"/>
                </a:lnTo>
                <a:lnTo>
                  <a:pt x="3923793" y="4344582"/>
                </a:lnTo>
                <a:cubicBezTo>
                  <a:pt x="3869166" y="4337251"/>
                  <a:pt x="3813841" y="4336693"/>
                  <a:pt x="3759075" y="4342933"/>
                </a:cubicBezTo>
                <a:cubicBezTo>
                  <a:pt x="3703277" y="4347626"/>
                  <a:pt x="3647607" y="4354981"/>
                  <a:pt x="3591682" y="4357645"/>
                </a:cubicBezTo>
                <a:cubicBezTo>
                  <a:pt x="3349688" y="4370998"/>
                  <a:pt x="3107046" y="4367447"/>
                  <a:pt x="2865549" y="4346991"/>
                </a:cubicBezTo>
                <a:cubicBezTo>
                  <a:pt x="2661378" y="4329084"/>
                  <a:pt x="2456048" y="4328501"/>
                  <a:pt x="2251775" y="4345215"/>
                </a:cubicBezTo>
                <a:cubicBezTo>
                  <a:pt x="2200819" y="4349148"/>
                  <a:pt x="2149862" y="4359293"/>
                  <a:pt x="2098906" y="4351937"/>
                </a:cubicBezTo>
                <a:cubicBezTo>
                  <a:pt x="2025044" y="4342895"/>
                  <a:pt x="1950494" y="4340688"/>
                  <a:pt x="1876224" y="4345343"/>
                </a:cubicBezTo>
                <a:cubicBezTo>
                  <a:pt x="1700042" y="4352318"/>
                  <a:pt x="1523986" y="4361576"/>
                  <a:pt x="1347676" y="4359039"/>
                </a:cubicBezTo>
                <a:cubicBezTo>
                  <a:pt x="1064484" y="4355108"/>
                  <a:pt x="781420" y="4341031"/>
                  <a:pt x="498101" y="4351430"/>
                </a:cubicBezTo>
                <a:cubicBezTo>
                  <a:pt x="364340" y="4356376"/>
                  <a:pt x="230578" y="4360752"/>
                  <a:pt x="96817" y="4355568"/>
                </a:cubicBezTo>
                <a:lnTo>
                  <a:pt x="0" y="434926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914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2C1C532-AE1C-97A5-934C-94691D36217B}"/>
              </a:ext>
            </a:extLst>
          </p:cNvPr>
          <p:cNvSpPr>
            <a:spLocks noGrp="1"/>
          </p:cNvSpPr>
          <p:nvPr>
            <p:ph type="title"/>
          </p:nvPr>
        </p:nvSpPr>
        <p:spPr>
          <a:xfrm>
            <a:off x="4654296" y="329184"/>
            <a:ext cx="6894576" cy="1783080"/>
          </a:xfrm>
        </p:spPr>
        <p:txBody>
          <a:bodyPr anchor="b">
            <a:normAutofit/>
          </a:bodyPr>
          <a:lstStyle/>
          <a:p>
            <a:r>
              <a:rPr lang="fi-FI" sz="5400"/>
              <a:t>Kehollinen ilmaisu</a:t>
            </a:r>
          </a:p>
        </p:txBody>
      </p:sp>
      <p:pic>
        <p:nvPicPr>
          <p:cNvPr id="4" name="Picture 2" descr="Tanssi, Pikkutyttö, Pyörivä, Pyöritä">
            <a:extLst>
              <a:ext uri="{FF2B5EF4-FFF2-40B4-BE49-F238E27FC236}">
                <a16:creationId xmlns:a16="http://schemas.microsoft.com/office/drawing/2014/main" id="{67EAA0AF-6C87-2EF2-4F0F-F9F779BF17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7" r="10755" b="2"/>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165FF741-2E54-CA8C-BEEA-C2A9593B14F7}"/>
              </a:ext>
            </a:extLst>
          </p:cNvPr>
          <p:cNvSpPr>
            <a:spLocks noGrp="1"/>
          </p:cNvSpPr>
          <p:nvPr>
            <p:ph idx="1"/>
          </p:nvPr>
        </p:nvSpPr>
        <p:spPr>
          <a:xfrm>
            <a:off x="4654296" y="2706624"/>
            <a:ext cx="6894576" cy="3483864"/>
          </a:xfrm>
        </p:spPr>
        <p:txBody>
          <a:bodyPr>
            <a:normAutofit/>
          </a:bodyPr>
          <a:lstStyle/>
          <a:p>
            <a:r>
              <a:rPr lang="fi-FI" sz="2000" dirty="0">
                <a:highlight>
                  <a:srgbClr val="FFFF00"/>
                </a:highlight>
              </a:rPr>
              <a:t>Leikin, luovan liikunnan ja tanssin kautta lapsi rakentaa terveyttä ja hyvinvointia monipuolisesti, itseohjautuvasti ja yhteisöllisesti.</a:t>
            </a:r>
          </a:p>
          <a:p>
            <a:r>
              <a:rPr lang="fi-FI" sz="2000" dirty="0"/>
              <a:t>Aikuisten ilmaisutavat toteutuvat mieluummin sanojen välityksellä, mutta lapselle kehon kieli on välitön tapa ilmaista tunnetiloja ja kokemuksia. </a:t>
            </a:r>
          </a:p>
          <a:p>
            <a:pPr lvl="1"/>
            <a:r>
              <a:rPr lang="fi-FI" sz="2000" dirty="0"/>
              <a:t>Kehon kieli on myös tärkeää lapsen ja aikuisen välisessä vuorovaikutuksessa. </a:t>
            </a:r>
          </a:p>
          <a:p>
            <a:r>
              <a:rPr lang="fi-FI" sz="2000" dirty="0"/>
              <a:t>Kehollisen ilmaisun ymmärtäminen on keskeinen taito kaikille kasvattajille, erityisesti varhaiskasvatuksen ammattilaisille. (Ruokonen, Rusanen, Välimäki 2009, 18.)</a:t>
            </a:r>
          </a:p>
          <a:p>
            <a:endParaRPr lang="fi-FI" sz="2000"/>
          </a:p>
        </p:txBody>
      </p:sp>
    </p:spTree>
    <p:extLst>
      <p:ext uri="{BB962C8B-B14F-4D97-AF65-F5344CB8AC3E}">
        <p14:creationId xmlns:p14="http://schemas.microsoft.com/office/powerpoint/2010/main" val="1830751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Ihmisen, Lapsi, Tyttö, Päähine, Kasvot">
            <a:extLst>
              <a:ext uri="{FF2B5EF4-FFF2-40B4-BE49-F238E27FC236}">
                <a16:creationId xmlns:a16="http://schemas.microsoft.com/office/drawing/2014/main" id="{60B881AC-402B-D395-64F9-685D3FFD289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285" r="19056" b="-2"/>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0724213-F895-ECB3-F6CB-C52CD2CF7E34}"/>
              </a:ext>
            </a:extLst>
          </p:cNvPr>
          <p:cNvSpPr>
            <a:spLocks noGrp="1"/>
          </p:cNvSpPr>
          <p:nvPr>
            <p:ph type="title"/>
          </p:nvPr>
        </p:nvSpPr>
        <p:spPr>
          <a:xfrm>
            <a:off x="6115317" y="405685"/>
            <a:ext cx="5464968" cy="1559301"/>
          </a:xfrm>
        </p:spPr>
        <p:txBody>
          <a:bodyPr>
            <a:normAutofit/>
          </a:bodyPr>
          <a:lstStyle/>
          <a:p>
            <a:r>
              <a:rPr lang="fi-FI" sz="4000" dirty="0"/>
              <a:t>Tanssi ilmaisun muotona</a:t>
            </a:r>
          </a:p>
        </p:txBody>
      </p:sp>
      <p:sp>
        <p:nvSpPr>
          <p:cNvPr id="3" name="Sisällön paikkamerkki 2">
            <a:extLst>
              <a:ext uri="{FF2B5EF4-FFF2-40B4-BE49-F238E27FC236}">
                <a16:creationId xmlns:a16="http://schemas.microsoft.com/office/drawing/2014/main" id="{3005E9D0-E5F7-952B-C066-A6AD4D9E5739}"/>
              </a:ext>
            </a:extLst>
          </p:cNvPr>
          <p:cNvSpPr>
            <a:spLocks noGrp="1"/>
          </p:cNvSpPr>
          <p:nvPr>
            <p:ph idx="1"/>
          </p:nvPr>
        </p:nvSpPr>
        <p:spPr>
          <a:xfrm>
            <a:off x="5497416" y="2285999"/>
            <a:ext cx="6781801" cy="4572001"/>
          </a:xfrm>
        </p:spPr>
        <p:txBody>
          <a:bodyPr anchor="ctr">
            <a:normAutofit/>
          </a:bodyPr>
          <a:lstStyle/>
          <a:p>
            <a:r>
              <a:rPr lang="fi-FI" sz="2000" dirty="0"/>
              <a:t>Tanssi on toimintaa, joka saattaa ihmiset yhteen toistensa ja ympäristön kanssa.</a:t>
            </a:r>
          </a:p>
          <a:p>
            <a:r>
              <a:rPr lang="fi-FI" sz="2000" dirty="0"/>
              <a:t>Tanssi on kuulunut elämän ja vuodenajan rytmiin</a:t>
            </a:r>
          </a:p>
          <a:p>
            <a:pPr lvl="1"/>
            <a:r>
              <a:rPr lang="fi-FI" sz="2000" dirty="0"/>
              <a:t>Ihminen on tanssinut saadakseen eläimien voimia tai yhteyden jumalaan sekä yhteyden jumalaan.</a:t>
            </a:r>
          </a:p>
          <a:p>
            <a:pPr lvl="1"/>
            <a:r>
              <a:rPr lang="fi-FI" sz="2000" dirty="0"/>
              <a:t>Ihminen on siis tanssin avulla selvittänyt olemassaolonsa tarkoitusta.</a:t>
            </a:r>
          </a:p>
          <a:p>
            <a:r>
              <a:rPr lang="fi-FI" sz="2000" dirty="0"/>
              <a:t>Tanssit ovat olleet aikakauden ja kulttuurin heijastusta</a:t>
            </a:r>
          </a:p>
          <a:p>
            <a:pPr lvl="1"/>
            <a:r>
              <a:rPr lang="fi-FI" sz="2000" dirty="0"/>
              <a:t>Miten tanssitaan, miten on tanssittu, ketkä ovat tanssineet, mitä tanssista on ajateltu? Roolit!</a:t>
            </a:r>
          </a:p>
          <a:p>
            <a:pPr lvl="1"/>
            <a:r>
              <a:rPr lang="fi-FI" sz="2000" dirty="0"/>
              <a:t>Intiaanitanssit / Keskiajantanssit (piiri- ja ketjutanssi, laulu)</a:t>
            </a:r>
          </a:p>
          <a:p>
            <a:endParaRPr lang="fi-FI" sz="1600" dirty="0"/>
          </a:p>
        </p:txBody>
      </p:sp>
    </p:spTree>
    <p:extLst>
      <p:ext uri="{BB962C8B-B14F-4D97-AF65-F5344CB8AC3E}">
        <p14:creationId xmlns:p14="http://schemas.microsoft.com/office/powerpoint/2010/main" val="2192132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D2FB428C-68B0-D2A7-57A8-94C5173359EB}"/>
              </a:ext>
            </a:extLst>
          </p:cNvPr>
          <p:cNvSpPr>
            <a:spLocks noGrp="1"/>
          </p:cNvSpPr>
          <p:nvPr>
            <p:ph type="title"/>
          </p:nvPr>
        </p:nvSpPr>
        <p:spPr>
          <a:xfrm>
            <a:off x="4654296" y="329184"/>
            <a:ext cx="6894576" cy="1783080"/>
          </a:xfrm>
        </p:spPr>
        <p:txBody>
          <a:bodyPr anchor="b">
            <a:normAutofit/>
          </a:bodyPr>
          <a:lstStyle/>
          <a:p>
            <a:r>
              <a:rPr lang="fi-FI" sz="5400"/>
              <a:t>Mitä tanssi on?</a:t>
            </a:r>
          </a:p>
        </p:txBody>
      </p:sp>
      <p:pic>
        <p:nvPicPr>
          <p:cNvPr id="4" name="Picture 2" descr="Baletti, Lapset, Tanssi, Tutu, Esitys">
            <a:extLst>
              <a:ext uri="{FF2B5EF4-FFF2-40B4-BE49-F238E27FC236}">
                <a16:creationId xmlns:a16="http://schemas.microsoft.com/office/drawing/2014/main" id="{8BE729F0-DCAF-8F0E-0A06-C32C8A83498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672" r="10510" b="2"/>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1"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E39FD379-78B8-EBFF-DC25-72273D5BC0B5}"/>
              </a:ext>
            </a:extLst>
          </p:cNvPr>
          <p:cNvSpPr>
            <a:spLocks noGrp="1"/>
          </p:cNvSpPr>
          <p:nvPr>
            <p:ph idx="1"/>
          </p:nvPr>
        </p:nvSpPr>
        <p:spPr>
          <a:xfrm>
            <a:off x="4654296" y="2706624"/>
            <a:ext cx="6894576" cy="3483864"/>
          </a:xfrm>
        </p:spPr>
        <p:txBody>
          <a:bodyPr>
            <a:normAutofit/>
          </a:bodyPr>
          <a:lstStyle/>
          <a:p>
            <a:r>
              <a:rPr lang="fi-FI" sz="2200"/>
              <a:t>Seuratanssia –seurustelun muoto</a:t>
            </a:r>
          </a:p>
          <a:p>
            <a:r>
              <a:rPr lang="fi-FI" sz="2200"/>
              <a:t>Kansantanssia – kaikilla kansoilla on omat tanssinsa</a:t>
            </a:r>
          </a:p>
          <a:p>
            <a:r>
              <a:rPr lang="fi-FI" sz="2200"/>
              <a:t>Uskollinen tanssi – kunnioitus jumalille</a:t>
            </a:r>
          </a:p>
          <a:p>
            <a:r>
              <a:rPr lang="fi-FI" sz="2200"/>
              <a:t>Tanssi voi olla taidetta – klassinen baletti</a:t>
            </a:r>
          </a:p>
          <a:p>
            <a:r>
              <a:rPr lang="fi-FI" sz="2200"/>
              <a:t>Nykytanssi – omat ajatukset / kokemukset</a:t>
            </a:r>
          </a:p>
          <a:p>
            <a:r>
              <a:rPr lang="fi-FI" sz="2200"/>
              <a:t>Harrastus / vapaa-aika</a:t>
            </a:r>
          </a:p>
          <a:p>
            <a:r>
              <a:rPr lang="fi-FI" sz="2200"/>
              <a:t>Luovuus – erilaiset liikkeet, improvisaatioit</a:t>
            </a:r>
          </a:p>
          <a:p>
            <a:endParaRPr lang="fi-FI" sz="2200"/>
          </a:p>
        </p:txBody>
      </p:sp>
    </p:spTree>
    <p:extLst>
      <p:ext uri="{BB962C8B-B14F-4D97-AF65-F5344CB8AC3E}">
        <p14:creationId xmlns:p14="http://schemas.microsoft.com/office/powerpoint/2010/main" val="3464407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Henkilö, Ihmisen, Lapsi, Tyttö, Vaalea">
            <a:extLst>
              <a:ext uri="{FF2B5EF4-FFF2-40B4-BE49-F238E27FC236}">
                <a16:creationId xmlns:a16="http://schemas.microsoft.com/office/drawing/2014/main" id="{C684B7FE-0D46-D617-95E8-C45FDF8C8F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421" r="41920" b="-2"/>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11" name="Rectangle 10">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B2CCED0-11E9-284F-4672-D431063E4B5C}"/>
              </a:ext>
            </a:extLst>
          </p:cNvPr>
          <p:cNvSpPr>
            <a:spLocks noGrp="1"/>
          </p:cNvSpPr>
          <p:nvPr>
            <p:ph type="title"/>
          </p:nvPr>
        </p:nvSpPr>
        <p:spPr>
          <a:xfrm>
            <a:off x="6115317" y="405685"/>
            <a:ext cx="5464968" cy="1559301"/>
          </a:xfrm>
        </p:spPr>
        <p:txBody>
          <a:bodyPr>
            <a:normAutofit/>
          </a:bodyPr>
          <a:lstStyle/>
          <a:p>
            <a:r>
              <a:rPr lang="fi-FI" sz="4000"/>
              <a:t>Tassimisen tavoitteet</a:t>
            </a:r>
          </a:p>
        </p:txBody>
      </p:sp>
      <p:sp>
        <p:nvSpPr>
          <p:cNvPr id="3" name="Sisällön paikkamerkki 2">
            <a:extLst>
              <a:ext uri="{FF2B5EF4-FFF2-40B4-BE49-F238E27FC236}">
                <a16:creationId xmlns:a16="http://schemas.microsoft.com/office/drawing/2014/main" id="{9156AA7D-0FD4-A29B-2E65-81386CCDCE53}"/>
              </a:ext>
            </a:extLst>
          </p:cNvPr>
          <p:cNvSpPr>
            <a:spLocks noGrp="1"/>
          </p:cNvSpPr>
          <p:nvPr>
            <p:ph idx="1"/>
          </p:nvPr>
        </p:nvSpPr>
        <p:spPr>
          <a:xfrm>
            <a:off x="5750804" y="2285999"/>
            <a:ext cx="6544019" cy="4709712"/>
          </a:xfrm>
        </p:spPr>
        <p:txBody>
          <a:bodyPr anchor="ctr">
            <a:normAutofit/>
          </a:bodyPr>
          <a:lstStyle/>
          <a:p>
            <a:r>
              <a:rPr lang="fi-FI" sz="2400" dirty="0"/>
              <a:t>Samat, mitkä kehollisen ilmaisun tavoitteet</a:t>
            </a:r>
          </a:p>
          <a:p>
            <a:pPr lvl="1"/>
            <a:r>
              <a:rPr lang="fi-FI" dirty="0"/>
              <a:t>Rentouttaa (liikkumisesta nauttiminen, muu maailma)</a:t>
            </a:r>
          </a:p>
          <a:p>
            <a:pPr lvl="1"/>
            <a:r>
              <a:rPr lang="fi-FI" dirty="0"/>
              <a:t>Kehittää luovuutta (improvisaatio, asioiden pohdinta, liike – mitä haluaa sanoa)</a:t>
            </a:r>
          </a:p>
          <a:p>
            <a:pPr lvl="1"/>
            <a:r>
              <a:rPr lang="fi-FI" dirty="0"/>
              <a:t>Kehittää persoonallisuutta (itseluottamus, esiintymiskyky)</a:t>
            </a:r>
          </a:p>
          <a:p>
            <a:pPr lvl="1"/>
            <a:r>
              <a:rPr lang="fi-FI" dirty="0"/>
              <a:t>Vaikuttaa sosiaaliseen ja emotionaaliseen kehitykseen (lisää itsetuntemusta, oma keho – roolit – oma tila)</a:t>
            </a:r>
          </a:p>
          <a:p>
            <a:pPr lvl="1"/>
            <a:r>
              <a:rPr lang="fi-FI" dirty="0"/>
              <a:t>Oman ruumiin harjoittamista (omat fyysiset rajat, oman kehon hallinta)</a:t>
            </a:r>
          </a:p>
          <a:p>
            <a:endParaRPr lang="fi-FI" sz="1700" dirty="0"/>
          </a:p>
        </p:txBody>
      </p:sp>
    </p:spTree>
    <p:extLst>
      <p:ext uri="{BB962C8B-B14F-4D97-AF65-F5344CB8AC3E}">
        <p14:creationId xmlns:p14="http://schemas.microsoft.com/office/powerpoint/2010/main" val="4217158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Naamio, Punainen, Lapsi, Suorituskyky">
            <a:extLst>
              <a:ext uri="{FF2B5EF4-FFF2-40B4-BE49-F238E27FC236}">
                <a16:creationId xmlns:a16="http://schemas.microsoft.com/office/drawing/2014/main" id="{E5232F4D-0202-EDDA-8919-BFE0304B59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5627" b="-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93C6A889-7C2A-2D1B-2AD6-49DF08DDDDDC}"/>
              </a:ext>
            </a:extLst>
          </p:cNvPr>
          <p:cNvSpPr>
            <a:spLocks noGrp="1"/>
          </p:cNvSpPr>
          <p:nvPr>
            <p:ph type="title"/>
          </p:nvPr>
        </p:nvSpPr>
        <p:spPr>
          <a:xfrm>
            <a:off x="371094" y="1161288"/>
            <a:ext cx="3438144" cy="1124712"/>
          </a:xfrm>
        </p:spPr>
        <p:txBody>
          <a:bodyPr anchor="b">
            <a:normAutofit/>
          </a:bodyPr>
          <a:lstStyle/>
          <a:p>
            <a:r>
              <a:rPr lang="fi-FI" sz="2800"/>
              <a:t>Liike</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isällön paikkamerkki 2">
            <a:extLst>
              <a:ext uri="{FF2B5EF4-FFF2-40B4-BE49-F238E27FC236}">
                <a16:creationId xmlns:a16="http://schemas.microsoft.com/office/drawing/2014/main" id="{5E8D4EDC-456A-09BC-2367-4B6A6008020D}"/>
              </a:ext>
            </a:extLst>
          </p:cNvPr>
          <p:cNvSpPr>
            <a:spLocks noGrp="1"/>
          </p:cNvSpPr>
          <p:nvPr>
            <p:ph idx="1"/>
          </p:nvPr>
        </p:nvSpPr>
        <p:spPr>
          <a:xfrm>
            <a:off x="371094" y="2718054"/>
            <a:ext cx="6399820" cy="3764171"/>
          </a:xfrm>
        </p:spPr>
        <p:txBody>
          <a:bodyPr anchor="t">
            <a:normAutofit/>
          </a:bodyPr>
          <a:lstStyle/>
          <a:p>
            <a:r>
              <a:rPr lang="fi-FI" sz="2000" dirty="0"/>
              <a:t>Liike on osa elämää</a:t>
            </a:r>
          </a:p>
          <a:p>
            <a:r>
              <a:rPr lang="fi-FI" sz="2000" dirty="0"/>
              <a:t>Ilman liikettä ei pystyisi ilmaisemaan itseään.</a:t>
            </a:r>
          </a:p>
          <a:p>
            <a:r>
              <a:rPr lang="fi-FI" sz="2000" dirty="0"/>
              <a:t>Tanssin välityksellä yksilö voi näyttää, mitä ajattelee ja tuntee jostakin asiasta ja kuinka kääntää sen liikkeeksi.</a:t>
            </a:r>
          </a:p>
          <a:p>
            <a:r>
              <a:rPr lang="fi-FI" sz="2000" dirty="0"/>
              <a:t>Tanssiterapia</a:t>
            </a:r>
          </a:p>
          <a:p>
            <a:pPr lvl="1"/>
            <a:r>
              <a:rPr lang="fi-FI" sz="2000" dirty="0"/>
              <a:t>Liike luo symboliikkaa ja tunteiden ilmaisua</a:t>
            </a:r>
          </a:p>
          <a:p>
            <a:pPr lvl="1"/>
            <a:r>
              <a:rPr lang="fi-FI" sz="2000" dirty="0"/>
              <a:t>Luova liike ja tanssi aukaisee ihmisen mielen ”sopukat” (tietyllä liikkeillä yhteys elimistöön)</a:t>
            </a:r>
          </a:p>
          <a:p>
            <a:endParaRPr lang="fi-FI" sz="1400" dirty="0"/>
          </a:p>
        </p:txBody>
      </p:sp>
    </p:spTree>
    <p:extLst>
      <p:ext uri="{BB962C8B-B14F-4D97-AF65-F5344CB8AC3E}">
        <p14:creationId xmlns:p14="http://schemas.microsoft.com/office/powerpoint/2010/main" val="36725959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671F0B4-FF6E-E07E-4542-E2F94C684574}"/>
              </a:ext>
            </a:extLst>
          </p:cNvPr>
          <p:cNvSpPr>
            <a:spLocks noGrp="1"/>
          </p:cNvSpPr>
          <p:nvPr>
            <p:ph type="title"/>
          </p:nvPr>
        </p:nvSpPr>
        <p:spPr>
          <a:xfrm>
            <a:off x="838199" y="564211"/>
            <a:ext cx="4571999" cy="1165002"/>
          </a:xfrm>
        </p:spPr>
        <p:txBody>
          <a:bodyPr anchor="b">
            <a:normAutofit/>
          </a:bodyPr>
          <a:lstStyle/>
          <a:p>
            <a:r>
              <a:rPr lang="fi-FI" sz="3600"/>
              <a:t>Tanssileikki</a:t>
            </a:r>
          </a:p>
        </p:txBody>
      </p:sp>
      <p:sp>
        <p:nvSpPr>
          <p:cNvPr id="3" name="Sisällön paikkamerkki 2">
            <a:extLst>
              <a:ext uri="{FF2B5EF4-FFF2-40B4-BE49-F238E27FC236}">
                <a16:creationId xmlns:a16="http://schemas.microsoft.com/office/drawing/2014/main" id="{8FE2B5B2-E575-715A-A5FD-C03EC62E81A5}"/>
              </a:ext>
            </a:extLst>
          </p:cNvPr>
          <p:cNvSpPr>
            <a:spLocks noGrp="1"/>
          </p:cNvSpPr>
          <p:nvPr>
            <p:ph idx="1"/>
          </p:nvPr>
        </p:nvSpPr>
        <p:spPr>
          <a:xfrm>
            <a:off x="511629" y="2055327"/>
            <a:ext cx="5483786" cy="3797798"/>
          </a:xfrm>
        </p:spPr>
        <p:txBody>
          <a:bodyPr>
            <a:normAutofit/>
          </a:bodyPr>
          <a:lstStyle/>
          <a:p>
            <a:r>
              <a:rPr lang="fi-FI" sz="2400" dirty="0"/>
              <a:t>Tanssileikkikirja – Paul </a:t>
            </a:r>
            <a:r>
              <a:rPr lang="fi-FI" sz="2400" dirty="0" err="1"/>
              <a:t>Rooyackers</a:t>
            </a:r>
            <a:endParaRPr lang="fi-FI" sz="2400" dirty="0"/>
          </a:p>
          <a:p>
            <a:pPr lvl="1"/>
            <a:r>
              <a:rPr lang="fi-FI" dirty="0"/>
              <a:t>Tanssi ja leikki yhdistetty</a:t>
            </a:r>
          </a:p>
          <a:p>
            <a:pPr lvl="1"/>
            <a:r>
              <a:rPr lang="fi-FI" dirty="0"/>
              <a:t>Tanssi on leikkisää liikettä, jossa leikin kokemus muodostaa tanssin liikkeet</a:t>
            </a:r>
          </a:p>
          <a:p>
            <a:pPr lvl="1"/>
            <a:r>
              <a:rPr lang="fi-FI" dirty="0"/>
              <a:t>Ruumiinkielen avulla oppii sanomaan, minkä tuntee tärkeäksi, kuinka ajattelee ja tuntee tilanteissa</a:t>
            </a:r>
          </a:p>
          <a:p>
            <a:endParaRPr lang="fi-FI" sz="1800" dirty="0"/>
          </a:p>
        </p:txBody>
      </p:sp>
      <p:pic>
        <p:nvPicPr>
          <p:cNvPr id="4" name="Picture 2">
            <a:extLst>
              <a:ext uri="{FF2B5EF4-FFF2-40B4-BE49-F238E27FC236}">
                <a16:creationId xmlns:a16="http://schemas.microsoft.com/office/drawing/2014/main" id="{AC85525C-31AF-5A53-8B9F-EC942A1750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6097" b="-2"/>
          <a:stretch/>
        </p:blipFill>
        <p:spPr bwMode="auto">
          <a:xfrm>
            <a:off x="6190488" y="566928"/>
            <a:ext cx="5157216" cy="528619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466667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A5B9B75-C9C3-72FA-3C83-53922E9E5DED}"/>
              </a:ext>
            </a:extLst>
          </p:cNvPr>
          <p:cNvSpPr>
            <a:spLocks noGrp="1"/>
          </p:cNvSpPr>
          <p:nvPr>
            <p:ph type="title"/>
          </p:nvPr>
        </p:nvSpPr>
        <p:spPr>
          <a:xfrm>
            <a:off x="6392583" y="501651"/>
            <a:ext cx="4414848" cy="1716255"/>
          </a:xfrm>
        </p:spPr>
        <p:txBody>
          <a:bodyPr anchor="b">
            <a:normAutofit/>
          </a:bodyPr>
          <a:lstStyle/>
          <a:p>
            <a:r>
              <a:rPr lang="fi-FI" sz="5600"/>
              <a:t>Sirkus pedagogiikka</a:t>
            </a:r>
          </a:p>
        </p:txBody>
      </p:sp>
      <p:sp>
        <p:nvSpPr>
          <p:cNvPr id="4105" name="Rectangle 4104">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Klovneja, Juhla, Puku, Halloween, Sirkus">
            <a:extLst>
              <a:ext uri="{FF2B5EF4-FFF2-40B4-BE49-F238E27FC236}">
                <a16:creationId xmlns:a16="http://schemas.microsoft.com/office/drawing/2014/main" id="{3FEA69D2-3F60-26B3-8A77-763603563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79" r="11193" b="-3"/>
          <a:stretch/>
        </p:blipFill>
        <p:spPr bwMode="auto">
          <a:xfrm>
            <a:off x="279143" y="299509"/>
            <a:ext cx="5221625" cy="6258983"/>
          </a:xfrm>
          <a:prstGeom prst="rect">
            <a:avLst/>
          </a:prstGeom>
          <a:noFill/>
          <a:extLst>
            <a:ext uri="{909E8E84-426E-40DD-AFC4-6F175D3DCCD1}">
              <a14:hiddenFill xmlns:a14="http://schemas.microsoft.com/office/drawing/2010/main">
                <a:solidFill>
                  <a:srgbClr val="FFFFFF"/>
                </a:solidFill>
              </a14:hiddenFill>
            </a:ext>
          </a:extLst>
        </p:spPr>
      </p:pic>
      <p:sp>
        <p:nvSpPr>
          <p:cNvPr id="3" name="Sisällön paikkamerkki 2">
            <a:extLst>
              <a:ext uri="{FF2B5EF4-FFF2-40B4-BE49-F238E27FC236}">
                <a16:creationId xmlns:a16="http://schemas.microsoft.com/office/drawing/2014/main" id="{DF8E20A9-58A7-9ECC-BB6C-F8E48882B266}"/>
              </a:ext>
            </a:extLst>
          </p:cNvPr>
          <p:cNvSpPr>
            <a:spLocks noGrp="1"/>
          </p:cNvSpPr>
          <p:nvPr>
            <p:ph idx="1"/>
          </p:nvPr>
        </p:nvSpPr>
        <p:spPr>
          <a:xfrm>
            <a:off x="6392583" y="2645922"/>
            <a:ext cx="4434721" cy="3710427"/>
          </a:xfrm>
        </p:spPr>
        <p:txBody>
          <a:bodyPr anchor="t">
            <a:normAutofit/>
          </a:bodyPr>
          <a:lstStyle/>
          <a:p>
            <a:endParaRPr lang="fi-FI" sz="2000" dirty="0">
              <a:solidFill>
                <a:schemeClr val="tx1">
                  <a:alpha val="80000"/>
                </a:schemeClr>
              </a:solidFill>
            </a:endParaRPr>
          </a:p>
          <a:p>
            <a:endParaRPr lang="fi-FI" sz="2000" dirty="0">
              <a:solidFill>
                <a:schemeClr val="tx1">
                  <a:alpha val="80000"/>
                </a:schemeClr>
              </a:solidFill>
            </a:endParaRPr>
          </a:p>
        </p:txBody>
      </p:sp>
      <p:cxnSp>
        <p:nvCxnSpPr>
          <p:cNvPr id="4107" name="Straight Connector 4106">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56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5DF40726-9B19-4165-9C26-757D16E19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3F0B3DAD-F778-8EED-B359-9BB456A5B8EF}"/>
              </a:ext>
            </a:extLst>
          </p:cNvPr>
          <p:cNvSpPr>
            <a:spLocks noGrp="1"/>
          </p:cNvSpPr>
          <p:nvPr>
            <p:ph type="title"/>
          </p:nvPr>
        </p:nvSpPr>
        <p:spPr>
          <a:xfrm>
            <a:off x="789008" y="524691"/>
            <a:ext cx="4889203" cy="697855"/>
          </a:xfrm>
        </p:spPr>
        <p:txBody>
          <a:bodyPr anchor="b">
            <a:normAutofit/>
          </a:bodyPr>
          <a:lstStyle/>
          <a:p>
            <a:r>
              <a:rPr lang="fi-FI" sz="3600" dirty="0"/>
              <a:t>Sanallinen ilmaisu</a:t>
            </a:r>
          </a:p>
        </p:txBody>
      </p:sp>
      <p:sp>
        <p:nvSpPr>
          <p:cNvPr id="3" name="Sisällön paikkamerkki 2">
            <a:extLst>
              <a:ext uri="{FF2B5EF4-FFF2-40B4-BE49-F238E27FC236}">
                <a16:creationId xmlns:a16="http://schemas.microsoft.com/office/drawing/2014/main" id="{75914786-B161-DC54-69BA-44A11E0C1923}"/>
              </a:ext>
            </a:extLst>
          </p:cNvPr>
          <p:cNvSpPr>
            <a:spLocks noGrp="1"/>
          </p:cNvSpPr>
          <p:nvPr>
            <p:ph idx="1"/>
          </p:nvPr>
        </p:nvSpPr>
        <p:spPr>
          <a:xfrm>
            <a:off x="-29559" y="1789474"/>
            <a:ext cx="6220047" cy="3754761"/>
          </a:xfrm>
        </p:spPr>
        <p:txBody>
          <a:bodyPr>
            <a:normAutofit fontScale="92500" lnSpcReduction="10000"/>
          </a:bodyPr>
          <a:lstStyle/>
          <a:p>
            <a:pPr algn="l"/>
            <a:r>
              <a:rPr lang="fi-FI" sz="2100" b="0" i="0" dirty="0">
                <a:solidFill>
                  <a:srgbClr val="000000"/>
                </a:solidFill>
                <a:effectLst/>
                <a:latin typeface="Arial" panose="020B0604020202020204" pitchFamily="34" charset="0"/>
              </a:rPr>
              <a:t>Sanallisen ja kehollisen ilmaisun tavoitteet ja toteutusmuodot on uudessa vasussa kirjattu samoiksi</a:t>
            </a:r>
          </a:p>
          <a:p>
            <a:pPr lvl="1"/>
            <a:r>
              <a:rPr lang="fi-FI" sz="2100" dirty="0">
                <a:solidFill>
                  <a:srgbClr val="000000"/>
                </a:solidFill>
                <a:latin typeface="Arial" panose="020B0604020202020204" pitchFamily="34" charset="0"/>
              </a:rPr>
              <a:t>L</a:t>
            </a:r>
            <a:r>
              <a:rPr lang="fi-FI" sz="2100" b="0" i="0" dirty="0">
                <a:solidFill>
                  <a:srgbClr val="000000"/>
                </a:solidFill>
                <a:effectLst/>
                <a:latin typeface="Arial" panose="020B0604020202020204" pitchFamily="34" charset="0"/>
              </a:rPr>
              <a:t>apsia rohkaistaan ja heille mahdollistetaan monipuolinen kielellinen kokeminen, ilmaisu ja viestintä. </a:t>
            </a:r>
          </a:p>
          <a:p>
            <a:pPr lvl="1"/>
            <a:r>
              <a:rPr lang="fi-FI" sz="2100" b="0" i="0" dirty="0">
                <a:solidFill>
                  <a:srgbClr val="000000"/>
                </a:solidFill>
                <a:effectLst/>
                <a:latin typeface="Arial" panose="020B0604020202020204" pitchFamily="34" charset="0"/>
              </a:rPr>
              <a:t>Lisäksi suunnittelu-, toteutus- ja arviointiprosessissa korostuu lapsen osallisuus. </a:t>
            </a:r>
          </a:p>
          <a:p>
            <a:pPr lvl="1"/>
            <a:r>
              <a:rPr lang="fi-FI" sz="2100" b="0" i="0" dirty="0">
                <a:solidFill>
                  <a:srgbClr val="000000"/>
                </a:solidFill>
                <a:effectLst/>
                <a:latin typeface="Arial" panose="020B0604020202020204" pitchFamily="34" charset="0"/>
              </a:rPr>
              <a:t>Lastenkirjallisuus, sanataide, teatterin eri muodot, tanssi ja sirkus ovat mainittu esimerkkeinä toteuttaa sanallista ja kehollista ilmaisua. </a:t>
            </a:r>
          </a:p>
          <a:p>
            <a:pPr lvl="2"/>
            <a:r>
              <a:rPr lang="fi-FI" sz="2100" b="0" i="0" dirty="0">
                <a:solidFill>
                  <a:srgbClr val="000000"/>
                </a:solidFill>
                <a:effectLst/>
                <a:latin typeface="Arial" panose="020B0604020202020204" pitchFamily="34" charset="0"/>
              </a:rPr>
              <a:t>Saduista voidaan tehdä pieniä teatteriesityksiä ja kertoa sadun sanomaa toisille omin sanoin, nukke- tai varjoteatterina tai kehollisena ilmaisuna. </a:t>
            </a:r>
            <a:r>
              <a:rPr lang="fi-FI" b="0" i="0" dirty="0">
                <a:solidFill>
                  <a:srgbClr val="000000"/>
                </a:solidFill>
                <a:effectLst/>
                <a:latin typeface="Arial" panose="020B0604020202020204" pitchFamily="34" charset="0"/>
              </a:rPr>
              <a:t>	</a:t>
            </a:r>
          </a:p>
          <a:p>
            <a:endParaRPr lang="fi-FI" sz="1800" dirty="0"/>
          </a:p>
        </p:txBody>
      </p:sp>
      <p:pic>
        <p:nvPicPr>
          <p:cNvPr id="3074" name="Picture 2" descr="Vauva, Tyttö, Muotokuva, Lapsi, Tytär">
            <a:extLst>
              <a:ext uri="{FF2B5EF4-FFF2-40B4-BE49-F238E27FC236}">
                <a16:creationId xmlns:a16="http://schemas.microsoft.com/office/drawing/2014/main" id="{0EC69526-7608-2F78-D5E9-48E9901C0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64" r="31313" b="-2"/>
          <a:stretch/>
        </p:blipFill>
        <p:spPr bwMode="auto">
          <a:xfrm>
            <a:off x="6190488" y="566928"/>
            <a:ext cx="5157216" cy="5286197"/>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3080">
            <a:extLst>
              <a:ext uri="{FF2B5EF4-FFF2-40B4-BE49-F238E27FC236}">
                <a16:creationId xmlns:a16="http://schemas.microsoft.com/office/drawing/2014/main" id="{2089CB41-F399-4AEB-980C-5BFB1049C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83" name="Rectangle 3082">
            <a:extLst>
              <a:ext uri="{FF2B5EF4-FFF2-40B4-BE49-F238E27FC236}">
                <a16:creationId xmlns:a16="http://schemas.microsoft.com/office/drawing/2014/main" id="{1BFC967B-3DD6-463D-9DB9-6E4419AE0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781189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Otsikko 1">
            <a:extLst>
              <a:ext uri="{FF2B5EF4-FFF2-40B4-BE49-F238E27FC236}">
                <a16:creationId xmlns:a16="http://schemas.microsoft.com/office/drawing/2014/main" id="{A70DC71D-AB6C-7169-6F88-9062FA7BBE70}"/>
              </a:ext>
            </a:extLst>
          </p:cNvPr>
          <p:cNvSpPr>
            <a:spLocks noGrp="1"/>
          </p:cNvSpPr>
          <p:nvPr>
            <p:ph type="title"/>
          </p:nvPr>
        </p:nvSpPr>
        <p:spPr>
          <a:xfrm>
            <a:off x="838200" y="365125"/>
            <a:ext cx="5393361" cy="1325563"/>
          </a:xfrm>
        </p:spPr>
        <p:txBody>
          <a:bodyPr>
            <a:normAutofit/>
          </a:bodyPr>
          <a:lstStyle/>
          <a:p>
            <a:r>
              <a:rPr lang="fi-FI" dirty="0"/>
              <a:t>Sanallinen ilmaisu</a:t>
            </a:r>
          </a:p>
        </p:txBody>
      </p:sp>
      <p:sp>
        <p:nvSpPr>
          <p:cNvPr id="3" name="Sisällön paikkamerkki 2">
            <a:extLst>
              <a:ext uri="{FF2B5EF4-FFF2-40B4-BE49-F238E27FC236}">
                <a16:creationId xmlns:a16="http://schemas.microsoft.com/office/drawing/2014/main" id="{63FEF4C8-6B36-A23D-A95C-378473875A90}"/>
              </a:ext>
            </a:extLst>
          </p:cNvPr>
          <p:cNvSpPr>
            <a:spLocks noGrp="1"/>
          </p:cNvSpPr>
          <p:nvPr>
            <p:ph idx="1"/>
          </p:nvPr>
        </p:nvSpPr>
        <p:spPr>
          <a:xfrm>
            <a:off x="147195" y="1706775"/>
            <a:ext cx="6084367" cy="5122238"/>
          </a:xfrm>
        </p:spPr>
        <p:txBody>
          <a:bodyPr>
            <a:noAutofit/>
          </a:bodyPr>
          <a:lstStyle/>
          <a:p>
            <a:r>
              <a:rPr lang="fi-FI" sz="1800" b="0" i="0" dirty="0">
                <a:effectLst/>
                <a:latin typeface="Arial" panose="020B0604020202020204" pitchFamily="34" charset="0"/>
              </a:rPr>
              <a:t>Sanallista ilmaisua on helposti yhdistettävissä kuvalliseen ilmaisuun. </a:t>
            </a:r>
          </a:p>
          <a:p>
            <a:pPr lvl="1"/>
            <a:r>
              <a:rPr lang="fi-FI" sz="1800" b="0" i="0" dirty="0">
                <a:effectLst/>
                <a:latin typeface="Arial" panose="020B0604020202020204" pitchFamily="34" charset="0"/>
              </a:rPr>
              <a:t>Muovailuvahalla tai muovailuvahaan kirjoittaminen on hauskaa. Materiaalina myös jauhot, hiekka, muta ja lumi ovat kiehtovia kirjoitusalustoja. Magneettikirjaimilla voi jättää (salaisia)viestejä toisille.</a:t>
            </a:r>
          </a:p>
          <a:p>
            <a:pPr lvl="1"/>
            <a:r>
              <a:rPr lang="fi-FI" sz="1800" b="0" i="0" dirty="0">
                <a:effectLst/>
                <a:latin typeface="Arial" panose="020B0604020202020204" pitchFamily="34" charset="0"/>
              </a:rPr>
              <a:t>Sanoma- ja aikakausilehdistä voidaan leikata sanoja, kirjaimia, kuvia, värejä. </a:t>
            </a:r>
          </a:p>
          <a:p>
            <a:pPr lvl="1"/>
            <a:r>
              <a:rPr lang="fi-FI" sz="1800" b="0" i="0" dirty="0">
                <a:effectLst/>
                <a:latin typeface="Arial" panose="020B0604020202020204" pitchFamily="34" charset="0"/>
              </a:rPr>
              <a:t>Oman nimen voi taiteilla eri väreillä kirjaimia opetellen siten, että joka kirjaimelle on oma väri ja tätä kirjainta kirjoitetaan valitun väriselle suorakaiteelle niin monta kuin mahtuu ja suorakaiteet yhdistetään kirjain kerralla koko nimeksi. </a:t>
            </a:r>
          </a:p>
          <a:p>
            <a:pPr lvl="1"/>
            <a:r>
              <a:rPr lang="fi-FI" sz="1800" b="0" i="0" dirty="0" err="1">
                <a:effectLst/>
                <a:latin typeface="Arial" panose="020B0604020202020204" pitchFamily="34" charset="0"/>
              </a:rPr>
              <a:t>Kuvallistetuilla</a:t>
            </a:r>
            <a:r>
              <a:rPr lang="fi-FI" sz="1800" b="0" i="0" dirty="0">
                <a:effectLst/>
                <a:latin typeface="Arial" panose="020B0604020202020204" pitchFamily="34" charset="0"/>
              </a:rPr>
              <a:t> sanoilla on hauskaa leikkiä erilaisia sanaleikkejä, jolloin sanasta Visa tulee savi ja Isa. </a:t>
            </a:r>
            <a:br>
              <a:rPr lang="fi-FI" sz="1800" dirty="0"/>
            </a:br>
            <a:endParaRPr lang="fi-FI" sz="1800" dirty="0"/>
          </a:p>
        </p:txBody>
      </p:sp>
      <p:pic>
        <p:nvPicPr>
          <p:cNvPr id="1026" name="Picture 2" descr="Muovailuvaha, Viileitä Taustoja, Väri">
            <a:extLst>
              <a:ext uri="{FF2B5EF4-FFF2-40B4-BE49-F238E27FC236}">
                <a16:creationId xmlns:a16="http://schemas.microsoft.com/office/drawing/2014/main" id="{C550EE15-3E21-5B61-B101-653813C87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241" r="20508"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03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3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0672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82921B9A-9813-D9B6-19B5-F34F7134D96F}"/>
              </a:ext>
            </a:extLst>
          </p:cNvPr>
          <p:cNvSpPr>
            <a:spLocks noGrp="1"/>
          </p:cNvSpPr>
          <p:nvPr>
            <p:ph type="title"/>
          </p:nvPr>
        </p:nvSpPr>
        <p:spPr>
          <a:xfrm>
            <a:off x="572493" y="238539"/>
            <a:ext cx="11018520" cy="1434415"/>
          </a:xfrm>
        </p:spPr>
        <p:txBody>
          <a:bodyPr anchor="b">
            <a:normAutofit/>
          </a:bodyPr>
          <a:lstStyle/>
          <a:p>
            <a:r>
              <a:rPr lang="fi-FI" sz="5400"/>
              <a:t>Sanallinen ilmaisu</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06725686-EA80-CA21-7859-40185E9D3A88}"/>
              </a:ext>
            </a:extLst>
          </p:cNvPr>
          <p:cNvSpPr>
            <a:spLocks noGrp="1"/>
          </p:cNvSpPr>
          <p:nvPr>
            <p:ph idx="1"/>
          </p:nvPr>
        </p:nvSpPr>
        <p:spPr>
          <a:xfrm>
            <a:off x="276447" y="2071316"/>
            <a:ext cx="7009598" cy="4662070"/>
          </a:xfrm>
        </p:spPr>
        <p:txBody>
          <a:bodyPr anchor="t">
            <a:normAutofit fontScale="85000" lnSpcReduction="10000"/>
          </a:bodyPr>
          <a:lstStyle/>
          <a:p>
            <a:r>
              <a:rPr lang="fi-FI" sz="1700" b="0" i="0" dirty="0">
                <a:effectLst/>
                <a:latin typeface="Arial" panose="020B0604020202020204" pitchFamily="34" charset="0"/>
              </a:rPr>
              <a:t>Materiaalia: kielten rikkaasta maailmasta ja peilata, mitä kaikkea sanallista ilmaisua sillä osa-alueella on tehty. </a:t>
            </a:r>
          </a:p>
          <a:p>
            <a:r>
              <a:rPr lang="fi-FI" sz="1700" b="0" i="0" dirty="0">
                <a:effectLst/>
                <a:latin typeface="Arial" panose="020B0604020202020204" pitchFamily="34" charset="0"/>
              </a:rPr>
              <a:t>Eri kulttuurituottajien vierailuja ja taidepajat. </a:t>
            </a:r>
            <a:br>
              <a:rPr lang="fi-FI" sz="1700" b="0" i="0" dirty="0">
                <a:effectLst/>
                <a:latin typeface="Arial" panose="020B0604020202020204" pitchFamily="34" charset="0"/>
              </a:rPr>
            </a:br>
            <a:endParaRPr lang="fi-FI" sz="1700" b="0" i="0" dirty="0">
              <a:effectLst/>
              <a:latin typeface="Arial" panose="020B0604020202020204" pitchFamily="34" charset="0"/>
            </a:endParaRPr>
          </a:p>
          <a:p>
            <a:r>
              <a:rPr lang="fi-FI" sz="1700" b="0" i="0" dirty="0">
                <a:effectLst/>
                <a:latin typeface="Arial" panose="020B0604020202020204" pitchFamily="34" charset="0"/>
              </a:rPr>
              <a:t>Erilaiset tarinatehtävät ovat hyviä. Valmiiseen tarinaan voidaan pyytää lapsilta sanoja aukkojen täyttämiseen. </a:t>
            </a:r>
          </a:p>
          <a:p>
            <a:pPr lvl="1"/>
            <a:r>
              <a:rPr lang="fi-FI" sz="1700" b="0" i="0" dirty="0">
                <a:effectLst/>
                <a:latin typeface="Arial" panose="020B0604020202020204" pitchFamily="34" charset="0"/>
              </a:rPr>
              <a:t>Noppaa heittämällä voidaan myös tehdä tarinoita. Tähän tarvitaan lista, jossa on kuusi henkilöä, kuusi aika määrettä milloin sekä missä ja mitä tapahtui. </a:t>
            </a:r>
          </a:p>
          <a:p>
            <a:pPr lvl="1"/>
            <a:r>
              <a:rPr lang="fi-FI" sz="1700" b="0" i="0" dirty="0">
                <a:effectLst/>
                <a:latin typeface="Arial" panose="020B0604020202020204" pitchFamily="34" charset="0"/>
              </a:rPr>
              <a:t>Sanakoneella voidaan tehdä lauseita. Sanakoneeseen tarvitaan kolmenlaisia kortteja: kuka-mitä-missä. Nostamalla sanakoneesta kortteja saadaan aikaiseksi lauseita, joita voidaan </a:t>
            </a:r>
            <a:r>
              <a:rPr lang="fi-FI" sz="1700" b="0" i="0" dirty="0" err="1">
                <a:effectLst/>
                <a:latin typeface="Arial" panose="020B0604020202020204" pitchFamily="34" charset="0"/>
              </a:rPr>
              <a:t>jatkotyöstää</a:t>
            </a:r>
            <a:r>
              <a:rPr lang="fi-FI" sz="1700" b="0" i="0" dirty="0">
                <a:effectLst/>
                <a:latin typeface="Arial" panose="020B0604020202020204" pitchFamily="34" charset="0"/>
              </a:rPr>
              <a:t> esimerkiksi kehollisen ilmaisun keinoin vaikkapa pieninä esityksinä </a:t>
            </a:r>
            <a:r>
              <a:rPr lang="fi-FI" sz="1700" b="0" i="0" dirty="0" err="1">
                <a:effectLst/>
                <a:latin typeface="Arial" panose="020B0604020202020204" pitchFamily="34" charset="0"/>
              </a:rPr>
              <a:t>esimerkisi</a:t>
            </a:r>
            <a:r>
              <a:rPr lang="fi-FI" sz="1700" b="0" i="0" dirty="0">
                <a:effectLst/>
                <a:latin typeface="Arial" panose="020B0604020202020204" pitchFamily="34" charset="0"/>
              </a:rPr>
              <a:t> tiikeri nukkui autossa.</a:t>
            </a:r>
          </a:p>
          <a:p>
            <a:r>
              <a:rPr lang="fi-FI" sz="1700" b="0" i="0" dirty="0">
                <a:effectLst/>
                <a:latin typeface="Arial" panose="020B0604020202020204" pitchFamily="34" charset="0"/>
              </a:rPr>
              <a:t> Runoarvuuttelut</a:t>
            </a:r>
          </a:p>
          <a:p>
            <a:pPr lvl="1"/>
            <a:r>
              <a:rPr lang="fi-FI" sz="1700" b="0" i="0" dirty="0">
                <a:effectLst/>
                <a:latin typeface="Arial" panose="020B0604020202020204" pitchFamily="34" charset="0"/>
              </a:rPr>
              <a:t>voi lisätä ääniä tai eleitä. Eli kerrotaan runo esimerkiksi eläimestä, mutta eläintä ei nimetä runossa vaan annetaan vinkkejä. "Se on ihana </a:t>
            </a:r>
            <a:r>
              <a:rPr lang="fi-FI" sz="1700" b="0" i="0" dirty="0" err="1">
                <a:effectLst/>
                <a:latin typeface="Arial" panose="020B0604020202020204" pitchFamily="34" charset="0"/>
              </a:rPr>
              <a:t>nöpö</a:t>
            </a:r>
            <a:r>
              <a:rPr lang="fi-FI" sz="1700" b="0" i="0" dirty="0">
                <a:effectLst/>
                <a:latin typeface="Arial" panose="020B0604020202020204" pitchFamily="34" charset="0"/>
              </a:rPr>
              <a:t>, jolla on häntä töpö. Pitkät korvat on, eläin metsien on. Mikä se on?" Näitä runoarvuutteluja voidaan tehdä yhdessä riimipareja hyväksi käyttäen.</a:t>
            </a:r>
          </a:p>
          <a:p>
            <a:r>
              <a:rPr lang="fi-FI" sz="1700" dirty="0">
                <a:hlinkClick r:id="rId2"/>
              </a:rPr>
              <a:t>https://www.varinautit.fi/</a:t>
            </a:r>
            <a:endParaRPr lang="fi-FI" sz="1700" dirty="0"/>
          </a:p>
          <a:p>
            <a:pPr marL="0" indent="0">
              <a:buNone/>
            </a:pPr>
            <a:br>
              <a:rPr lang="fi-FI" sz="1000" dirty="0"/>
            </a:br>
            <a:endParaRPr lang="fi-FI" sz="1000" dirty="0"/>
          </a:p>
        </p:txBody>
      </p:sp>
      <p:pic>
        <p:nvPicPr>
          <p:cNvPr id="2050" name="Picture 2" descr="Linna, Vuoret, Tornit, Taivas">
            <a:extLst>
              <a:ext uri="{FF2B5EF4-FFF2-40B4-BE49-F238E27FC236}">
                <a16:creationId xmlns:a16="http://schemas.microsoft.com/office/drawing/2014/main" id="{C4BF8F19-093E-EFEA-7D1E-1D90A86BC6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46" r="1946"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5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2071" name="Rectangle 207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F13AC04D-D809-BC5D-E5E4-F0B915880874}"/>
              </a:ext>
            </a:extLst>
          </p:cNvPr>
          <p:cNvSpPr>
            <a:spLocks noGrp="1"/>
          </p:cNvSpPr>
          <p:nvPr>
            <p:ph type="title"/>
          </p:nvPr>
        </p:nvSpPr>
        <p:spPr>
          <a:xfrm>
            <a:off x="761803" y="350196"/>
            <a:ext cx="4646904" cy="1624520"/>
          </a:xfrm>
        </p:spPr>
        <p:txBody>
          <a:bodyPr anchor="ctr">
            <a:normAutofit/>
          </a:bodyPr>
          <a:lstStyle/>
          <a:p>
            <a:r>
              <a:rPr lang="fi-FI" sz="4000"/>
              <a:t>Pohdi ryhmässä</a:t>
            </a:r>
          </a:p>
        </p:txBody>
      </p:sp>
      <p:sp>
        <p:nvSpPr>
          <p:cNvPr id="3" name="Sisällön paikkamerkki 2">
            <a:extLst>
              <a:ext uri="{FF2B5EF4-FFF2-40B4-BE49-F238E27FC236}">
                <a16:creationId xmlns:a16="http://schemas.microsoft.com/office/drawing/2014/main" id="{76E4057B-E169-6314-EA42-35FE9D522275}"/>
              </a:ext>
            </a:extLst>
          </p:cNvPr>
          <p:cNvSpPr>
            <a:spLocks noGrp="1"/>
          </p:cNvSpPr>
          <p:nvPr>
            <p:ph idx="1"/>
          </p:nvPr>
        </p:nvSpPr>
        <p:spPr>
          <a:xfrm>
            <a:off x="250372" y="2324912"/>
            <a:ext cx="5595256" cy="4397830"/>
          </a:xfrm>
        </p:spPr>
        <p:txBody>
          <a:bodyPr anchor="ctr">
            <a:noAutofit/>
          </a:bodyPr>
          <a:lstStyle/>
          <a:p>
            <a:r>
              <a:rPr lang="fi-FI" sz="2000" b="1" dirty="0"/>
              <a:t>Mitä kaikkea on</a:t>
            </a:r>
          </a:p>
          <a:p>
            <a:pPr lvl="1"/>
            <a:r>
              <a:rPr lang="fi-FI" sz="2000" b="1" dirty="0"/>
              <a:t>Musiikillinen, kehollinen, sanallinen ja kuvallinen ilmaisu?</a:t>
            </a:r>
          </a:p>
          <a:p>
            <a:pPr marL="457200" lvl="1" indent="0">
              <a:buNone/>
            </a:pPr>
            <a:endParaRPr lang="fi-FI" sz="2000" b="1" dirty="0"/>
          </a:p>
          <a:p>
            <a:r>
              <a:rPr lang="fi-FI" sz="2000" b="1" dirty="0"/>
              <a:t>Mistä ilmaisun muodoista sinulla on kokemusta? Millaista kokemusta?</a:t>
            </a:r>
          </a:p>
          <a:p>
            <a:pPr marL="0" indent="0">
              <a:buNone/>
            </a:pPr>
            <a:endParaRPr lang="fi-FI" sz="2000" b="1" dirty="0"/>
          </a:p>
          <a:p>
            <a:r>
              <a:rPr lang="fi-FI" sz="2000" b="1" dirty="0"/>
              <a:t>Mitä ilmaisun muodot voivat olla lasten kanssa toimiessa?</a:t>
            </a:r>
          </a:p>
          <a:p>
            <a:pPr marL="0" indent="0">
              <a:buNone/>
            </a:pPr>
            <a:endParaRPr lang="fi-FI" sz="2000" b="1" dirty="0"/>
          </a:p>
          <a:p>
            <a:r>
              <a:rPr lang="fi-FI" sz="2000" b="1" dirty="0"/>
              <a:t>Onko sinulla kokemusta ilmaisun muotojen ohjaamisesta?</a:t>
            </a:r>
          </a:p>
        </p:txBody>
      </p:sp>
      <p:pic>
        <p:nvPicPr>
          <p:cNvPr id="2050" name="Picture 2" descr="Väriliidut, Värityskirja, Väritys, Käsi">
            <a:extLst>
              <a:ext uri="{FF2B5EF4-FFF2-40B4-BE49-F238E27FC236}">
                <a16:creationId xmlns:a16="http://schemas.microsoft.com/office/drawing/2014/main" id="{8A9EBEFA-E3E3-1DF0-27D3-2E57846B73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925" r="16342" b="-1"/>
          <a:stretch/>
        </p:blipFill>
        <p:spPr bwMode="auto">
          <a:xfrm>
            <a:off x="6096000" y="1"/>
            <a:ext cx="6102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932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1176C228-BD52-0FDC-1C65-71F24152B168}"/>
              </a:ext>
            </a:extLst>
          </p:cNvPr>
          <p:cNvSpPr>
            <a:spLocks noGrp="1"/>
          </p:cNvSpPr>
          <p:nvPr>
            <p:ph type="title"/>
          </p:nvPr>
        </p:nvSpPr>
        <p:spPr>
          <a:xfrm>
            <a:off x="793662" y="386930"/>
            <a:ext cx="10066122" cy="1298448"/>
          </a:xfrm>
        </p:spPr>
        <p:txBody>
          <a:bodyPr anchor="b">
            <a:normAutofit/>
          </a:bodyPr>
          <a:lstStyle/>
          <a:p>
            <a:r>
              <a:rPr lang="fi-FI" sz="4800"/>
              <a:t>Sadutus</a:t>
            </a:r>
          </a:p>
        </p:txBody>
      </p:sp>
      <p:sp>
        <p:nvSpPr>
          <p:cNvPr id="3081" name="Rectangle 3080">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Rectangle 3082">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B646D421-4816-1A2D-6B5D-63421E1EB418}"/>
              </a:ext>
            </a:extLst>
          </p:cNvPr>
          <p:cNvSpPr>
            <a:spLocks noGrp="1"/>
          </p:cNvSpPr>
          <p:nvPr>
            <p:ph idx="1"/>
          </p:nvPr>
        </p:nvSpPr>
        <p:spPr>
          <a:xfrm>
            <a:off x="0" y="2368799"/>
            <a:ext cx="5998029" cy="4241445"/>
          </a:xfrm>
        </p:spPr>
        <p:txBody>
          <a:bodyPr anchor="ctr">
            <a:normAutofit lnSpcReduction="10000"/>
          </a:bodyPr>
          <a:lstStyle/>
          <a:p>
            <a:pPr>
              <a:buFont typeface="Arial" panose="020B0604020202020204" pitchFamily="34" charset="0"/>
              <a:buChar char="•"/>
            </a:pPr>
            <a:r>
              <a:rPr lang="fi-FI" sz="1400" b="0" i="0" dirty="0" err="1">
                <a:effectLst/>
                <a:latin typeface="Open Sans" panose="020B0606030504020204" pitchFamily="34" charset="0"/>
              </a:rPr>
              <a:t>Sadutus</a:t>
            </a:r>
            <a:r>
              <a:rPr lang="fi-FI" sz="1400" b="0" i="0" dirty="0">
                <a:effectLst/>
                <a:latin typeface="Open Sans" panose="020B0606030504020204" pitchFamily="34" charset="0"/>
              </a:rPr>
              <a:t> on </a:t>
            </a:r>
            <a:r>
              <a:rPr lang="fi-FI" sz="1400" b="1" i="0" dirty="0">
                <a:effectLst/>
                <a:latin typeface="Open Sans" panose="020B0606030504020204" pitchFamily="34" charset="0"/>
              </a:rPr>
              <a:t>narratiivinen menetelmä</a:t>
            </a:r>
            <a:r>
              <a:rPr lang="fi-FI" sz="1400" b="0" i="0" dirty="0">
                <a:effectLst/>
                <a:latin typeface="Open Sans" panose="020B0606030504020204" pitchFamily="34" charset="0"/>
              </a:rPr>
              <a:t>, jossa uusi satu tai tarina syntyy kertojan ja </a:t>
            </a:r>
            <a:r>
              <a:rPr lang="fi-FI" sz="1400" b="0" i="0" dirty="0" err="1">
                <a:effectLst/>
                <a:latin typeface="Open Sans" panose="020B0606030504020204" pitchFamily="34" charset="0"/>
              </a:rPr>
              <a:t>saduttajan</a:t>
            </a:r>
            <a:r>
              <a:rPr lang="fi-FI" sz="1400" b="0" i="0" dirty="0">
                <a:effectLst/>
                <a:latin typeface="Open Sans" panose="020B0606030504020204" pitchFamily="34" charset="0"/>
              </a:rPr>
              <a:t> välillä. Menetelmä on osoittautunut sopivan kenelle vaan iästä ja kulttuurista riippumatta. Eniten sitä on käytetty lasten kanssa, mutta myös nuorten, aikuisten ja vanhusten kanssa.</a:t>
            </a:r>
          </a:p>
          <a:p>
            <a:pPr>
              <a:buFont typeface="Arial" panose="020B0604020202020204" pitchFamily="34" charset="0"/>
              <a:buChar char="•"/>
            </a:pPr>
            <a:r>
              <a:rPr lang="fi-FI" sz="1400" b="0" i="0" dirty="0" err="1">
                <a:effectLst/>
                <a:latin typeface="Open Sans" panose="020B0606030504020204" pitchFamily="34" charset="0"/>
              </a:rPr>
              <a:t>Sadutus</a:t>
            </a:r>
            <a:r>
              <a:rPr lang="fi-FI" sz="1400" b="0" i="0" dirty="0">
                <a:effectLst/>
                <a:latin typeface="Open Sans" panose="020B0606030504020204" pitchFamily="34" charset="0"/>
              </a:rPr>
              <a:t> on menetelmä, joka sisältää toisen kuuntelua ja osallisuutta. Sen avulla kuunnellaan lasta, mutta se toimii myös nuorten tai aikuisten kanssa.</a:t>
            </a:r>
          </a:p>
          <a:p>
            <a:pPr>
              <a:buFont typeface="Arial" panose="020B0604020202020204" pitchFamily="34" charset="0"/>
              <a:buChar char="•"/>
            </a:pPr>
            <a:r>
              <a:rPr lang="fi-FI" sz="1400" b="0" i="0" dirty="0" err="1">
                <a:effectLst/>
                <a:latin typeface="Open Sans" panose="020B0606030504020204" pitchFamily="34" charset="0"/>
              </a:rPr>
              <a:t>Sadutus</a:t>
            </a:r>
            <a:r>
              <a:rPr lang="fi-FI" sz="1400" b="0" i="0" dirty="0">
                <a:effectLst/>
                <a:latin typeface="Open Sans" panose="020B0606030504020204" pitchFamily="34" charset="0"/>
              </a:rPr>
              <a:t> tuo turvallisuuden ja läheisyyden tunnetta ja siinä pysähdytään kuuntelemaan, mitä toinen haluaa kertoa.</a:t>
            </a:r>
          </a:p>
          <a:p>
            <a:pPr>
              <a:buFont typeface="Arial" panose="020B0604020202020204" pitchFamily="34" charset="0"/>
              <a:buChar char="•"/>
            </a:pPr>
            <a:r>
              <a:rPr lang="fi-FI" sz="1400" b="0" i="0" dirty="0" err="1">
                <a:effectLst/>
                <a:latin typeface="Open Sans" panose="020B0606030504020204" pitchFamily="34" charset="0"/>
              </a:rPr>
              <a:t>Sadutuksessa</a:t>
            </a:r>
            <a:r>
              <a:rPr lang="fi-FI" sz="1400" b="0" i="0" dirty="0">
                <a:effectLst/>
                <a:latin typeface="Open Sans" panose="020B0606030504020204" pitchFamily="34" charset="0"/>
              </a:rPr>
              <a:t> nimensä mukaisesti kerrotaan satu tai tarina ja se syntyy kertojan ja </a:t>
            </a:r>
            <a:r>
              <a:rPr lang="fi-FI" sz="1400" b="0" i="0" dirty="0" err="1">
                <a:effectLst/>
                <a:latin typeface="Open Sans" panose="020B0606030504020204" pitchFamily="34" charset="0"/>
              </a:rPr>
              <a:t>saduttajan</a:t>
            </a:r>
            <a:r>
              <a:rPr lang="fi-FI" sz="1400" b="0" i="0" dirty="0">
                <a:effectLst/>
                <a:latin typeface="Open Sans" panose="020B0606030504020204" pitchFamily="34" charset="0"/>
              </a:rPr>
              <a:t> välille. Kyseessä on narratiivinen, eli kerronnallinen, menetelmä.</a:t>
            </a:r>
          </a:p>
          <a:p>
            <a:pPr>
              <a:buFont typeface="Arial" panose="020B0604020202020204" pitchFamily="34" charset="0"/>
              <a:buChar char="•"/>
            </a:pPr>
            <a:r>
              <a:rPr lang="fi-FI" sz="1400" b="0" i="0" dirty="0">
                <a:effectLst/>
                <a:latin typeface="Open Sans" panose="020B0606030504020204" pitchFamily="34" charset="0"/>
              </a:rPr>
              <a:t>Perinteisen sadun kertomisesta </a:t>
            </a:r>
            <a:r>
              <a:rPr lang="fi-FI" sz="1400" b="0" i="0" dirty="0" err="1">
                <a:effectLst/>
                <a:latin typeface="Open Sans" panose="020B0606030504020204" pitchFamily="34" charset="0"/>
              </a:rPr>
              <a:t>sadutus</a:t>
            </a:r>
            <a:r>
              <a:rPr lang="fi-FI" sz="1400" b="0" i="0" dirty="0">
                <a:effectLst/>
                <a:latin typeface="Open Sans" panose="020B0606030504020204" pitchFamily="34" charset="0"/>
              </a:rPr>
              <a:t> eroaa siten, että lapsen (tai lapsiryhmän) kertoessa aikuinen kirjoittaa sadun aivan kuten kertoja on sen kertonut.</a:t>
            </a:r>
          </a:p>
          <a:p>
            <a:pPr>
              <a:buFont typeface="Arial" panose="020B0604020202020204" pitchFamily="34" charset="0"/>
              <a:buChar char="•"/>
            </a:pPr>
            <a:r>
              <a:rPr lang="fi-FI" sz="1400" b="0" i="0" dirty="0">
                <a:effectLst/>
                <a:latin typeface="Open Sans" panose="020B0606030504020204" pitchFamily="34" charset="0"/>
              </a:rPr>
              <a:t>Lopuksi </a:t>
            </a:r>
            <a:r>
              <a:rPr lang="fi-FI" sz="1400" b="0" i="0" dirty="0" err="1">
                <a:effectLst/>
                <a:latin typeface="Open Sans" panose="020B0606030504020204" pitchFamily="34" charset="0"/>
              </a:rPr>
              <a:t>saduttaja</a:t>
            </a:r>
            <a:r>
              <a:rPr lang="fi-FI" sz="1400" b="0" i="0" dirty="0">
                <a:effectLst/>
                <a:latin typeface="Open Sans" panose="020B0606030504020204" pitchFamily="34" charset="0"/>
              </a:rPr>
              <a:t> lukee kertojalle tekstin ja hän voi tehdä korjauksia, jos tahtoo. </a:t>
            </a:r>
            <a:r>
              <a:rPr lang="fi-FI" sz="1400" b="0" i="0" dirty="0" err="1">
                <a:effectLst/>
                <a:latin typeface="Open Sans" panose="020B0606030504020204" pitchFamily="34" charset="0"/>
              </a:rPr>
              <a:t>Sadutus</a:t>
            </a:r>
            <a:r>
              <a:rPr lang="fi-FI" sz="1400" b="0" i="0" dirty="0">
                <a:effectLst/>
                <a:latin typeface="Open Sans" panose="020B0606030504020204" pitchFamily="34" charset="0"/>
              </a:rPr>
              <a:t> mahdollistaa osallisuuden tunteen ja näin ollen ehkäisee ulkopuolisuutta.</a:t>
            </a:r>
          </a:p>
          <a:p>
            <a:endParaRPr lang="fi-FI" sz="1100" dirty="0"/>
          </a:p>
        </p:txBody>
      </p:sp>
      <p:pic>
        <p:nvPicPr>
          <p:cNvPr id="3074" name="Picture 2" descr="Tarinankerronta, Fantasia, Mielikuvitus">
            <a:extLst>
              <a:ext uri="{FF2B5EF4-FFF2-40B4-BE49-F238E27FC236}">
                <a16:creationId xmlns:a16="http://schemas.microsoft.com/office/drawing/2014/main" id="{B8CDD168-D5EA-EEF2-DF0C-EB36A1BE4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545" r="13458" b="2"/>
          <a:stretch/>
        </p:blipFill>
        <p:spPr bwMode="auto">
          <a:xfrm>
            <a:off x="5911532" y="248425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085" name="Rectangle 3084">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1825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0121D5A-A6EC-6F5F-A7AF-B60CED6BC972}"/>
              </a:ext>
            </a:extLst>
          </p:cNvPr>
          <p:cNvSpPr>
            <a:spLocks noGrp="1"/>
          </p:cNvSpPr>
          <p:nvPr>
            <p:ph type="title"/>
          </p:nvPr>
        </p:nvSpPr>
        <p:spPr>
          <a:xfrm>
            <a:off x="808638" y="386930"/>
            <a:ext cx="9236700" cy="1188950"/>
          </a:xfrm>
        </p:spPr>
        <p:txBody>
          <a:bodyPr anchor="b">
            <a:normAutofit/>
          </a:bodyPr>
          <a:lstStyle/>
          <a:p>
            <a:r>
              <a:rPr lang="fi-FI" sz="5400"/>
              <a:t>Sadutus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8756578C-8E09-E389-F375-BFDECE3D66AA}"/>
              </a:ext>
            </a:extLst>
          </p:cNvPr>
          <p:cNvSpPr>
            <a:spLocks noGrp="1"/>
          </p:cNvSpPr>
          <p:nvPr>
            <p:ph idx="1"/>
          </p:nvPr>
        </p:nvSpPr>
        <p:spPr>
          <a:xfrm>
            <a:off x="793660" y="2599509"/>
            <a:ext cx="10143668" cy="3435531"/>
          </a:xfrm>
        </p:spPr>
        <p:txBody>
          <a:bodyPr anchor="ctr">
            <a:normAutofit/>
          </a:bodyPr>
          <a:lstStyle/>
          <a:p>
            <a:pPr>
              <a:buFontTx/>
              <a:buChar char="-"/>
            </a:pPr>
            <a:r>
              <a:rPr lang="fi-FI" sz="1700" b="0" i="0" dirty="0">
                <a:effectLst/>
                <a:latin typeface="Open Sans" panose="020B0606030504020204" pitchFamily="34" charset="0"/>
              </a:rPr>
              <a:t>Pari tehtävä:</a:t>
            </a:r>
          </a:p>
          <a:p>
            <a:pPr lvl="1">
              <a:buFontTx/>
              <a:buChar char="-"/>
            </a:pPr>
            <a:r>
              <a:rPr lang="fi-FI" sz="1700" b="0" i="0" dirty="0" err="1">
                <a:effectLst/>
                <a:latin typeface="Open Sans" panose="020B0606030504020204" pitchFamily="34" charset="0"/>
              </a:rPr>
              <a:t>Saduta</a:t>
            </a:r>
            <a:r>
              <a:rPr lang="fi-FI" sz="1700" b="0" i="0" dirty="0">
                <a:effectLst/>
                <a:latin typeface="Open Sans" panose="020B0606030504020204" pitchFamily="34" charset="0"/>
              </a:rPr>
              <a:t> </a:t>
            </a:r>
            <a:r>
              <a:rPr lang="fi-FI" sz="1700" b="0" i="0" dirty="0" err="1">
                <a:effectLst/>
                <a:latin typeface="Open Sans" panose="020B0606030504020204" pitchFamily="34" charset="0"/>
              </a:rPr>
              <a:t>saduttamisen</a:t>
            </a:r>
            <a:r>
              <a:rPr lang="fi-FI" sz="1700" b="0" i="0" dirty="0">
                <a:effectLst/>
                <a:latin typeface="Open Sans" panose="020B0606030504020204" pitchFamily="34" charset="0"/>
              </a:rPr>
              <a:t> ohjeistuksen mukaisesti pariasi. </a:t>
            </a:r>
          </a:p>
          <a:p>
            <a:pPr lvl="1">
              <a:buFontTx/>
              <a:buChar char="-"/>
            </a:pPr>
            <a:r>
              <a:rPr lang="fi-FI" sz="1700" b="0" i="0" dirty="0">
                <a:effectLst/>
                <a:latin typeface="Open Sans" panose="020B0606030504020204" pitchFamily="34" charset="0"/>
              </a:rPr>
              <a:t>Kirjaa satu ylös, lue satu </a:t>
            </a:r>
            <a:r>
              <a:rPr lang="fi-FI" sz="1700" b="0" i="0" dirty="0" err="1">
                <a:effectLst/>
                <a:latin typeface="Open Sans" panose="020B0606030504020204" pitchFamily="34" charset="0"/>
              </a:rPr>
              <a:t>sadutettavalle</a:t>
            </a:r>
            <a:r>
              <a:rPr lang="fi-FI" sz="1700" b="0" i="0" dirty="0">
                <a:effectLst/>
                <a:latin typeface="Open Sans" panose="020B0606030504020204" pitchFamily="34" charset="0"/>
              </a:rPr>
              <a:t> ja anna mahdollisuus sadun muokkaamiseen. </a:t>
            </a:r>
          </a:p>
          <a:p>
            <a:pPr lvl="1">
              <a:buFontTx/>
              <a:buChar char="-"/>
            </a:pPr>
            <a:r>
              <a:rPr lang="fi-FI" sz="1700" b="0" i="0" dirty="0">
                <a:effectLst/>
                <a:latin typeface="Open Sans" panose="020B0606030504020204" pitchFamily="34" charset="0"/>
              </a:rPr>
              <a:t>Tee tarvittavat uudet kirjaukset.</a:t>
            </a:r>
          </a:p>
          <a:p>
            <a:pPr lvl="1">
              <a:buFontTx/>
              <a:buChar char="-"/>
            </a:pPr>
            <a:r>
              <a:rPr lang="fi-FI" sz="1700" b="0" i="0" dirty="0">
                <a:effectLst/>
                <a:latin typeface="Open Sans" panose="020B0606030504020204" pitchFamily="34" charset="0"/>
              </a:rPr>
              <a:t>Vaihtakaa sitten osia. Kun molemmat ovat </a:t>
            </a:r>
            <a:r>
              <a:rPr lang="fi-FI" sz="1700" b="0" i="0" dirty="0" err="1">
                <a:effectLst/>
                <a:latin typeface="Open Sans" panose="020B0606030504020204" pitchFamily="34" charset="0"/>
              </a:rPr>
              <a:t>saduttaneet</a:t>
            </a:r>
            <a:r>
              <a:rPr lang="fi-FI" sz="1700" b="0" i="0" dirty="0">
                <a:effectLst/>
                <a:latin typeface="Open Sans" panose="020B0606030504020204" pitchFamily="34" charset="0"/>
              </a:rPr>
              <a:t> niin pohdi seuraavia asioita parisi kanssa:</a:t>
            </a:r>
          </a:p>
          <a:p>
            <a:pPr lvl="2">
              <a:buFontTx/>
              <a:buChar char="-"/>
            </a:pPr>
            <a:r>
              <a:rPr lang="fi-FI" sz="1700" b="0" i="0" dirty="0">
                <a:effectLst/>
                <a:latin typeface="Open Sans" panose="020B0606030504020204" pitchFamily="34" charset="0"/>
              </a:rPr>
              <a:t>Mikä oli vaikeaa?</a:t>
            </a:r>
          </a:p>
          <a:p>
            <a:pPr lvl="2">
              <a:buFontTx/>
              <a:buChar char="-"/>
            </a:pPr>
            <a:r>
              <a:rPr lang="fi-FI" sz="1700" b="0" i="0" dirty="0">
                <a:effectLst/>
                <a:latin typeface="Open Sans" panose="020B0606030504020204" pitchFamily="34" charset="0"/>
              </a:rPr>
              <a:t>Mikä helppoa?</a:t>
            </a:r>
          </a:p>
          <a:p>
            <a:pPr lvl="2">
              <a:buFontTx/>
              <a:buChar char="-"/>
            </a:pPr>
            <a:r>
              <a:rPr lang="fi-FI" sz="1700" b="0" i="0" dirty="0">
                <a:effectLst/>
                <a:latin typeface="Open Sans" panose="020B0606030504020204" pitchFamily="34" charset="0"/>
              </a:rPr>
              <a:t>Mihin sinun tulee kiinnittää huomiota </a:t>
            </a:r>
            <a:r>
              <a:rPr lang="fi-FI" sz="1700" b="0" i="0" dirty="0" err="1">
                <a:effectLst/>
                <a:latin typeface="Open Sans" panose="020B0606030504020204" pitchFamily="34" charset="0"/>
              </a:rPr>
              <a:t>saduttaessasi</a:t>
            </a:r>
            <a:r>
              <a:rPr lang="fi-FI" sz="1700" b="0" i="0" dirty="0">
                <a:effectLst/>
                <a:latin typeface="Open Sans" panose="020B0606030504020204" pitchFamily="34" charset="0"/>
              </a:rPr>
              <a:t> lasta?</a:t>
            </a:r>
          </a:p>
          <a:p>
            <a:pPr lvl="2">
              <a:buFontTx/>
              <a:buChar char="-"/>
            </a:pPr>
            <a:r>
              <a:rPr lang="fi-FI" sz="1700" b="0" i="0" dirty="0">
                <a:effectLst/>
                <a:latin typeface="Open Sans" panose="020B0606030504020204" pitchFamily="34" charset="0"/>
              </a:rPr>
              <a:t>Mitä huomioit, jos kohteena on lapsiryhmä?</a:t>
            </a:r>
          </a:p>
          <a:p>
            <a:pPr lvl="2">
              <a:buFontTx/>
              <a:buChar char="-"/>
            </a:pPr>
            <a:r>
              <a:rPr lang="fi-FI" sz="1700" b="0" i="0" dirty="0">
                <a:effectLst/>
                <a:latin typeface="Open Sans" panose="020B0606030504020204" pitchFamily="34" charset="0"/>
              </a:rPr>
              <a:t>Millaisena pedagogisena menetelmänä koet </a:t>
            </a:r>
            <a:r>
              <a:rPr lang="fi-FI" sz="1700" b="0" i="0" dirty="0" err="1">
                <a:effectLst/>
                <a:latin typeface="Open Sans" panose="020B0606030504020204" pitchFamily="34" charset="0"/>
              </a:rPr>
              <a:t>sadutuksen</a:t>
            </a:r>
            <a:r>
              <a:rPr lang="fi-FI" sz="1700" b="0" i="0" dirty="0">
                <a:effectLst/>
                <a:latin typeface="Open Sans" panose="020B0606030504020204" pitchFamily="34" charset="0"/>
              </a:rPr>
              <a:t>?</a:t>
            </a:r>
            <a:endParaRPr lang="fi-FI" sz="1700" dirty="0"/>
          </a:p>
        </p:txBody>
      </p:sp>
    </p:spTree>
    <p:extLst>
      <p:ext uri="{BB962C8B-B14F-4D97-AF65-F5344CB8AC3E}">
        <p14:creationId xmlns:p14="http://schemas.microsoft.com/office/powerpoint/2010/main" val="1445355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6F80E5-1C6A-04A4-D3F3-411E0FCA4190}"/>
              </a:ext>
            </a:extLst>
          </p:cNvPr>
          <p:cNvSpPr>
            <a:spLocks noGrp="1"/>
          </p:cNvSpPr>
          <p:nvPr>
            <p:ph type="title"/>
          </p:nvPr>
        </p:nvSpPr>
        <p:spPr>
          <a:xfrm>
            <a:off x="1227551" y="524949"/>
            <a:ext cx="3896029" cy="703486"/>
          </a:xfrm>
        </p:spPr>
        <p:txBody>
          <a:bodyPr anchor="b">
            <a:normAutofit/>
          </a:bodyPr>
          <a:lstStyle/>
          <a:p>
            <a:r>
              <a:rPr lang="fi-FI" sz="3200" dirty="0"/>
              <a:t>Mitä seuraavaksi?</a:t>
            </a:r>
          </a:p>
        </p:txBody>
      </p:sp>
      <p:sp>
        <p:nvSpPr>
          <p:cNvPr id="3" name="Sisällön paikkamerkki 2">
            <a:extLst>
              <a:ext uri="{FF2B5EF4-FFF2-40B4-BE49-F238E27FC236}">
                <a16:creationId xmlns:a16="http://schemas.microsoft.com/office/drawing/2014/main" id="{9514C225-AF96-1BBE-F2EA-817BFB021AB0}"/>
              </a:ext>
            </a:extLst>
          </p:cNvPr>
          <p:cNvSpPr>
            <a:spLocks noGrp="1"/>
          </p:cNvSpPr>
          <p:nvPr>
            <p:ph idx="1"/>
          </p:nvPr>
        </p:nvSpPr>
        <p:spPr>
          <a:xfrm>
            <a:off x="579933" y="1584453"/>
            <a:ext cx="5604613" cy="4348975"/>
          </a:xfrm>
        </p:spPr>
        <p:txBody>
          <a:bodyPr anchor="t">
            <a:normAutofit/>
          </a:bodyPr>
          <a:lstStyle/>
          <a:p>
            <a:r>
              <a:rPr lang="fi-FI" sz="2000" dirty="0"/>
              <a:t>Ohjattu toiminta</a:t>
            </a:r>
          </a:p>
          <a:p>
            <a:pPr lvl="1"/>
            <a:r>
              <a:rPr lang="fi-FI" sz="1600" dirty="0"/>
              <a:t>Miten suunnittelen? Mitä otan huomioon? Työkalupakki &amp; extra ideat?</a:t>
            </a:r>
          </a:p>
          <a:p>
            <a:pPr lvl="1"/>
            <a:r>
              <a:rPr lang="fi-FI" sz="1600" dirty="0"/>
              <a:t>Ohjatun toiminnan suunnitelma</a:t>
            </a:r>
          </a:p>
          <a:p>
            <a:pPr lvl="1"/>
            <a:endParaRPr lang="fi-FI" sz="1600" dirty="0"/>
          </a:p>
          <a:p>
            <a:r>
              <a:rPr lang="fi-FI" sz="2000" dirty="0"/>
              <a:t>Minä ohjaajana? Minä heittäytyjänä?</a:t>
            </a:r>
          </a:p>
        </p:txBody>
      </p:sp>
      <p:pic>
        <p:nvPicPr>
          <p:cNvPr id="6146" name="Picture 2" descr="Ihmisen, Henkilö, Lapsi, Tyttö, Vaalea">
            <a:extLst>
              <a:ext uri="{FF2B5EF4-FFF2-40B4-BE49-F238E27FC236}">
                <a16:creationId xmlns:a16="http://schemas.microsoft.com/office/drawing/2014/main" id="{3AC6DD55-16DF-7629-AACF-5FA985012B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6237"/>
          <a:stretch/>
        </p:blipFill>
        <p:spPr bwMode="auto">
          <a:xfrm>
            <a:off x="6411288" y="1872707"/>
            <a:ext cx="5319062" cy="3772465"/>
          </a:xfrm>
          <a:prstGeom prst="rect">
            <a:avLst/>
          </a:prstGeom>
          <a:noFill/>
          <a:extLst>
            <a:ext uri="{909E8E84-426E-40DD-AFC4-6F175D3DCCD1}">
              <a14:hiddenFill xmlns:a14="http://schemas.microsoft.com/office/drawing/2010/main">
                <a:solidFill>
                  <a:srgbClr val="FFFFFF"/>
                </a:solidFill>
              </a14:hiddenFill>
            </a:ext>
          </a:extLst>
        </p:spPr>
      </p:pic>
      <p:grpSp>
        <p:nvGrpSpPr>
          <p:cNvPr id="6164" name="Group 6157">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6165" name="Rectangle 6158">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6" name="Rectangle 6159">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4313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5" name="Kuva 4" descr="Kuva, joka sisältää kohteen piha-, henkilö, vaate, lumi&#10;&#10;Kuvaus luotu automaattisesti">
            <a:extLst>
              <a:ext uri="{FF2B5EF4-FFF2-40B4-BE49-F238E27FC236}">
                <a16:creationId xmlns:a16="http://schemas.microsoft.com/office/drawing/2014/main" id="{FC80D813-F1F8-8CB8-6A9E-97CF4965B625}"/>
              </a:ext>
            </a:extLst>
          </p:cNvPr>
          <p:cNvPicPr>
            <a:picLocks noChangeAspect="1"/>
          </p:cNvPicPr>
          <p:nvPr/>
        </p:nvPicPr>
        <p:blipFill>
          <a:blip r:embed="rId2">
            <a:alphaModFix amt="60000"/>
            <a:extLst>
              <a:ext uri="{28A0092B-C50C-407E-A947-70E740481C1C}">
                <a14:useLocalDpi xmlns:a14="http://schemas.microsoft.com/office/drawing/2010/main" val="0"/>
              </a:ext>
            </a:extLst>
          </a:blip>
          <a:srcRect t="2278" r="-1" b="-1"/>
          <a:stretch/>
        </p:blipFill>
        <p:spPr>
          <a:xfrm>
            <a:off x="180131" y="175336"/>
            <a:ext cx="11824481" cy="6499784"/>
          </a:xfrm>
          <a:prstGeom prst="rect">
            <a:avLst/>
          </a:prstGeom>
        </p:spPr>
      </p:pic>
      <p:sp>
        <p:nvSpPr>
          <p:cNvPr id="2" name="Otsikko 1">
            <a:extLst>
              <a:ext uri="{FF2B5EF4-FFF2-40B4-BE49-F238E27FC236}">
                <a16:creationId xmlns:a16="http://schemas.microsoft.com/office/drawing/2014/main" id="{F0FDA653-72D2-9C2B-141A-529E0D47B239}"/>
              </a:ext>
            </a:extLst>
          </p:cNvPr>
          <p:cNvSpPr>
            <a:spLocks noGrp="1"/>
          </p:cNvSpPr>
          <p:nvPr>
            <p:ph type="title"/>
          </p:nvPr>
        </p:nvSpPr>
        <p:spPr>
          <a:xfrm>
            <a:off x="492763" y="341829"/>
            <a:ext cx="5209706" cy="1234274"/>
          </a:xfrm>
        </p:spPr>
        <p:txBody>
          <a:bodyPr vert="horz" lIns="91440" tIns="45720" rIns="91440" bIns="45720" rtlCol="0" anchor="b">
            <a:normAutofit/>
          </a:bodyPr>
          <a:lstStyle/>
          <a:p>
            <a:r>
              <a:rPr lang="en-US" sz="5200" dirty="0" err="1">
                <a:solidFill>
                  <a:srgbClr val="FFFFFF"/>
                </a:solidFill>
              </a:rPr>
              <a:t>Mikä</a:t>
            </a:r>
            <a:r>
              <a:rPr lang="en-US" sz="5200" dirty="0">
                <a:solidFill>
                  <a:srgbClr val="FFFFFF"/>
                </a:solidFill>
              </a:rPr>
              <a:t> </a:t>
            </a:r>
            <a:r>
              <a:rPr lang="en-US" sz="5200" dirty="0" err="1">
                <a:solidFill>
                  <a:srgbClr val="FFFFFF"/>
                </a:solidFill>
              </a:rPr>
              <a:t>määrittää</a:t>
            </a:r>
            <a:r>
              <a:rPr lang="en-US" sz="5200" dirty="0">
                <a:solidFill>
                  <a:srgbClr val="FFFFFF"/>
                </a:solidFill>
              </a:rPr>
              <a:t>?</a:t>
            </a:r>
          </a:p>
        </p:txBody>
      </p:sp>
      <p:sp>
        <p:nvSpPr>
          <p:cNvPr id="3" name="Sisällön paikkamerkki 2">
            <a:extLst>
              <a:ext uri="{FF2B5EF4-FFF2-40B4-BE49-F238E27FC236}">
                <a16:creationId xmlns:a16="http://schemas.microsoft.com/office/drawing/2014/main" id="{6A5D0FA4-F294-584D-9541-C72F572D0643}"/>
              </a:ext>
            </a:extLst>
          </p:cNvPr>
          <p:cNvSpPr>
            <a:spLocks noGrp="1"/>
          </p:cNvSpPr>
          <p:nvPr>
            <p:ph idx="1"/>
          </p:nvPr>
        </p:nvSpPr>
        <p:spPr>
          <a:xfrm>
            <a:off x="8973880" y="5805160"/>
            <a:ext cx="2828013" cy="1056612"/>
          </a:xfrm>
        </p:spPr>
        <p:txBody>
          <a:bodyPr vert="horz" lIns="91440" tIns="45720" rIns="91440" bIns="45720" rtlCol="0">
            <a:normAutofit/>
          </a:bodyPr>
          <a:lstStyle/>
          <a:p>
            <a:pPr marL="0" indent="0">
              <a:buNone/>
            </a:pPr>
            <a:r>
              <a:rPr lang="en-US" sz="3600" dirty="0">
                <a:solidFill>
                  <a:srgbClr val="FFFFFF"/>
                </a:solidFill>
              </a:rPr>
              <a:t>Vasu 2022</a:t>
            </a:r>
          </a:p>
        </p:txBody>
      </p:sp>
    </p:spTree>
    <p:extLst>
      <p:ext uri="{BB962C8B-B14F-4D97-AF65-F5344CB8AC3E}">
        <p14:creationId xmlns:p14="http://schemas.microsoft.com/office/powerpoint/2010/main" val="251400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Otsikko 1">
            <a:extLst>
              <a:ext uri="{FF2B5EF4-FFF2-40B4-BE49-F238E27FC236}">
                <a16:creationId xmlns:a16="http://schemas.microsoft.com/office/drawing/2014/main" id="{27D18002-E01D-2800-413B-71803E28B654}"/>
              </a:ext>
            </a:extLst>
          </p:cNvPr>
          <p:cNvSpPr>
            <a:spLocks noGrp="1"/>
          </p:cNvSpPr>
          <p:nvPr>
            <p:ph type="title"/>
          </p:nvPr>
        </p:nvSpPr>
        <p:spPr>
          <a:xfrm>
            <a:off x="3050412" y="223312"/>
            <a:ext cx="5754696" cy="1837349"/>
          </a:xfrm>
        </p:spPr>
        <p:txBody>
          <a:bodyPr>
            <a:normAutofit/>
          </a:bodyPr>
          <a:lstStyle/>
          <a:p>
            <a:pPr algn="ctr"/>
            <a:r>
              <a:rPr lang="fi-FI" sz="3600" dirty="0">
                <a:solidFill>
                  <a:schemeClr val="tx2"/>
                </a:solidFill>
              </a:rPr>
              <a:t>Perehdy ryhmässä varhaiskasvatussuunnitelman kohtiin:</a:t>
            </a:r>
          </a:p>
        </p:txBody>
      </p:sp>
      <p:sp>
        <p:nvSpPr>
          <p:cNvPr id="3" name="Sisällön paikkamerkki 2">
            <a:extLst>
              <a:ext uri="{FF2B5EF4-FFF2-40B4-BE49-F238E27FC236}">
                <a16:creationId xmlns:a16="http://schemas.microsoft.com/office/drawing/2014/main" id="{BB7595AC-533E-891B-AF1D-049078CD6F7F}"/>
              </a:ext>
            </a:extLst>
          </p:cNvPr>
          <p:cNvSpPr>
            <a:spLocks noGrp="1"/>
          </p:cNvSpPr>
          <p:nvPr>
            <p:ph idx="1"/>
          </p:nvPr>
        </p:nvSpPr>
        <p:spPr>
          <a:xfrm>
            <a:off x="1099458" y="2060661"/>
            <a:ext cx="10406742" cy="4358161"/>
          </a:xfrm>
        </p:spPr>
        <p:txBody>
          <a:bodyPr anchor="t">
            <a:normAutofit/>
          </a:bodyPr>
          <a:lstStyle/>
          <a:p>
            <a:r>
              <a:rPr lang="fi-FI" sz="2400" dirty="0">
                <a:solidFill>
                  <a:schemeClr val="tx2"/>
                </a:solidFill>
              </a:rPr>
              <a:t>Oppimiskäsitys</a:t>
            </a:r>
          </a:p>
          <a:p>
            <a:r>
              <a:rPr lang="fi-FI" sz="2400" dirty="0">
                <a:solidFill>
                  <a:schemeClr val="tx2"/>
                </a:solidFill>
              </a:rPr>
              <a:t>Kulttuurinen osaaminen, vuorovaikutus ja ilmaisu</a:t>
            </a:r>
          </a:p>
          <a:p>
            <a:r>
              <a:rPr lang="fi-FI" sz="2400" dirty="0">
                <a:solidFill>
                  <a:schemeClr val="tx2"/>
                </a:solidFill>
              </a:rPr>
              <a:t>Varhaiskasvatuksen pedagogisen toiminnan viitekehys</a:t>
            </a:r>
          </a:p>
          <a:p>
            <a:r>
              <a:rPr lang="fi-FI" sz="2400" dirty="0">
                <a:solidFill>
                  <a:schemeClr val="tx2"/>
                </a:solidFill>
              </a:rPr>
              <a:t>Kielten rikas maailma</a:t>
            </a:r>
          </a:p>
          <a:p>
            <a:r>
              <a:rPr lang="fi-FI" sz="2400" dirty="0">
                <a:solidFill>
                  <a:schemeClr val="tx2"/>
                </a:solidFill>
              </a:rPr>
              <a:t>Ilmaisun monet muodot: </a:t>
            </a:r>
            <a:r>
              <a:rPr lang="fi-FI" sz="2400" dirty="0" err="1">
                <a:solidFill>
                  <a:schemeClr val="tx2"/>
                </a:solidFill>
              </a:rPr>
              <a:t>mind</a:t>
            </a:r>
            <a:r>
              <a:rPr lang="fi-FI" sz="2400" dirty="0">
                <a:solidFill>
                  <a:schemeClr val="tx2"/>
                </a:solidFill>
              </a:rPr>
              <a:t> </a:t>
            </a:r>
            <a:r>
              <a:rPr lang="fi-FI" sz="2400" dirty="0" err="1">
                <a:solidFill>
                  <a:schemeClr val="tx2"/>
                </a:solidFill>
              </a:rPr>
              <a:t>map</a:t>
            </a:r>
            <a:endParaRPr lang="fi-FI" sz="2400" dirty="0">
              <a:solidFill>
                <a:schemeClr val="tx2"/>
              </a:solidFill>
            </a:endParaRPr>
          </a:p>
          <a:p>
            <a:pPr lvl="1"/>
            <a:r>
              <a:rPr lang="fi-FI" dirty="0">
                <a:solidFill>
                  <a:schemeClr val="tx2"/>
                </a:solidFill>
              </a:rPr>
              <a:t>Musiikillinen</a:t>
            </a:r>
          </a:p>
          <a:p>
            <a:pPr lvl="1"/>
            <a:r>
              <a:rPr lang="fi-FI" dirty="0">
                <a:solidFill>
                  <a:schemeClr val="tx2"/>
                </a:solidFill>
              </a:rPr>
              <a:t>kuvallinen, 	- kaikista </a:t>
            </a:r>
            <a:r>
              <a:rPr lang="fi-FI" dirty="0" err="1">
                <a:solidFill>
                  <a:schemeClr val="tx2"/>
                </a:solidFill>
              </a:rPr>
              <a:t>mind</a:t>
            </a:r>
            <a:r>
              <a:rPr lang="fi-FI" dirty="0">
                <a:solidFill>
                  <a:schemeClr val="tx2"/>
                </a:solidFill>
              </a:rPr>
              <a:t> </a:t>
            </a:r>
            <a:r>
              <a:rPr lang="fi-FI" dirty="0" err="1">
                <a:solidFill>
                  <a:schemeClr val="tx2"/>
                </a:solidFill>
              </a:rPr>
              <a:t>map</a:t>
            </a:r>
            <a:endParaRPr lang="fi-FI" dirty="0">
              <a:solidFill>
                <a:schemeClr val="tx2"/>
              </a:solidFill>
            </a:endParaRPr>
          </a:p>
          <a:p>
            <a:pPr lvl="1"/>
            <a:r>
              <a:rPr lang="fi-FI" dirty="0">
                <a:solidFill>
                  <a:schemeClr val="tx2"/>
                </a:solidFill>
              </a:rPr>
              <a:t>käsityöllinen, </a:t>
            </a:r>
          </a:p>
          <a:p>
            <a:pPr lvl="1"/>
            <a:r>
              <a:rPr lang="fi-FI" dirty="0">
                <a:solidFill>
                  <a:schemeClr val="tx2"/>
                </a:solidFill>
              </a:rPr>
              <a:t>Sanallinen ja kehollinen</a:t>
            </a:r>
            <a:endParaRPr lang="fi-FI" sz="2400" dirty="0">
              <a:solidFill>
                <a:schemeClr val="tx2"/>
              </a:solidFill>
            </a:endParaRPr>
          </a:p>
          <a:p>
            <a:pPr algn="ctr"/>
            <a:r>
              <a:rPr lang="fi-FI" b="1" dirty="0">
                <a:solidFill>
                  <a:schemeClr val="tx2"/>
                </a:solidFill>
                <a:highlight>
                  <a:srgbClr val="FFFF00"/>
                </a:highlight>
              </a:rPr>
              <a:t>Miten ilmaisu näkyy kyseisissä kohdissa?</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06262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6AD1F53-956E-E4A8-47F1-925CF8DEB1B1}"/>
              </a:ext>
            </a:extLst>
          </p:cNvPr>
          <p:cNvSpPr>
            <a:spLocks noGrp="1"/>
          </p:cNvSpPr>
          <p:nvPr>
            <p:ph type="title"/>
          </p:nvPr>
        </p:nvSpPr>
        <p:spPr>
          <a:xfrm>
            <a:off x="544085" y="381001"/>
            <a:ext cx="6150629" cy="1360713"/>
          </a:xfrm>
        </p:spPr>
        <p:txBody>
          <a:bodyPr anchor="ctr">
            <a:normAutofit/>
          </a:bodyPr>
          <a:lstStyle/>
          <a:p>
            <a:r>
              <a:rPr lang="fi-FI" sz="3100" dirty="0"/>
              <a:t>Oppimiskäsitys varhaiskasvatussuunnitelmassa</a:t>
            </a:r>
          </a:p>
        </p:txBody>
      </p:sp>
      <p:sp>
        <p:nvSpPr>
          <p:cNvPr id="3" name="Sisällön paikkamerkki 2">
            <a:extLst>
              <a:ext uri="{FF2B5EF4-FFF2-40B4-BE49-F238E27FC236}">
                <a16:creationId xmlns:a16="http://schemas.microsoft.com/office/drawing/2014/main" id="{2AB9E2BF-BAA8-354F-F5E3-5A160397D32A}"/>
              </a:ext>
            </a:extLst>
          </p:cNvPr>
          <p:cNvSpPr>
            <a:spLocks noGrp="1"/>
          </p:cNvSpPr>
          <p:nvPr>
            <p:ph idx="1"/>
          </p:nvPr>
        </p:nvSpPr>
        <p:spPr>
          <a:xfrm>
            <a:off x="179614" y="2590041"/>
            <a:ext cx="6977743" cy="3015340"/>
          </a:xfrm>
        </p:spPr>
        <p:txBody>
          <a:bodyPr anchor="ctr">
            <a:noAutofit/>
          </a:bodyPr>
          <a:lstStyle/>
          <a:p>
            <a:r>
              <a:rPr lang="fi-FI" sz="1800" dirty="0"/>
              <a:t>Lapset kasvavat, kehittyvät sekä oppivat vuorovaikutuksessa muiden ihmisten ja lähiympäristön kanssa. </a:t>
            </a:r>
          </a:p>
          <a:p>
            <a:r>
              <a:rPr lang="fi-FI" sz="1800" dirty="0"/>
              <a:t>Lapsesta aktiivisena toimijana. </a:t>
            </a:r>
          </a:p>
          <a:p>
            <a:r>
              <a:rPr lang="fi-FI" sz="1800" dirty="0"/>
              <a:t>Lapset ovat synnynnäisesti uteliaita ja haluavat oppia uutta, kerrata ja toistaa asioita. </a:t>
            </a:r>
          </a:p>
          <a:p>
            <a:r>
              <a:rPr lang="fi-FI" sz="1800" dirty="0"/>
              <a:t>Oppiminen on kokonaisvaltaista ja sitä tapahtuu kaikkialla. </a:t>
            </a:r>
          </a:p>
          <a:p>
            <a:pPr lvl="1"/>
            <a:r>
              <a:rPr lang="fi-FI" sz="1800" dirty="0"/>
              <a:t>Siinä yhdistyvät tiedot, taidot, toiminta, tunteet, aistihavainnot, keholliset kokemukset, kieli ja ajattelu. </a:t>
            </a:r>
          </a:p>
          <a:p>
            <a:r>
              <a:rPr lang="fi-FI" sz="1800" dirty="0"/>
              <a:t>Oppimista tapahtuu muun muassa lasten havainnoidessa ja tarkkaillessa ympäristöään sekä jäljitellessä muiden toimintaa. </a:t>
            </a:r>
          </a:p>
          <a:p>
            <a:r>
              <a:rPr lang="fi-FI" sz="1800" dirty="0">
                <a:highlight>
                  <a:srgbClr val="FFFF00"/>
                </a:highlight>
              </a:rPr>
              <a:t>Lapset oppivat myös leikkien, liikkuen, tutkien, erilaisia työtehtäviä tehden, itseään ilmaisten sekä taiteisiin perustuvassa toiminnassa.</a:t>
            </a:r>
          </a:p>
        </p:txBody>
      </p:sp>
      <p:pic>
        <p:nvPicPr>
          <p:cNvPr id="5" name="Picture 4">
            <a:extLst>
              <a:ext uri="{FF2B5EF4-FFF2-40B4-BE49-F238E27FC236}">
                <a16:creationId xmlns:a16="http://schemas.microsoft.com/office/drawing/2014/main" id="{63F6F29E-AB4A-6B89-30D7-1B41D4A89685}"/>
              </a:ext>
            </a:extLst>
          </p:cNvPr>
          <p:cNvPicPr>
            <a:picLocks noChangeAspect="1"/>
          </p:cNvPicPr>
          <p:nvPr/>
        </p:nvPicPr>
        <p:blipFill>
          <a:blip r:embed="rId2"/>
          <a:srcRect l="33581" r="22736" b="-1"/>
          <a:stretch/>
        </p:blipFill>
        <p:spPr>
          <a:xfrm>
            <a:off x="7336971" y="-10886"/>
            <a:ext cx="4855029"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67566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ytöt, Luonto, Onnea, Lapset, Onnellinen">
            <a:extLst>
              <a:ext uri="{FF2B5EF4-FFF2-40B4-BE49-F238E27FC236}">
                <a16:creationId xmlns:a16="http://schemas.microsoft.com/office/drawing/2014/main" id="{D826A823-F69F-F9D3-7CB7-EDB67DD3A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6545" r="10796" b="-2"/>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1033" name="Rectangle 1032">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CEDF6283-E571-EEE1-4935-70B64B617DEF}"/>
              </a:ext>
            </a:extLst>
          </p:cNvPr>
          <p:cNvSpPr>
            <a:spLocks noGrp="1"/>
          </p:cNvSpPr>
          <p:nvPr>
            <p:ph type="title"/>
          </p:nvPr>
        </p:nvSpPr>
        <p:spPr>
          <a:xfrm>
            <a:off x="6115317" y="405685"/>
            <a:ext cx="5464968" cy="1559301"/>
          </a:xfrm>
        </p:spPr>
        <p:txBody>
          <a:bodyPr>
            <a:normAutofit/>
          </a:bodyPr>
          <a:lstStyle/>
          <a:p>
            <a:r>
              <a:rPr lang="fi-FI" sz="3100"/>
              <a:t>Kulttuurinen osaaminen, vuorovaikutus ja ilmaisu varhaiskasvatussuunnitelmassa</a:t>
            </a:r>
          </a:p>
        </p:txBody>
      </p:sp>
      <p:sp>
        <p:nvSpPr>
          <p:cNvPr id="3" name="Sisällön paikkamerkki 2">
            <a:extLst>
              <a:ext uri="{FF2B5EF4-FFF2-40B4-BE49-F238E27FC236}">
                <a16:creationId xmlns:a16="http://schemas.microsoft.com/office/drawing/2014/main" id="{780D81EA-9909-8FC2-C7D4-2ED67213360D}"/>
              </a:ext>
            </a:extLst>
          </p:cNvPr>
          <p:cNvSpPr>
            <a:spLocks noGrp="1"/>
          </p:cNvSpPr>
          <p:nvPr>
            <p:ph idx="1"/>
          </p:nvPr>
        </p:nvSpPr>
        <p:spPr>
          <a:xfrm>
            <a:off x="5673687" y="2285999"/>
            <a:ext cx="6323682" cy="4720729"/>
          </a:xfrm>
        </p:spPr>
        <p:txBody>
          <a:bodyPr anchor="ctr">
            <a:normAutofit/>
          </a:bodyPr>
          <a:lstStyle/>
          <a:p>
            <a:r>
              <a:rPr lang="fi-FI" sz="1900" dirty="0"/>
              <a:t> Vuorovaikutustaidoilla sekä </a:t>
            </a:r>
            <a:r>
              <a:rPr lang="fi-FI" sz="1900" dirty="0">
                <a:highlight>
                  <a:srgbClr val="FFFF00"/>
                </a:highlight>
              </a:rPr>
              <a:t>kyvyllä ilmaista itseään </a:t>
            </a:r>
            <a:r>
              <a:rPr lang="fi-FI" sz="1900" dirty="0"/>
              <a:t>ja ymmärtää muita on tärkeä merkitys </a:t>
            </a:r>
            <a:r>
              <a:rPr lang="fi-FI" sz="1900" u="sng" dirty="0"/>
              <a:t>identiteetille, toimintakyvylle ja hyvinvoinnille. </a:t>
            </a:r>
          </a:p>
          <a:p>
            <a:r>
              <a:rPr lang="fi-FI" sz="1900" dirty="0"/>
              <a:t>Toimiva vuorovaikutus erilaisista kulttuuri- ja katsomustaustoista tulevien ihmisten kanssa edellyttää oman ja muiden kulttuurin ja katsomuksellisen taustan ymmärtämistä ja kunnioittamista.</a:t>
            </a:r>
          </a:p>
          <a:p>
            <a:r>
              <a:rPr lang="fi-FI" sz="1900" dirty="0">
                <a:highlight>
                  <a:srgbClr val="FFFF00"/>
                </a:highlight>
              </a:rPr>
              <a:t>Varhaiskasvatuksen tehtävä on edistää lasten kulttuurista osaamista sekä heidän vuorovaikutus- ja ilmaisutaitojaan.</a:t>
            </a:r>
          </a:p>
        </p:txBody>
      </p:sp>
    </p:spTree>
    <p:extLst>
      <p:ext uri="{BB962C8B-B14F-4D97-AF65-F5344CB8AC3E}">
        <p14:creationId xmlns:p14="http://schemas.microsoft.com/office/powerpoint/2010/main" val="3778977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C9CFB7E-03E1-4499-0E58-082259585544}"/>
              </a:ext>
            </a:extLst>
          </p:cNvPr>
          <p:cNvSpPr>
            <a:spLocks noGrp="1"/>
          </p:cNvSpPr>
          <p:nvPr>
            <p:ph type="title"/>
          </p:nvPr>
        </p:nvSpPr>
        <p:spPr>
          <a:xfrm>
            <a:off x="1359195" y="1590933"/>
            <a:ext cx="10515600" cy="1325563"/>
          </a:xfrm>
        </p:spPr>
        <p:txBody>
          <a:bodyPr/>
          <a:lstStyle/>
          <a:p>
            <a:r>
              <a:rPr lang="fi-FI" dirty="0"/>
              <a:t>Varhaiskasvatuksen pedagogisen toiminnan viitekehys </a:t>
            </a:r>
          </a:p>
        </p:txBody>
      </p:sp>
      <p:sp>
        <p:nvSpPr>
          <p:cNvPr id="3" name="Sisällön paikkamerkki 2">
            <a:extLst>
              <a:ext uri="{FF2B5EF4-FFF2-40B4-BE49-F238E27FC236}">
                <a16:creationId xmlns:a16="http://schemas.microsoft.com/office/drawing/2014/main" id="{A787E36C-FAE4-18E1-D980-BAF3D3C0B970}"/>
              </a:ext>
            </a:extLst>
          </p:cNvPr>
          <p:cNvSpPr>
            <a:spLocks noGrp="1"/>
          </p:cNvSpPr>
          <p:nvPr>
            <p:ph idx="1"/>
          </p:nvPr>
        </p:nvSpPr>
        <p:spPr>
          <a:xfrm>
            <a:off x="636181" y="3941504"/>
            <a:ext cx="10515600" cy="4351338"/>
          </a:xfrm>
        </p:spPr>
        <p:txBody>
          <a:bodyPr/>
          <a:lstStyle/>
          <a:p>
            <a:pPr algn="ctr"/>
            <a:r>
              <a:rPr lang="fi-FI" dirty="0">
                <a:highlight>
                  <a:srgbClr val="FFFF00"/>
                </a:highlight>
              </a:rPr>
              <a:t>Katso kuva Vasusta </a:t>
            </a:r>
          </a:p>
        </p:txBody>
      </p:sp>
    </p:spTree>
    <p:extLst>
      <p:ext uri="{BB962C8B-B14F-4D97-AF65-F5344CB8AC3E}">
        <p14:creationId xmlns:p14="http://schemas.microsoft.com/office/powerpoint/2010/main" val="1979620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51FF426D-A434-3D89-8EEE-AB4BCA4970CB}"/>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dirty="0" err="1">
                <a:solidFill>
                  <a:schemeClr val="tx1"/>
                </a:solidFill>
                <a:latin typeface="+mj-lt"/>
                <a:ea typeface="+mj-ea"/>
                <a:cs typeface="+mj-cs"/>
              </a:rPr>
              <a:t>Kielten</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rikas</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maailma</a:t>
            </a:r>
            <a:endParaRPr lang="en-US" sz="5400" kern="1200" dirty="0">
              <a:solidFill>
                <a:schemeClr val="tx1"/>
              </a:solidFill>
              <a:latin typeface="+mj-lt"/>
              <a:ea typeface="+mj-ea"/>
              <a:cs typeface="+mj-cs"/>
            </a:endParaRPr>
          </a:p>
        </p:txBody>
      </p:sp>
      <p:sp>
        <p:nvSpPr>
          <p:cNvPr id="3" name="Sisällön paikkamerkki 2">
            <a:extLst>
              <a:ext uri="{FF2B5EF4-FFF2-40B4-BE49-F238E27FC236}">
                <a16:creationId xmlns:a16="http://schemas.microsoft.com/office/drawing/2014/main" id="{ADB00EBF-D1FD-17D2-8FB1-7BF410C30450}"/>
              </a:ext>
            </a:extLst>
          </p:cNvPr>
          <p:cNvSpPr>
            <a:spLocks noGrp="1"/>
          </p:cNvSpPr>
          <p:nvPr>
            <p:ph idx="1"/>
          </p:nvPr>
        </p:nvSpPr>
        <p:spPr>
          <a:xfrm>
            <a:off x="267833" y="552894"/>
            <a:ext cx="5146189" cy="1520456"/>
          </a:xfrm>
        </p:spPr>
        <p:txBody>
          <a:bodyPr vert="horz" lIns="91440" tIns="45720" rIns="91440" bIns="45720" rtlCol="0" anchor="b">
            <a:normAutofit/>
          </a:bodyPr>
          <a:lstStyle/>
          <a:p>
            <a:pPr marL="0" indent="0">
              <a:buNone/>
            </a:pPr>
            <a:r>
              <a:rPr lang="en-US" kern="1200" dirty="0" err="1">
                <a:solidFill>
                  <a:schemeClr val="tx1"/>
                </a:solidFill>
                <a:highlight>
                  <a:srgbClr val="FFFF00"/>
                </a:highlight>
                <a:latin typeface="+mn-lt"/>
                <a:ea typeface="+mn-ea"/>
                <a:cs typeface="+mn-cs"/>
              </a:rPr>
              <a:t>Miten</a:t>
            </a:r>
            <a:r>
              <a:rPr lang="en-US" kern="1200" dirty="0">
                <a:solidFill>
                  <a:schemeClr val="tx1"/>
                </a:solidFill>
                <a:highlight>
                  <a:srgbClr val="FFFF00"/>
                </a:highlight>
                <a:latin typeface="+mn-lt"/>
                <a:ea typeface="+mn-ea"/>
                <a:cs typeface="+mn-cs"/>
              </a:rPr>
              <a:t> </a:t>
            </a:r>
            <a:r>
              <a:rPr lang="en-US" kern="1200" dirty="0" err="1">
                <a:solidFill>
                  <a:schemeClr val="tx1"/>
                </a:solidFill>
                <a:highlight>
                  <a:srgbClr val="FFFF00"/>
                </a:highlight>
                <a:latin typeface="+mn-lt"/>
                <a:ea typeface="+mn-ea"/>
                <a:cs typeface="+mn-cs"/>
              </a:rPr>
              <a:t>liittyy</a:t>
            </a:r>
            <a:r>
              <a:rPr lang="en-US" kern="1200" dirty="0">
                <a:solidFill>
                  <a:schemeClr val="tx1"/>
                </a:solidFill>
                <a:highlight>
                  <a:srgbClr val="FFFF00"/>
                </a:highlight>
                <a:latin typeface="+mn-lt"/>
                <a:ea typeface="+mn-ea"/>
                <a:cs typeface="+mn-cs"/>
              </a:rPr>
              <a:t> </a:t>
            </a:r>
            <a:r>
              <a:rPr lang="en-US" kern="1200" dirty="0" err="1">
                <a:solidFill>
                  <a:schemeClr val="tx1"/>
                </a:solidFill>
                <a:highlight>
                  <a:srgbClr val="FFFF00"/>
                </a:highlight>
                <a:latin typeface="+mn-lt"/>
                <a:ea typeface="+mn-ea"/>
                <a:cs typeface="+mn-cs"/>
              </a:rPr>
              <a:t>ilmaisuun</a:t>
            </a:r>
            <a:r>
              <a:rPr lang="en-US" kern="1200" dirty="0">
                <a:solidFill>
                  <a:schemeClr val="tx1"/>
                </a:solidFill>
                <a:highlight>
                  <a:srgbClr val="FFFF00"/>
                </a:highlight>
                <a:latin typeface="+mn-lt"/>
                <a:ea typeface="+mn-ea"/>
                <a:cs typeface="+mn-cs"/>
              </a:rPr>
              <a:t>?</a:t>
            </a:r>
          </a:p>
        </p:txBody>
      </p:sp>
      <p:grpSp>
        <p:nvGrpSpPr>
          <p:cNvPr id="7177" name="Group 717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7178" name="Rectangle 7177">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Rectangle 7178">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0" name="Rectangle 7179">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82" name="Rectangle 7181">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4" name="Rectangle 7183">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Kauniita Tonttuja, Viisi Pientä Tonttua">
            <a:extLst>
              <a:ext uri="{FF2B5EF4-FFF2-40B4-BE49-F238E27FC236}">
                <a16:creationId xmlns:a16="http://schemas.microsoft.com/office/drawing/2014/main" id="{49876FB7-8BED-28AA-94CB-B33992A645C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57597" y="666728"/>
            <a:ext cx="5465791" cy="5465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488024"/>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326</TotalTime>
  <Words>2063</Words>
  <Application>Microsoft Office PowerPoint</Application>
  <PresentationFormat>Laajakuva</PresentationFormat>
  <Paragraphs>202</Paragraphs>
  <Slides>32</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32</vt:i4>
      </vt:variant>
    </vt:vector>
  </HeadingPairs>
  <TitlesOfParts>
    <vt:vector size="38" baseType="lpstr">
      <vt:lpstr>Aptos</vt:lpstr>
      <vt:lpstr>Aptos Display</vt:lpstr>
      <vt:lpstr>Arial</vt:lpstr>
      <vt:lpstr>Calibri</vt:lpstr>
      <vt:lpstr>Open Sans</vt:lpstr>
      <vt:lpstr>Office-teema</vt:lpstr>
      <vt:lpstr>Ilmaisullinen toiminta</vt:lpstr>
      <vt:lpstr>Mitä ilmaisu on?</vt:lpstr>
      <vt:lpstr>Pohdi ryhmässä</vt:lpstr>
      <vt:lpstr>Mikä määrittää?</vt:lpstr>
      <vt:lpstr>Perehdy ryhmässä varhaiskasvatussuunnitelman kohtiin:</vt:lpstr>
      <vt:lpstr>Oppimiskäsitys varhaiskasvatussuunnitelmassa</vt:lpstr>
      <vt:lpstr>Kulttuurinen osaaminen, vuorovaikutus ja ilmaisu varhaiskasvatussuunnitelmassa</vt:lpstr>
      <vt:lpstr>Varhaiskasvatuksen pedagogisen toiminnan viitekehys </vt:lpstr>
      <vt:lpstr>Kielten rikas maailma</vt:lpstr>
      <vt:lpstr>Ilmaisun muodot</vt:lpstr>
      <vt:lpstr>Musiikillinen ilmaisu</vt:lpstr>
      <vt:lpstr>Kuvallinen ilmaisu</vt:lpstr>
      <vt:lpstr>Käsityöllinen</vt:lpstr>
      <vt:lpstr>Sanallinen ja kehollinen ilmaisu</vt:lpstr>
      <vt:lpstr>Varhaiskasvattaja</vt:lpstr>
      <vt:lpstr>Sinun kokemuksesi?</vt:lpstr>
      <vt:lpstr>Ilmaisun muodot </vt:lpstr>
      <vt:lpstr>Kehollinen tietoisuus</vt:lpstr>
      <vt:lpstr>Itseilmaisu</vt:lpstr>
      <vt:lpstr>Kehollinen ilmaisu</vt:lpstr>
      <vt:lpstr>Tanssi ilmaisun muotona</vt:lpstr>
      <vt:lpstr>Mitä tanssi on?</vt:lpstr>
      <vt:lpstr>Tassimisen tavoitteet</vt:lpstr>
      <vt:lpstr>Liike</vt:lpstr>
      <vt:lpstr>Tanssileikki</vt:lpstr>
      <vt:lpstr>Sirkus pedagogiikka</vt:lpstr>
      <vt:lpstr>Sanallinen ilmaisu</vt:lpstr>
      <vt:lpstr>Sanallinen ilmaisu</vt:lpstr>
      <vt:lpstr>Sanallinen ilmaisu</vt:lpstr>
      <vt:lpstr>Sadutus</vt:lpstr>
      <vt:lpstr>Sadutus</vt:lpstr>
      <vt:lpstr>Mitä seuraavaksi?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Anni Jaloniemi</dc:creator>
  <cp:lastModifiedBy>Anni Jaloniemi</cp:lastModifiedBy>
  <cp:revision>14</cp:revision>
  <dcterms:created xsi:type="dcterms:W3CDTF">2025-01-17T08:20:50Z</dcterms:created>
  <dcterms:modified xsi:type="dcterms:W3CDTF">2025-03-20T09:13:14Z</dcterms:modified>
</cp:coreProperties>
</file>