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51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1/25/2022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1/25/2022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1/25/2022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1/25/2022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1/25/2022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youtube.com/watch?v=HR6USLwarUA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ouvola.fi/wp-content/uploads/2021/07/maksutonjoukkoliikenne_2.aste_hakemuksenvalinta.pdf" TargetMode="External"/><Relationship Id="rId2" Type="http://schemas.openxmlformats.org/officeDocument/2006/relationships/hyperlink" Target="https://www.kouvola.fi/asuminen-ja-ymparisto/kadut-ja-liikenne/joukkoliikenne/liput-ja-hinnat/toisen-asteen-opiskelijoiden-maksuton-joukkoliikenne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11582" y="2605455"/>
            <a:ext cx="10318418" cy="2847079"/>
          </a:xfrm>
        </p:spPr>
        <p:txBody>
          <a:bodyPr/>
          <a:lstStyle/>
          <a:p>
            <a:r>
              <a:rPr lang="fi-FI" dirty="0"/>
              <a:t>Hoiva-avustaja</a:t>
            </a:r>
            <a:br>
              <a:rPr lang="fi-FI" dirty="0"/>
            </a:br>
            <a:r>
              <a:rPr lang="fi-FI" dirty="0"/>
              <a:t>koulutus</a:t>
            </a:r>
            <a:endParaRPr lang="sv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 sz="2600" dirty="0"/>
              <a:t>Esittely</a:t>
            </a:r>
          </a:p>
          <a:p>
            <a:r>
              <a:rPr lang="fi-FI" dirty="0"/>
              <a:t>L</a:t>
            </a:r>
            <a:r>
              <a:rPr lang="fi-FI" cap="none" dirty="0"/>
              <a:t>eena</a:t>
            </a:r>
            <a:r>
              <a:rPr lang="fi-FI" dirty="0"/>
              <a:t> P</a:t>
            </a:r>
            <a:r>
              <a:rPr lang="fi-FI" cap="none" dirty="0"/>
              <a:t>irnes</a:t>
            </a:r>
            <a:endParaRPr lang="sv-FI" dirty="0"/>
          </a:p>
        </p:txBody>
      </p:sp>
      <p:pic>
        <p:nvPicPr>
          <p:cNvPr id="4" name="Kuva 3" descr="Kuvahaun tulos: hoiva-avustaja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06" b="14844"/>
          <a:stretch/>
        </p:blipFill>
        <p:spPr bwMode="auto">
          <a:xfrm>
            <a:off x="3378200" y="381000"/>
            <a:ext cx="5424124" cy="18349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60964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183945" y="156108"/>
            <a:ext cx="6275189" cy="786015"/>
          </a:xfrm>
        </p:spPr>
        <p:txBody>
          <a:bodyPr>
            <a:normAutofit fontScale="90000"/>
          </a:bodyPr>
          <a:lstStyle/>
          <a:p>
            <a:r>
              <a:rPr lang="fi-FI" dirty="0"/>
              <a:t>Koulutus muodostuu:</a:t>
            </a:r>
            <a:endParaRPr lang="sv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80533" y="1253068"/>
            <a:ext cx="11150600" cy="5461000"/>
          </a:xfrm>
        </p:spPr>
        <p:txBody>
          <a:bodyPr>
            <a:normAutofit/>
          </a:bodyPr>
          <a:lstStyle/>
          <a:p>
            <a:r>
              <a:rPr lang="fi-FI" sz="2400" b="1" dirty="0">
                <a:solidFill>
                  <a:srgbClr val="7030A0"/>
                </a:solidFill>
              </a:rPr>
              <a:t>Kasvun ja osallisuuden edistäminen (25 </a:t>
            </a:r>
            <a:r>
              <a:rPr lang="fi-FI" sz="2400" b="1" dirty="0" err="1">
                <a:solidFill>
                  <a:srgbClr val="7030A0"/>
                </a:solidFill>
              </a:rPr>
              <a:t>osp</a:t>
            </a:r>
            <a:r>
              <a:rPr lang="fi-FI" sz="2400" b="1" dirty="0">
                <a:solidFill>
                  <a:srgbClr val="7030A0"/>
                </a:solidFill>
              </a:rPr>
              <a:t>)</a:t>
            </a:r>
            <a:r>
              <a:rPr lang="fi-FI" sz="2400" b="1" dirty="0">
                <a:solidFill>
                  <a:schemeClr val="tx1"/>
                </a:solidFill>
              </a:rPr>
              <a:t> </a:t>
            </a:r>
            <a:r>
              <a:rPr lang="fi-FI" sz="2400" dirty="0">
                <a:solidFill>
                  <a:schemeClr val="tx1"/>
                </a:solidFill>
              </a:rPr>
              <a:t>tutkinnon osa</a:t>
            </a:r>
            <a:br>
              <a:rPr lang="fi-FI" sz="2400" dirty="0">
                <a:solidFill>
                  <a:schemeClr val="tx1"/>
                </a:solidFill>
              </a:rPr>
            </a:br>
            <a:r>
              <a:rPr lang="fi-FI" sz="2400" dirty="0">
                <a:solidFill>
                  <a:schemeClr val="tx1"/>
                </a:solidFill>
              </a:rPr>
              <a:t>(osa Sosiaali- ja terveysalan perustutkinnosta)</a:t>
            </a:r>
          </a:p>
          <a:p>
            <a:pPr marL="0" indent="0">
              <a:buNone/>
            </a:pPr>
            <a:r>
              <a:rPr lang="fi-FI" sz="2400" dirty="0">
                <a:solidFill>
                  <a:schemeClr val="tx1"/>
                </a:solidFill>
              </a:rPr>
              <a:t>	</a:t>
            </a:r>
            <a:r>
              <a:rPr lang="fi-FI" sz="2400" dirty="0">
                <a:solidFill>
                  <a:schemeClr val="tx1"/>
                </a:solidFill>
                <a:sym typeface="Wingdings" panose="05000000000000000000" pitchFamily="2" charset="2"/>
              </a:rPr>
              <a:t> Teoriaopinnot n. 3 kk (+kesäloma), TEO n. 2-3kk</a:t>
            </a:r>
            <a:endParaRPr lang="fi-FI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i-FI" sz="2400" b="1" dirty="0">
                <a:solidFill>
                  <a:srgbClr val="7030A0"/>
                </a:solidFill>
              </a:rPr>
              <a:t>    JA </a:t>
            </a:r>
            <a:br>
              <a:rPr lang="fi-FI" sz="2400" b="1" dirty="0">
                <a:solidFill>
                  <a:srgbClr val="7030A0"/>
                </a:solidFill>
              </a:rPr>
            </a:br>
            <a:endParaRPr lang="fi-FI" sz="2400" b="1" dirty="0">
              <a:solidFill>
                <a:srgbClr val="7030A0"/>
              </a:solidFill>
            </a:endParaRPr>
          </a:p>
          <a:p>
            <a:r>
              <a:rPr lang="fi-FI" sz="2400" b="1" dirty="0">
                <a:solidFill>
                  <a:srgbClr val="7030A0"/>
                </a:solidFill>
              </a:rPr>
              <a:t>Ikääntyvien osallisuuden edistäminen (35 </a:t>
            </a:r>
            <a:r>
              <a:rPr lang="fi-FI" sz="2400" b="1" dirty="0" err="1">
                <a:solidFill>
                  <a:srgbClr val="7030A0"/>
                </a:solidFill>
              </a:rPr>
              <a:t>osp</a:t>
            </a:r>
            <a:r>
              <a:rPr lang="fi-FI" sz="2400" b="1" dirty="0">
                <a:solidFill>
                  <a:srgbClr val="7030A0"/>
                </a:solidFill>
              </a:rPr>
              <a:t>) </a:t>
            </a:r>
            <a:r>
              <a:rPr lang="fi-FI" sz="2400" dirty="0">
                <a:solidFill>
                  <a:schemeClr val="tx1"/>
                </a:solidFill>
              </a:rPr>
              <a:t>tutkinnon osa </a:t>
            </a:r>
            <a:br>
              <a:rPr lang="fi-FI" sz="2400" dirty="0"/>
            </a:br>
            <a:r>
              <a:rPr lang="fi-FI" sz="2400" dirty="0">
                <a:solidFill>
                  <a:schemeClr val="tx1"/>
                </a:solidFill>
              </a:rPr>
              <a:t>(osa Sosiaali- ja terveysalan perustutkinnosta )</a:t>
            </a:r>
          </a:p>
          <a:p>
            <a:pPr marL="0" indent="0">
              <a:buNone/>
            </a:pPr>
            <a:r>
              <a:rPr lang="fi-FI" sz="2400" b="1" dirty="0">
                <a:solidFill>
                  <a:schemeClr val="tx1"/>
                </a:solidFill>
              </a:rPr>
              <a:t>	</a:t>
            </a:r>
            <a:r>
              <a:rPr lang="fi-FI" sz="2400" dirty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fi-FI" sz="2400" dirty="0">
                <a:solidFill>
                  <a:schemeClr val="tx1"/>
                </a:solidFill>
              </a:rPr>
              <a:t>Teoriaopintoja n. 5 kk (+joululoma),  TEO n. 2kk</a:t>
            </a:r>
            <a:br>
              <a:rPr lang="fi-FI" sz="2400" dirty="0">
                <a:solidFill>
                  <a:schemeClr val="tx1"/>
                </a:solidFill>
              </a:rPr>
            </a:br>
            <a:endParaRPr lang="fi-FI" sz="2400" dirty="0">
              <a:solidFill>
                <a:schemeClr val="tx1"/>
              </a:solidFill>
            </a:endParaRPr>
          </a:p>
          <a:p>
            <a:r>
              <a:rPr lang="fi-FI" sz="2400" dirty="0">
                <a:solidFill>
                  <a:schemeClr val="tx1"/>
                </a:solidFill>
              </a:rPr>
              <a:t>Teoriaopinnoista annetaan palautetta </a:t>
            </a:r>
            <a:br>
              <a:rPr lang="fi-FI" sz="2400" dirty="0">
                <a:solidFill>
                  <a:schemeClr val="tx1"/>
                </a:solidFill>
              </a:rPr>
            </a:br>
            <a:endParaRPr lang="fi-FI" sz="2400" dirty="0">
              <a:solidFill>
                <a:schemeClr val="tx1"/>
              </a:solidFill>
            </a:endParaRPr>
          </a:p>
          <a:p>
            <a:r>
              <a:rPr lang="fi-FI" sz="2400" dirty="0">
                <a:solidFill>
                  <a:schemeClr val="tx1"/>
                </a:solidFill>
              </a:rPr>
              <a:t>Lopullinen tutkinnon  osien arviointi tulee näytöistä (arviointi 1-5)</a:t>
            </a:r>
            <a:endParaRPr lang="sv-FI" sz="2400" dirty="0"/>
          </a:p>
        </p:txBody>
      </p:sp>
      <p:pic>
        <p:nvPicPr>
          <p:cNvPr id="4" name="Kuva 3" descr="Kuvahaun tulos: hoiva-avustaja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41" r="17506"/>
          <a:stretch/>
        </p:blipFill>
        <p:spPr bwMode="auto">
          <a:xfrm>
            <a:off x="9907785" y="2247590"/>
            <a:ext cx="1538817" cy="203274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Kuva 4" descr="https://www.jhl.fi/wp-content/uploads/2015/02/kehitysvammaisten_ohjaaja23-1-775x553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86" r="2563"/>
          <a:stretch/>
        </p:blipFill>
        <p:spPr bwMode="auto">
          <a:xfrm>
            <a:off x="9573034" y="4591276"/>
            <a:ext cx="2208318" cy="20611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Kuva 5" descr="Markus Virtanen 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50" r="15938"/>
          <a:stretch/>
        </p:blipFill>
        <p:spPr bwMode="auto">
          <a:xfrm>
            <a:off x="9219127" y="136110"/>
            <a:ext cx="2562225" cy="18573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91745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273539" y="218272"/>
            <a:ext cx="10178322" cy="769082"/>
          </a:xfrm>
        </p:spPr>
        <p:txBody>
          <a:bodyPr>
            <a:normAutofit fontScale="90000"/>
          </a:bodyPr>
          <a:lstStyle/>
          <a:p>
            <a:r>
              <a:rPr lang="fi-FI" dirty="0"/>
              <a:t>koulutuksessa opiskellaan </a:t>
            </a:r>
            <a:r>
              <a:rPr lang="fi-FI" cap="none" dirty="0"/>
              <a:t>mm.</a:t>
            </a:r>
            <a:endParaRPr lang="sv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39800" y="1087863"/>
            <a:ext cx="10845800" cy="5711255"/>
          </a:xfrm>
        </p:spPr>
        <p:txBody>
          <a:bodyPr>
            <a:normAutofit lnSpcReduction="10000"/>
          </a:bodyPr>
          <a:lstStyle/>
          <a:p>
            <a:r>
              <a:rPr lang="fi-FI" b="1" dirty="0">
                <a:solidFill>
                  <a:schemeClr val="tx1"/>
                </a:solidFill>
              </a:rPr>
              <a:t>Päivittäisissä toiminnoissa ohjaamista ja avustamista  </a:t>
            </a:r>
            <a:br>
              <a:rPr lang="fi-FI" dirty="0">
                <a:solidFill>
                  <a:schemeClr val="tx1"/>
                </a:solidFill>
              </a:rPr>
            </a:br>
            <a:r>
              <a:rPr lang="fi-FI" dirty="0">
                <a:solidFill>
                  <a:schemeClr val="tx1"/>
                </a:solidFill>
              </a:rPr>
              <a:t>mm. liikkumisessa avustaminen, ruokailussa avustaminen, pukeutumisessa avustaminen, </a:t>
            </a:r>
            <a:br>
              <a:rPr lang="fi-FI" dirty="0">
                <a:solidFill>
                  <a:schemeClr val="tx1"/>
                </a:solidFill>
              </a:rPr>
            </a:br>
            <a:r>
              <a:rPr lang="fi-FI" dirty="0">
                <a:solidFill>
                  <a:schemeClr val="tx1"/>
                </a:solidFill>
              </a:rPr>
              <a:t>peseytymisessä avustaminen</a:t>
            </a:r>
            <a:br>
              <a:rPr lang="fi-FI" dirty="0">
                <a:solidFill>
                  <a:schemeClr val="tx1"/>
                </a:solidFill>
              </a:rPr>
            </a:br>
            <a:endParaRPr lang="fi-FI" dirty="0">
              <a:solidFill>
                <a:schemeClr val="tx1"/>
              </a:solidFill>
            </a:endParaRPr>
          </a:p>
          <a:p>
            <a:r>
              <a:rPr lang="fi-FI" b="1" dirty="0">
                <a:solidFill>
                  <a:schemeClr val="tx1"/>
                </a:solidFill>
              </a:rPr>
              <a:t>Apuvälineiden käyttöä </a:t>
            </a:r>
            <a:r>
              <a:rPr lang="fi-FI" dirty="0">
                <a:solidFill>
                  <a:schemeClr val="tx1"/>
                </a:solidFill>
              </a:rPr>
              <a:t>mm. rollaattorit, pyörätuoli, sängyn nostaminen ja laskeminen, kuulolaite, silmälasit, tekohampaat</a:t>
            </a:r>
          </a:p>
          <a:p>
            <a:endParaRPr lang="fi-FI" dirty="0">
              <a:solidFill>
                <a:schemeClr val="tx1"/>
              </a:solidFill>
            </a:endParaRPr>
          </a:p>
          <a:p>
            <a:r>
              <a:rPr lang="fi-FI" b="1" dirty="0">
                <a:solidFill>
                  <a:schemeClr val="tx1"/>
                </a:solidFill>
              </a:rPr>
              <a:t>Viriketoiminnan suunnittelua, toteutusta ja arviointia</a:t>
            </a:r>
            <a:r>
              <a:rPr lang="fi-FI" dirty="0">
                <a:solidFill>
                  <a:schemeClr val="tx1"/>
                </a:solidFill>
              </a:rPr>
              <a:t>. Harjoitellaan suunnittelemaan ja ohjaamaan erilaisia tuokioita mm. muistelutuokio, liikuntatuokio, rentoutus ja arvioimaan miten tuokion ohjaus sujui</a:t>
            </a:r>
          </a:p>
          <a:p>
            <a:pPr marL="0" indent="0">
              <a:buNone/>
            </a:pPr>
            <a:endParaRPr lang="fi-FI" dirty="0">
              <a:solidFill>
                <a:schemeClr val="tx1"/>
              </a:solidFill>
            </a:endParaRPr>
          </a:p>
          <a:p>
            <a:r>
              <a:rPr lang="fi-FI" b="1" dirty="0">
                <a:solidFill>
                  <a:schemeClr val="tx1"/>
                </a:solidFill>
              </a:rPr>
              <a:t>Vuorovaikutusta</a:t>
            </a:r>
            <a:r>
              <a:rPr lang="fi-FI" dirty="0">
                <a:solidFill>
                  <a:schemeClr val="tx1"/>
                </a:solidFill>
              </a:rPr>
              <a:t> asiakkaiden ja läheisten kanssa</a:t>
            </a:r>
          </a:p>
          <a:p>
            <a:pPr marL="0" indent="0">
              <a:buNone/>
            </a:pPr>
            <a:endParaRPr lang="fi-FI" dirty="0">
              <a:solidFill>
                <a:schemeClr val="tx1"/>
              </a:solidFill>
            </a:endParaRPr>
          </a:p>
          <a:p>
            <a:r>
              <a:rPr lang="fi-FI" dirty="0">
                <a:solidFill>
                  <a:schemeClr val="tx1"/>
                </a:solidFill>
              </a:rPr>
              <a:t>Lisäksi opiskellaan </a:t>
            </a:r>
            <a:r>
              <a:rPr lang="fi-FI" b="1" dirty="0">
                <a:solidFill>
                  <a:schemeClr val="tx1"/>
                </a:solidFill>
              </a:rPr>
              <a:t>ihmisen terveyteen, ikääntymiseen, sairauksiin, ravitsemukseen, turvallisuuteen,  kasvuun, kehitykseen ja toimintakykyyn vaikuttavia asioita sekä paljon muuta.</a:t>
            </a:r>
          </a:p>
          <a:p>
            <a:endParaRPr lang="sv-FI" dirty="0"/>
          </a:p>
        </p:txBody>
      </p:sp>
      <p:pic>
        <p:nvPicPr>
          <p:cNvPr id="4" name="Kuva 3" descr="Virkistys, Kerhotalo, Toimintakeskus, Kerääminen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7744"/>
          <a:stretch/>
        </p:blipFill>
        <p:spPr bwMode="auto">
          <a:xfrm>
            <a:off x="9974510" y="318782"/>
            <a:ext cx="1907330" cy="20020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8209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485900" y="223847"/>
            <a:ext cx="6122789" cy="828348"/>
          </a:xfrm>
        </p:spPr>
        <p:txBody>
          <a:bodyPr/>
          <a:lstStyle/>
          <a:p>
            <a:r>
              <a:rPr lang="fi-FI" dirty="0"/>
              <a:t>Miten opiskellaan?</a:t>
            </a:r>
            <a:endParaRPr lang="sv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48267" y="1210733"/>
            <a:ext cx="10862733" cy="5494867"/>
          </a:xfrm>
        </p:spPr>
        <p:txBody>
          <a:bodyPr>
            <a:normAutofit/>
          </a:bodyPr>
          <a:lstStyle/>
          <a:p>
            <a:r>
              <a:rPr lang="fi-FI" b="1" dirty="0">
                <a:solidFill>
                  <a:schemeClr val="tx1"/>
                </a:solidFill>
              </a:rPr>
              <a:t>Oppitunneilla </a:t>
            </a:r>
            <a:r>
              <a:rPr lang="fi-FI" dirty="0">
                <a:solidFill>
                  <a:schemeClr val="tx1"/>
                </a:solidFill>
              </a:rPr>
              <a:t>opiskellaan teoriaopintoja ja harjoitellaan erilaisia käytännön toimintoja mm. nostoja, siirtoja, viriketoiminnan ohjaamista, ruoanlaittoa jne.</a:t>
            </a:r>
          </a:p>
          <a:p>
            <a:r>
              <a:rPr lang="fi-FI" dirty="0">
                <a:solidFill>
                  <a:schemeClr val="tx1"/>
                </a:solidFill>
              </a:rPr>
              <a:t>Kotona tulee olla aikaa </a:t>
            </a:r>
            <a:r>
              <a:rPr lang="fi-FI" b="1" dirty="0">
                <a:solidFill>
                  <a:schemeClr val="tx1"/>
                </a:solidFill>
              </a:rPr>
              <a:t>tehtävien tekemiselle ja opiskeltujen asioiden kertaamiselle</a:t>
            </a:r>
            <a:br>
              <a:rPr lang="fi-FI" dirty="0">
                <a:solidFill>
                  <a:schemeClr val="tx1"/>
                </a:solidFill>
              </a:rPr>
            </a:br>
            <a:endParaRPr lang="fi-FI" dirty="0">
              <a:solidFill>
                <a:schemeClr val="tx1"/>
              </a:solidFill>
            </a:endParaRPr>
          </a:p>
          <a:p>
            <a:r>
              <a:rPr lang="fi-FI" b="1" dirty="0">
                <a:solidFill>
                  <a:schemeClr val="tx1"/>
                </a:solidFill>
              </a:rPr>
              <a:t>Harjoitellaan yhdessä </a:t>
            </a:r>
            <a:r>
              <a:rPr lang="fi-FI" dirty="0">
                <a:solidFill>
                  <a:schemeClr val="tx1"/>
                </a:solidFill>
              </a:rPr>
              <a:t>erilaisten apuvälineiden käyttöä koululla sekä </a:t>
            </a:r>
            <a:r>
              <a:rPr lang="fi-FI" b="1" dirty="0">
                <a:solidFill>
                  <a:schemeClr val="tx1"/>
                </a:solidFill>
              </a:rPr>
              <a:t>tehdään opintokäyntejä </a:t>
            </a:r>
            <a:r>
              <a:rPr lang="fi-FI" dirty="0">
                <a:solidFill>
                  <a:schemeClr val="tx1"/>
                </a:solidFill>
              </a:rPr>
              <a:t>mm. apuvälinelainaamoon</a:t>
            </a:r>
            <a:br>
              <a:rPr lang="fi-FI" dirty="0">
                <a:solidFill>
                  <a:schemeClr val="tx1"/>
                </a:solidFill>
              </a:rPr>
            </a:br>
            <a:endParaRPr lang="fi-FI" dirty="0">
              <a:solidFill>
                <a:schemeClr val="tx1"/>
              </a:solidFill>
            </a:endParaRPr>
          </a:p>
          <a:p>
            <a:r>
              <a:rPr lang="fi-FI" dirty="0">
                <a:solidFill>
                  <a:schemeClr val="tx1"/>
                </a:solidFill>
              </a:rPr>
              <a:t>Harjoitellaan ryhmän ohjausta luokassa suunnittelemalla ja ohjaamalla toimintaa luokkakavereille sekä mahdollisesti asiakasryhmälle</a:t>
            </a:r>
          </a:p>
          <a:p>
            <a:pPr marL="0" indent="0">
              <a:buNone/>
            </a:pPr>
            <a:endParaRPr lang="fi-FI" dirty="0">
              <a:solidFill>
                <a:schemeClr val="tx1"/>
              </a:solidFill>
            </a:endParaRPr>
          </a:p>
          <a:p>
            <a:r>
              <a:rPr lang="fi-FI" b="1" dirty="0">
                <a:solidFill>
                  <a:schemeClr val="tx1"/>
                </a:solidFill>
              </a:rPr>
              <a:t>Opintoihin voi sisältyä myös ns. kurkistuspäiviä, </a:t>
            </a:r>
            <a:r>
              <a:rPr lang="fi-FI" dirty="0">
                <a:solidFill>
                  <a:schemeClr val="tx1"/>
                </a:solidFill>
              </a:rPr>
              <a:t>jolloin käydään </a:t>
            </a:r>
            <a:r>
              <a:rPr lang="fi-FI" b="1" dirty="0">
                <a:solidFill>
                  <a:schemeClr val="tx1"/>
                </a:solidFill>
              </a:rPr>
              <a:t>asiakkaiden luona </a:t>
            </a:r>
            <a:r>
              <a:rPr lang="fi-FI" dirty="0">
                <a:solidFill>
                  <a:schemeClr val="tx1"/>
                </a:solidFill>
              </a:rPr>
              <a:t>harjoittelemassa asiakastyötä, viriketoiminnan toteuttamista, päivittäisissä toiminnoissa ohjaamista ja avustamista.</a:t>
            </a: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 rotWithShape="1">
          <a:blip r:embed="rId2"/>
          <a:srcRect l="56084" t="15850" r="8481" b="13573"/>
          <a:stretch/>
        </p:blipFill>
        <p:spPr>
          <a:xfrm>
            <a:off x="5541432" y="5705793"/>
            <a:ext cx="838201" cy="10498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Kuva 4" descr="Liikkuvuus auttaa lääketieteellisiä työkaluja ja varusteita kuvaajakuvakkeen kuvakkeita.  Taidemerkkien symbolit kuvaavat naista, joka kävelee kainalosauvoilla, pyörätuolilla, sokeriruo'olla, sähköpyörätuolilla, moottoriskootterilla ja kävelijällä.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00" t="65057" b="5977"/>
          <a:stretch/>
        </p:blipFill>
        <p:spPr bwMode="auto">
          <a:xfrm>
            <a:off x="3913925" y="5777240"/>
            <a:ext cx="1266738" cy="928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Kuva 6" descr="Pallo, Ihmiset, Vanha, Vanhusten, Mies, Istunto, Naine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789" y="152400"/>
            <a:ext cx="2304390" cy="1213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181363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257300" y="246918"/>
            <a:ext cx="10178322" cy="845282"/>
          </a:xfrm>
        </p:spPr>
        <p:txBody>
          <a:bodyPr/>
          <a:lstStyle/>
          <a:p>
            <a:r>
              <a:rPr lang="fi-FI" dirty="0"/>
              <a:t>Hoiva-avustajien  työpaikat</a:t>
            </a:r>
            <a:endParaRPr lang="sv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31333" y="1092200"/>
            <a:ext cx="10947400" cy="5604933"/>
          </a:xfrm>
        </p:spPr>
        <p:txBody>
          <a:bodyPr>
            <a:normAutofit/>
          </a:bodyPr>
          <a:lstStyle/>
          <a:p>
            <a:r>
              <a:rPr lang="fi-FI" dirty="0">
                <a:solidFill>
                  <a:schemeClr val="tx1"/>
                </a:solidFill>
              </a:rPr>
              <a:t>Hoiva-avustajia tarvitaan erityisesti </a:t>
            </a:r>
            <a:r>
              <a:rPr lang="fi-FI" b="1" dirty="0">
                <a:solidFill>
                  <a:schemeClr val="tx1"/>
                </a:solidFill>
              </a:rPr>
              <a:t>vanhuksille tarkoitetuissa asumispalveluyksiköissä</a:t>
            </a:r>
            <a:br>
              <a:rPr lang="fi-FI" b="1" dirty="0">
                <a:solidFill>
                  <a:schemeClr val="tx1"/>
                </a:solidFill>
              </a:rPr>
            </a:br>
            <a:br>
              <a:rPr lang="fi-FI" dirty="0">
                <a:solidFill>
                  <a:schemeClr val="tx1"/>
                </a:solidFill>
              </a:rPr>
            </a:br>
            <a:r>
              <a:rPr lang="fi-FI" dirty="0">
                <a:solidFill>
                  <a:schemeClr val="tx1"/>
                </a:solidFill>
              </a:rPr>
              <a:t>	</a:t>
            </a:r>
            <a:r>
              <a:rPr lang="fi-FI" dirty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fi-FI" b="1" dirty="0">
                <a:solidFill>
                  <a:srgbClr val="7030A0"/>
                </a:solidFill>
                <a:sym typeface="Wingdings" panose="05000000000000000000" pitchFamily="2" charset="2"/>
              </a:rPr>
              <a:t>TEO</a:t>
            </a:r>
            <a:r>
              <a:rPr lang="fi-FI" dirty="0">
                <a:solidFill>
                  <a:srgbClr val="7030A0"/>
                </a:solidFill>
                <a:sym typeface="Wingdings" panose="05000000000000000000" pitchFamily="2" charset="2"/>
              </a:rPr>
              <a:t> </a:t>
            </a:r>
            <a:r>
              <a:rPr lang="fi-FI" dirty="0">
                <a:solidFill>
                  <a:schemeClr val="tx1"/>
                </a:solidFill>
                <a:sym typeface="Wingdings" panose="05000000000000000000" pitchFamily="2" charset="2"/>
              </a:rPr>
              <a:t>suoritetaan pääosin ikääntyvien asumispalveluyksiköissä</a:t>
            </a:r>
          </a:p>
          <a:p>
            <a:pPr marL="0" indent="0">
              <a:buNone/>
            </a:pPr>
            <a:r>
              <a:rPr lang="fi-FI" dirty="0">
                <a:solidFill>
                  <a:schemeClr val="tx1"/>
                </a:solidFill>
                <a:sym typeface="Wingdings" panose="05000000000000000000" pitchFamily="2" charset="2"/>
              </a:rPr>
              <a:t>	 Samat työpaikat myös työllistävät hoiva-avustajia</a:t>
            </a:r>
          </a:p>
          <a:p>
            <a:pPr marL="0" indent="0">
              <a:buNone/>
            </a:pPr>
            <a:endParaRPr lang="fi-FI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r>
              <a:rPr lang="fi-FI" dirty="0">
                <a:solidFill>
                  <a:schemeClr val="tx1"/>
                </a:solidFill>
                <a:sym typeface="Wingdings" panose="05000000000000000000" pitchFamily="2" charset="2"/>
              </a:rPr>
              <a:t>Hoiva-avustajakoulutuksen suorittaneet ovat työllistyneet hyvin. Moni on päässyt töihin omaan TEO-paikkaansa.</a:t>
            </a:r>
          </a:p>
          <a:p>
            <a:pPr marL="0" indent="0">
              <a:buNone/>
            </a:pPr>
            <a:endParaRPr lang="fi-FI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fi-FI" b="1" dirty="0">
                <a:solidFill>
                  <a:srgbClr val="7030A0"/>
                </a:solidFill>
                <a:sym typeface="Wingdings" panose="05000000000000000000" pitchFamily="2" charset="2"/>
              </a:rPr>
              <a:t>VIDEO: Lyhyt kuvaus hoiva-avustajan tehtävistä. </a:t>
            </a:r>
          </a:p>
          <a:p>
            <a:pPr marL="0" indent="0">
              <a:buNone/>
            </a:pPr>
            <a:r>
              <a:rPr lang="sv-FI" dirty="0">
                <a:hlinkClick r:id="rId2"/>
              </a:rPr>
              <a:t>https://www.youtube.com/watch?v=HR6USLwarUA</a:t>
            </a:r>
            <a:br>
              <a:rPr lang="fi-FI" dirty="0">
                <a:sym typeface="Wingdings" panose="05000000000000000000" pitchFamily="2" charset="2"/>
              </a:rPr>
            </a:br>
            <a:endParaRPr lang="fi-FI" dirty="0">
              <a:sym typeface="Wingdings" panose="05000000000000000000" pitchFamily="2" charset="2"/>
            </a:endParaRPr>
          </a:p>
        </p:txBody>
      </p:sp>
      <p:pic>
        <p:nvPicPr>
          <p:cNvPr id="4" name="Kuva 3" descr="Hoiva-avustaja Amina Mohamed auttoi Lyyli Hemmingiä ruokailussa Kauklahden seniorikeskuksessa Espoossa.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8989" y="3986247"/>
            <a:ext cx="3911678" cy="24900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443189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E079F42-5C7A-44DD-9E9F-A34795A48F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9091" y="0"/>
            <a:ext cx="114729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09777E15-6D68-4808-AD20-82EA7377F4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3285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CE79CAD8-9F7F-4756-BD12-8463CA4C6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9923A21-5790-4667-B5C7-ADA793B499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64448" y="643466"/>
            <a:ext cx="9600802" cy="557106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Kuva 1" descr="C:\Users\Leena\AppData\Local\Temp\WLMDSS.tmp\WLMF1C3.tmp\Screenshot_20180821-104150_Email.jpg">
            <a:extLst>
              <a:ext uri="{FF2B5EF4-FFF2-40B4-BE49-F238E27FC236}">
                <a16:creationId xmlns:a16="http://schemas.microsoft.com/office/drawing/2014/main" id="{272C4E1C-446A-4F5C-ACF0-DD1EFFDF86C3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8" t="60493" r="6282" b="7201"/>
          <a:stretch/>
        </p:blipFill>
        <p:spPr bwMode="auto">
          <a:xfrm>
            <a:off x="2717468" y="739018"/>
            <a:ext cx="7756174" cy="5249334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95A3E359-7B3C-434E-BA2B-20FB754C5E70}"/>
              </a:ext>
            </a:extLst>
          </p:cNvPr>
          <p:cNvSpPr txBox="1"/>
          <p:nvPr/>
        </p:nvSpPr>
        <p:spPr>
          <a:xfrm>
            <a:off x="5023169" y="29346"/>
            <a:ext cx="3144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3200" b="1"/>
              <a:t>MUISTA AINA!</a:t>
            </a:r>
            <a:endParaRPr lang="fi-FI" sz="3200" b="1" dirty="0"/>
          </a:p>
        </p:txBody>
      </p:sp>
    </p:spTree>
    <p:extLst>
      <p:ext uri="{BB962C8B-B14F-4D97-AF65-F5344CB8AC3E}">
        <p14:creationId xmlns:p14="http://schemas.microsoft.com/office/powerpoint/2010/main" val="27811191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/>
              <a:t>MAKSUTON JOUKKOLIIKENNE </a:t>
            </a:r>
            <a:br>
              <a:rPr lang="fi-FI" dirty="0"/>
            </a:br>
            <a:r>
              <a:rPr lang="fi-FI" dirty="0"/>
              <a:t>2. </a:t>
            </a:r>
            <a:r>
              <a:rPr lang="fi-FI"/>
              <a:t>asteen OPISKELIJOILLE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2400" dirty="0"/>
              <a:t>Kouvolan kaupungin sivut: </a:t>
            </a:r>
            <a:r>
              <a:rPr lang="fi-FI" dirty="0">
                <a:hlinkClick r:id="rId2"/>
              </a:rPr>
              <a:t>Toisen asteen opiskelijoiden maksuton joukkoliikenne - Kouvolan kaupunki</a:t>
            </a:r>
            <a:endParaRPr lang="fi-FI" dirty="0"/>
          </a:p>
          <a:p>
            <a:pPr marL="0" indent="0">
              <a:buNone/>
            </a:pPr>
            <a:endParaRPr lang="fi-FI" dirty="0"/>
          </a:p>
          <a:p>
            <a:r>
              <a:rPr lang="fi-FI" sz="2400" dirty="0"/>
              <a:t>Kaavio:</a:t>
            </a:r>
            <a:r>
              <a:rPr lang="fi-FI" dirty="0"/>
              <a:t> </a:t>
            </a:r>
            <a:r>
              <a:rPr lang="fi-FI" dirty="0">
                <a:hlinkClick r:id="rId3"/>
              </a:rPr>
              <a:t>maksutonjoukkoliikenne_2.aste_hakemuksenvalinta.pdf (kouvola.fi)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91588596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367</Words>
  <Application>Microsoft Office PowerPoint</Application>
  <PresentationFormat>Laajakuva</PresentationFormat>
  <Paragraphs>40</Paragraphs>
  <Slides>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11" baseType="lpstr">
      <vt:lpstr>Arial</vt:lpstr>
      <vt:lpstr>Gill Sans MT</vt:lpstr>
      <vt:lpstr>Impact</vt:lpstr>
      <vt:lpstr>Badge</vt:lpstr>
      <vt:lpstr>Hoiva-avustaja koulutus</vt:lpstr>
      <vt:lpstr>Koulutus muodostuu:</vt:lpstr>
      <vt:lpstr>koulutuksessa opiskellaan mm.</vt:lpstr>
      <vt:lpstr>Miten opiskellaan?</vt:lpstr>
      <vt:lpstr>Hoiva-avustajien  työpaikat</vt:lpstr>
      <vt:lpstr>PowerPoint-esitys</vt:lpstr>
      <vt:lpstr>MAKSUTON JOUKKOLIIKENNE  2. asteen OPISKELIJOILLE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Hoiva-avustaja koulutus</dc:title>
  <dc:creator>Leena</dc:creator>
  <cp:lastModifiedBy>Pirnes Leena</cp:lastModifiedBy>
  <cp:revision>9</cp:revision>
  <dcterms:created xsi:type="dcterms:W3CDTF">2021-03-25T09:12:17Z</dcterms:created>
  <dcterms:modified xsi:type="dcterms:W3CDTF">2022-01-25T13:28:52Z</dcterms:modified>
</cp:coreProperties>
</file>