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37C69D-097C-4BDA-98BE-E54B5C7171C3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916E74B-871D-41AC-904A-416277EE9E5E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STRESSI JA STRESSIN HALLINTA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Ohjeita elämäntapojen muuttamiseksi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AutoNum type="arabicPeriod"/>
            </a:pPr>
            <a:r>
              <a:rPr lang="fi-FI" dirty="0" smtClean="0"/>
              <a:t>Lopeta ongelmien kieltäminen, kuuntele itseäsi</a:t>
            </a:r>
          </a:p>
          <a:p>
            <a:pPr marL="596646" indent="-514350">
              <a:buAutoNum type="arabicPeriod"/>
            </a:pPr>
            <a:r>
              <a:rPr lang="fi-FI" dirty="0" smtClean="0"/>
              <a:t>Ota huomioon omat tarpeet, älä ainoastaan muiden</a:t>
            </a:r>
          </a:p>
          <a:p>
            <a:pPr marL="596646" indent="-514350">
              <a:buAutoNum type="arabicPeriod"/>
            </a:pPr>
            <a:r>
              <a:rPr lang="fi-FI" dirty="0" smtClean="0"/>
              <a:t>Älä eristäydy, älä tee kaikkea yksin</a:t>
            </a:r>
          </a:p>
          <a:p>
            <a:pPr marL="596646" indent="-514350">
              <a:buAutoNum type="arabicPeriod"/>
            </a:pPr>
            <a:r>
              <a:rPr lang="fi-FI" dirty="0" smtClean="0"/>
              <a:t>Mieti, miten voisit toimia järjestelmällisemmin</a:t>
            </a:r>
          </a:p>
          <a:p>
            <a:pPr marL="596646" indent="-514350">
              <a:buAutoNum type="arabicPeriod"/>
            </a:pPr>
            <a:r>
              <a:rPr lang="fi-FI" dirty="0" smtClean="0"/>
              <a:t>Opettele sanomaan ei</a:t>
            </a:r>
          </a:p>
          <a:p>
            <a:pPr marL="596646" indent="-514350">
              <a:buAutoNum type="arabicPeriod"/>
            </a:pPr>
            <a:r>
              <a:rPr lang="fi-FI" dirty="0" smtClean="0"/>
              <a:t>Järjestele arvosi uuteen uskoon</a:t>
            </a:r>
          </a:p>
          <a:p>
            <a:pPr marL="596646" indent="-514350">
              <a:buAutoNum type="arabicPeriod"/>
            </a:pPr>
            <a:r>
              <a:rPr lang="fi-FI" dirty="0" smtClean="0"/>
              <a:t>Pidä huolta kunnostasi ja riittävästä </a:t>
            </a:r>
            <a:r>
              <a:rPr lang="fi-FI" dirty="0" err="1" smtClean="0"/>
              <a:t>unensta</a:t>
            </a:r>
            <a:endParaRPr lang="fi-FI" dirty="0" smtClean="0"/>
          </a:p>
          <a:p>
            <a:pPr marL="596646" indent="-514350">
              <a:buAutoNum type="arabicPeriod"/>
            </a:pPr>
            <a:r>
              <a:rPr lang="fi-FI" dirty="0" smtClean="0"/>
              <a:t>Säilytä huumori ja rentoudu</a:t>
            </a:r>
          </a:p>
          <a:p>
            <a:pPr marL="596646" indent="-514350">
              <a:buAutoNum type="arabicPeriod"/>
            </a:pPr>
            <a:r>
              <a:rPr lang="fi-FI" dirty="0" smtClean="0"/>
              <a:t>Puhu ihmisille</a:t>
            </a:r>
          </a:p>
          <a:p>
            <a:pPr marL="596646" indent="-514350">
              <a:buAutoNum type="arabicPeriod"/>
            </a:pPr>
            <a:r>
              <a:rPr lang="fi-FI" dirty="0" smtClean="0"/>
              <a:t>Ole valmis myöntämään, että sinäkin voit olla väärässä, anteeksi </a:t>
            </a:r>
            <a:r>
              <a:rPr lang="fi-FI" smtClean="0"/>
              <a:t>ja kiitos</a:t>
            </a:r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PSYYKKINEN KRIISIREAKTIO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JOTAIN YLLÄTTÄVÄÄ JA ODOTTAMATONTA TAPAHTUU</a:t>
            </a:r>
          </a:p>
          <a:p>
            <a:pPr lvl="1"/>
            <a:r>
              <a:rPr lang="fi-FI" dirty="0" smtClean="0"/>
              <a:t>1. SOKKI VAIHE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2. REAKTIOVAIHE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3. TYÖSKENTELYVAIHE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4. </a:t>
            </a:r>
            <a:r>
              <a:rPr lang="fi-FI" smtClean="0"/>
              <a:t>UUDELLEEN ORIENTOITUMISEN VAIHE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4157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stressi?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Stressi tarkoittaa mitä tahansa tapahtumaa tai tilannetta, joka vaatii käyttäytymisen muuttamista tai sopeutumista</a:t>
            </a:r>
          </a:p>
          <a:p>
            <a:r>
              <a:rPr lang="fi-FI" dirty="0" smtClean="0"/>
              <a:t>Stressin kokeminen vaihtelee eri ihmisillä</a:t>
            </a:r>
          </a:p>
          <a:p>
            <a:r>
              <a:rPr lang="fi-FI" dirty="0" smtClean="0"/>
              <a:t>Stressillä viitataan tilanteisiin, joissa</a:t>
            </a:r>
          </a:p>
          <a:p>
            <a:pPr lvl="1"/>
            <a:r>
              <a:rPr lang="fi-FI" dirty="0" smtClean="0"/>
              <a:t>Ihmiseen kohdistuu liiallisia vaatimuksia, johon voimavarat eivät tunnu riittävän</a:t>
            </a:r>
          </a:p>
          <a:p>
            <a:pPr lvl="1"/>
            <a:r>
              <a:rPr lang="fi-FI" dirty="0" smtClean="0"/>
              <a:t>Omat tavoitteet ja tarpeet ovat ristiriidassa mahdollisuuksien kanssa</a:t>
            </a:r>
          </a:p>
          <a:p>
            <a:pPr lvl="1"/>
            <a:r>
              <a:rPr lang="fi-FI" dirty="0" smtClean="0"/>
              <a:t>Ihmisen perusturvallisuus ja omanarvontunto on uhattuna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Yleisiä stressireaktioita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FYYSISIÄ</a:t>
            </a:r>
          </a:p>
          <a:p>
            <a:pPr lvl="1"/>
            <a:r>
              <a:rPr lang="fi-FI" dirty="0" smtClean="0"/>
              <a:t>Tihentynyt sydämensyke ja kohonnut verenpaine</a:t>
            </a:r>
          </a:p>
          <a:p>
            <a:pPr lvl="1"/>
            <a:r>
              <a:rPr lang="fi-FI" dirty="0" smtClean="0"/>
              <a:t>Hikoilu, selkä- tai niskasäryt</a:t>
            </a:r>
          </a:p>
          <a:p>
            <a:pPr lvl="1"/>
            <a:r>
              <a:rPr lang="fi-FI" dirty="0" smtClean="0"/>
              <a:t>Ruokahalun väheneminen/lisääntyminen</a:t>
            </a:r>
          </a:p>
          <a:p>
            <a:pPr lvl="1"/>
            <a:r>
              <a:rPr lang="fi-FI" dirty="0" smtClean="0"/>
              <a:t>Unihäiriöt</a:t>
            </a:r>
          </a:p>
          <a:p>
            <a:pPr lvl="1"/>
            <a:r>
              <a:rPr lang="fi-FI" dirty="0" smtClean="0"/>
              <a:t>Ripuli, </a:t>
            </a:r>
            <a:r>
              <a:rPr lang="fi-FI" dirty="0" err="1" smtClean="0"/>
              <a:t>pahoinvointisuus</a:t>
            </a:r>
            <a:r>
              <a:rPr lang="fi-FI" dirty="0" smtClean="0"/>
              <a:t>, perhosia mahassa</a:t>
            </a:r>
          </a:p>
          <a:p>
            <a:pPr lvl="1"/>
            <a:r>
              <a:rPr lang="fi-FI" dirty="0" smtClean="0"/>
              <a:t>Vapina</a:t>
            </a:r>
          </a:p>
          <a:p>
            <a:pPr lvl="1"/>
            <a:r>
              <a:rPr lang="fi-FI" dirty="0" smtClean="0"/>
              <a:t>Tihentynyt virtsaamisen tarve</a:t>
            </a:r>
          </a:p>
          <a:p>
            <a:pPr lvl="1"/>
            <a:r>
              <a:rPr lang="fi-FI" dirty="0" smtClean="0"/>
              <a:t>Suunkuivuminen</a:t>
            </a:r>
          </a:p>
          <a:p>
            <a:pPr lvl="1"/>
            <a:r>
              <a:rPr lang="fi-FI" dirty="0" smtClean="0"/>
              <a:t>Heikentynyt immuniteetti, aina flunssaa</a:t>
            </a:r>
          </a:p>
          <a:p>
            <a:pPr lvl="1"/>
            <a:r>
              <a:rPr lang="fi-FI" dirty="0" smtClean="0"/>
              <a:t>Lihasjännitys</a:t>
            </a:r>
          </a:p>
          <a:p>
            <a:pPr lvl="1"/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PSYYKKISIÄ</a:t>
            </a:r>
          </a:p>
          <a:p>
            <a:pPr lvl="1"/>
            <a:r>
              <a:rPr lang="fi-FI" dirty="0" smtClean="0"/>
              <a:t>Murehtiminen</a:t>
            </a:r>
          </a:p>
          <a:p>
            <a:pPr lvl="1"/>
            <a:r>
              <a:rPr lang="fi-FI" dirty="0" smtClean="0"/>
              <a:t>Keskittymisvaikeudet</a:t>
            </a:r>
          </a:p>
          <a:p>
            <a:pPr lvl="1"/>
            <a:r>
              <a:rPr lang="fi-FI" dirty="0" smtClean="0"/>
              <a:t>Sekavuus, tarkkaamattomuus</a:t>
            </a:r>
          </a:p>
          <a:p>
            <a:pPr lvl="1"/>
            <a:r>
              <a:rPr lang="fi-FI" dirty="0" smtClean="0"/>
              <a:t>Vaikeus tehdä päätöksiä</a:t>
            </a:r>
          </a:p>
          <a:p>
            <a:pPr lvl="1"/>
            <a:r>
              <a:rPr lang="fi-FI" dirty="0" smtClean="0"/>
              <a:t>Epätodellisuuden tunne</a:t>
            </a:r>
          </a:p>
          <a:p>
            <a:pPr lvl="1"/>
            <a:r>
              <a:rPr lang="fi-FI" dirty="0" smtClean="0"/>
              <a:t>Ärtyneisyys</a:t>
            </a:r>
          </a:p>
          <a:p>
            <a:pPr lvl="1"/>
            <a:r>
              <a:rPr lang="fi-FI" dirty="0" smtClean="0"/>
              <a:t>Ahdistus</a:t>
            </a:r>
          </a:p>
          <a:p>
            <a:pPr lvl="1"/>
            <a:r>
              <a:rPr lang="fi-FI" dirty="0" smtClean="0"/>
              <a:t>Itkuisuus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MUUTOKSET KÄYTTÄYTYMISESSÄ</a:t>
            </a:r>
          </a:p>
          <a:p>
            <a:pPr lvl="1"/>
            <a:r>
              <a:rPr lang="fi-FI" dirty="0" smtClean="0"/>
              <a:t>Huonontunut kommunikointi</a:t>
            </a:r>
          </a:p>
          <a:p>
            <a:pPr lvl="1"/>
            <a:r>
              <a:rPr lang="fi-FI" dirty="0" smtClean="0"/>
              <a:t>Vaikeus kuunnella toisia</a:t>
            </a:r>
          </a:p>
          <a:p>
            <a:pPr lvl="1"/>
            <a:r>
              <a:rPr lang="fi-FI" dirty="0" smtClean="0"/>
              <a:t>Hampaiden kirskuttaminen</a:t>
            </a:r>
          </a:p>
          <a:p>
            <a:pPr lvl="1"/>
            <a:r>
              <a:rPr lang="fi-FI" dirty="0" smtClean="0"/>
              <a:t>Hermostunut nauraminen, änkytys</a:t>
            </a:r>
          </a:p>
          <a:p>
            <a:pPr lvl="1"/>
            <a:r>
              <a:rPr lang="fi-FI" dirty="0" smtClean="0"/>
              <a:t>Alttius onnettomuuksiin</a:t>
            </a:r>
          </a:p>
          <a:p>
            <a:pPr lvl="1"/>
            <a:r>
              <a:rPr lang="fi-FI" dirty="0" smtClean="0"/>
              <a:t>Riippuvuudet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Stressin hallinta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Hyvät keinot vähentävät stressiä</a:t>
            </a:r>
          </a:p>
          <a:p>
            <a:r>
              <a:rPr lang="fi-FI" dirty="0" smtClean="0"/>
              <a:t>Huonot keinot lisäävät (esim. </a:t>
            </a:r>
            <a:r>
              <a:rPr lang="fi-FI" dirty="0" err="1" smtClean="0"/>
              <a:t>alko</a:t>
            </a:r>
            <a:r>
              <a:rPr lang="fi-FI" dirty="0" smtClean="0"/>
              <a:t>, vetäytyminen, liiallinen pelaaminen, lyöminen…</a:t>
            </a:r>
          </a:p>
          <a:p>
            <a:r>
              <a:rPr lang="fi-FI" dirty="0" smtClean="0"/>
              <a:t>Ihmisen tietoisia stressinhallintakeinoja sanotaan </a:t>
            </a:r>
            <a:r>
              <a:rPr lang="fi-FI" dirty="0" err="1" smtClean="0"/>
              <a:t>coping-keinoiksi</a:t>
            </a:r>
            <a:endParaRPr lang="fi-FI" dirty="0" smtClean="0"/>
          </a:p>
          <a:p>
            <a:r>
              <a:rPr lang="fi-FI" dirty="0" smtClean="0"/>
              <a:t>Psyykkinen itsesäätely = Ihminen pyrkii säilyttämään psyykkisen tasapainonsa ja palauttamaan sisäisen eheytensä tilanteissa, joissa minuus on uhattuna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DEFENSSIT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Ihmisen tiedostamattomia ja automaattisia tapoja päästä tasapainoon </a:t>
            </a:r>
            <a:r>
              <a:rPr lang="fi-FI" dirty="0" err="1" smtClean="0"/>
              <a:t>sterssitilanteissa</a:t>
            </a:r>
            <a:endParaRPr lang="fi-FI" dirty="0" smtClean="0"/>
          </a:p>
          <a:p>
            <a:r>
              <a:rPr lang="fi-FI" dirty="0" err="1" smtClean="0"/>
              <a:t>esim</a:t>
            </a:r>
            <a:r>
              <a:rPr lang="fi-FI" dirty="0" smtClean="0"/>
              <a:t>:</a:t>
            </a:r>
          </a:p>
          <a:p>
            <a:pPr lvl="1"/>
            <a:r>
              <a:rPr lang="fi-FI" dirty="0" smtClean="0"/>
              <a:t>KIELTÄMINEN</a:t>
            </a:r>
          </a:p>
          <a:p>
            <a:pPr lvl="1"/>
            <a:r>
              <a:rPr lang="fi-FI" dirty="0" smtClean="0"/>
              <a:t>TORJUNTA</a:t>
            </a:r>
          </a:p>
          <a:p>
            <a:pPr lvl="1"/>
            <a:r>
              <a:rPr lang="fi-FI" dirty="0" smtClean="0"/>
              <a:t>PROJEKTIO</a:t>
            </a:r>
          </a:p>
          <a:p>
            <a:pPr lvl="1"/>
            <a:r>
              <a:rPr lang="fi-FI" dirty="0" smtClean="0"/>
              <a:t>SPLITTAUS=MUSTAVALKO AJATTELU</a:t>
            </a:r>
          </a:p>
          <a:p>
            <a:pPr lvl="1"/>
            <a:r>
              <a:rPr lang="fi-FI" dirty="0" smtClean="0"/>
              <a:t>REGRESSIO=TAANTUMINEN</a:t>
            </a:r>
          </a:p>
          <a:p>
            <a:pPr lvl="1"/>
            <a:r>
              <a:rPr lang="fi-FI" dirty="0" smtClean="0"/>
              <a:t>INTROJEKTIO=VOIMAKAS SAMAISTUMINEN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6743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Loppuunpalaminen</a:t>
            </a:r>
            <a:r>
              <a:rPr lang="fi-FI" dirty="0" smtClean="0"/>
              <a:t> = Burnout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Burn out tarkoittaa sellaista tilaa jossa:</a:t>
            </a:r>
          </a:p>
          <a:p>
            <a:pPr lvl="1"/>
            <a:r>
              <a:rPr lang="fi-FI" dirty="0" smtClean="0"/>
              <a:t>Ihminen kuluttaa itseään tekemällä jotain, mitä hänen on pakko tehdä vaikka väkisin</a:t>
            </a:r>
          </a:p>
          <a:p>
            <a:pPr lvl="1"/>
            <a:r>
              <a:rPr lang="fi-FI" dirty="0" smtClean="0"/>
              <a:t>Kyseessä on kykenemättömyys selviytyä riittävän hyvin työn tai yksityiselämän synnyttämästä stressistä</a:t>
            </a:r>
          </a:p>
          <a:p>
            <a:pPr lvl="1"/>
            <a:r>
              <a:rPr lang="fi-FI" dirty="0" smtClean="0"/>
              <a:t>Ihmiseen kerääntyy runsaasti erilaisia voimakkaita kielteisiä tunteita, ne tekevät olon sietämättömäksi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Burnoutin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Sairasloma, vähintään yhden kk lepo</a:t>
            </a:r>
          </a:p>
          <a:p>
            <a:r>
              <a:rPr lang="fi-FI" dirty="0" smtClean="0"/>
              <a:t>Keskusteluapu, jossa voi pohtia omaa elämää ja laittaa arvot uuteen järjestykseen</a:t>
            </a:r>
          </a:p>
          <a:p>
            <a:r>
              <a:rPr lang="fi-FI" dirty="0" smtClean="0"/>
              <a:t>Totuudenmukainen tieto uupumisesta</a:t>
            </a:r>
          </a:p>
          <a:p>
            <a:r>
              <a:rPr lang="fi-FI" dirty="0" smtClean="0"/>
              <a:t>Tarvittaessa nukahtamislääke tai mielialalääke. Lääkitystä vähennettävä asteittain, tavoitteena on selvitä vähitellen muilla keinoilla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</TotalTime>
  <Words>351</Words>
  <Application>Microsoft Office PowerPoint</Application>
  <PresentationFormat>Näytössä katseltava diaesitys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Gill Sans MT</vt:lpstr>
      <vt:lpstr>Verdana</vt:lpstr>
      <vt:lpstr>Wingdings 2</vt:lpstr>
      <vt:lpstr>Päivänseisaus</vt:lpstr>
      <vt:lpstr>STRESSI JA STRESSIN HALLINTA</vt:lpstr>
      <vt:lpstr>Mitä on stressi?</vt:lpstr>
      <vt:lpstr>Yleisiä stressireaktioita</vt:lpstr>
      <vt:lpstr>PowerPoint-esitys</vt:lpstr>
      <vt:lpstr>PowerPoint-esitys</vt:lpstr>
      <vt:lpstr>Stressin hallinta</vt:lpstr>
      <vt:lpstr>DEFENSSIT</vt:lpstr>
      <vt:lpstr>Loppuunpalaminen = Burnout</vt:lpstr>
      <vt:lpstr>Burnoutin hoito</vt:lpstr>
      <vt:lpstr>Ohjeita elämäntapojen muuttamiseksi</vt:lpstr>
      <vt:lpstr>PSYYKKINEN KRIISIREAKTIO</vt:lpstr>
    </vt:vector>
  </TitlesOfParts>
  <Company>KSAO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STRESSI JA STRESSIN HALLINTA</dc:title>
  <dc:creator>Your User Name</dc:creator>
  <cp:lastModifiedBy>Horppu Sari</cp:lastModifiedBy>
  <cp:revision>9</cp:revision>
  <dcterms:created xsi:type="dcterms:W3CDTF">2013-02-13T11:02:12Z</dcterms:created>
  <dcterms:modified xsi:type="dcterms:W3CDTF">2021-06-07T08:36:38Z</dcterms:modified>
</cp:coreProperties>
</file>