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3" r:id="rId5"/>
    <p:sldId id="257" r:id="rId6"/>
    <p:sldId id="300" r:id="rId7"/>
    <p:sldId id="301" r:id="rId8"/>
    <p:sldId id="278" r:id="rId9"/>
    <p:sldId id="277" r:id="rId10"/>
    <p:sldId id="286" r:id="rId11"/>
    <p:sldId id="267" r:id="rId12"/>
    <p:sldId id="279" r:id="rId13"/>
    <p:sldId id="276" r:id="rId14"/>
    <p:sldId id="285" r:id="rId15"/>
    <p:sldId id="283" r:id="rId16"/>
    <p:sldId id="280" r:id="rId17"/>
    <p:sldId id="269" r:id="rId18"/>
    <p:sldId id="266" r:id="rId19"/>
    <p:sldId id="268" r:id="rId20"/>
    <p:sldId id="265" r:id="rId21"/>
    <p:sldId id="288" r:id="rId22"/>
    <p:sldId id="289" r:id="rId23"/>
    <p:sldId id="270" r:id="rId24"/>
    <p:sldId id="271" r:id="rId25"/>
    <p:sldId id="282" r:id="rId26"/>
    <p:sldId id="281" r:id="rId27"/>
    <p:sldId id="287" r:id="rId28"/>
    <p:sldId id="296" r:id="rId29"/>
    <p:sldId id="290" r:id="rId30"/>
    <p:sldId id="291" r:id="rId31"/>
    <p:sldId id="273" r:id="rId32"/>
    <p:sldId id="274" r:id="rId33"/>
    <p:sldId id="272" r:id="rId34"/>
    <p:sldId id="292" r:id="rId35"/>
    <p:sldId id="284" r:id="rId36"/>
    <p:sldId id="297" r:id="rId37"/>
    <p:sldId id="299" r:id="rId38"/>
    <p:sldId id="298" r:id="rId39"/>
  </p:sldIdLst>
  <p:sldSz cx="12192000" cy="6858000"/>
  <p:notesSz cx="6797675" cy="98742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-laskentataulukko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-laskentataulukko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-laskentataulukko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-laskentataulukko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Katkonnat!$A$2</c:f>
              <c:strCache>
                <c:ptCount val="1"/>
                <c:pt idx="0">
                  <c:v>Pajulahti 2</c:v>
                </c:pt>
              </c:strCache>
            </c:strRef>
          </c:tx>
          <c:invertIfNegative val="0"/>
          <c:cat>
            <c:strRef>
              <c:f>Katkonnat!$B$1:$E$1</c:f>
              <c:strCache>
                <c:ptCount val="4"/>
                <c:pt idx="0">
                  <c:v>Pajut yht.</c:v>
                </c:pt>
                <c:pt idx="1">
                  <c:v>Kasvut </c:v>
                </c:pt>
                <c:pt idx="2">
                  <c:v>Katkaisu / paju</c:v>
                </c:pt>
                <c:pt idx="3">
                  <c:v>Katkaisu / kasvu</c:v>
                </c:pt>
              </c:strCache>
            </c:strRef>
          </c:cat>
          <c:val>
            <c:numRef>
              <c:f>Katkonnat!$B$2:$E$2</c:f>
              <c:numCache>
                <c:formatCode>General</c:formatCode>
                <c:ptCount val="4"/>
                <c:pt idx="0">
                  <c:v>307</c:v>
                </c:pt>
                <c:pt idx="1">
                  <c:v>375</c:v>
                </c:pt>
                <c:pt idx="2">
                  <c:v>9</c:v>
                </c:pt>
                <c:pt idx="3">
                  <c:v>9</c:v>
                </c:pt>
              </c:numCache>
            </c:numRef>
          </c:val>
        </c:ser>
        <c:ser>
          <c:idx val="1"/>
          <c:order val="1"/>
          <c:tx>
            <c:strRef>
              <c:f>Katkonnat!$A$3</c:f>
              <c:strCache>
                <c:ptCount val="1"/>
                <c:pt idx="0">
                  <c:v>Kaivopelto</c:v>
                </c:pt>
              </c:strCache>
            </c:strRef>
          </c:tx>
          <c:invertIfNegative val="0"/>
          <c:cat>
            <c:strRef>
              <c:f>Katkonnat!$B$1:$E$1</c:f>
              <c:strCache>
                <c:ptCount val="4"/>
                <c:pt idx="0">
                  <c:v>Pajut yht.</c:v>
                </c:pt>
                <c:pt idx="1">
                  <c:v>Kasvut </c:v>
                </c:pt>
                <c:pt idx="2">
                  <c:v>Katkaisu / paju</c:v>
                </c:pt>
                <c:pt idx="3">
                  <c:v>Katkaisu / kasvu</c:v>
                </c:pt>
              </c:strCache>
            </c:strRef>
          </c:cat>
          <c:val>
            <c:numRef>
              <c:f>Katkonnat!$B$3:$E$3</c:f>
              <c:numCache>
                <c:formatCode>General</c:formatCode>
                <c:ptCount val="4"/>
                <c:pt idx="0">
                  <c:v>227</c:v>
                </c:pt>
                <c:pt idx="1">
                  <c:v>227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Katkonnat!$A$4</c:f>
              <c:strCache>
                <c:ptCount val="1"/>
                <c:pt idx="0">
                  <c:v>Pajulahti 1</c:v>
                </c:pt>
              </c:strCache>
            </c:strRef>
          </c:tx>
          <c:invertIfNegative val="0"/>
          <c:cat>
            <c:strRef>
              <c:f>Katkonnat!$B$1:$E$1</c:f>
              <c:strCache>
                <c:ptCount val="4"/>
                <c:pt idx="0">
                  <c:v>Pajut yht.</c:v>
                </c:pt>
                <c:pt idx="1">
                  <c:v>Kasvut </c:v>
                </c:pt>
                <c:pt idx="2">
                  <c:v>Katkaisu / paju</c:v>
                </c:pt>
                <c:pt idx="3">
                  <c:v>Katkaisu / kasvu</c:v>
                </c:pt>
              </c:strCache>
            </c:strRef>
          </c:cat>
          <c:val>
            <c:numRef>
              <c:f>Katkonnat!$B$4:$E$4</c:f>
              <c:numCache>
                <c:formatCode>General</c:formatCode>
                <c:ptCount val="4"/>
                <c:pt idx="0">
                  <c:v>195</c:v>
                </c:pt>
                <c:pt idx="1">
                  <c:v>210</c:v>
                </c:pt>
                <c:pt idx="2">
                  <c:v>12</c:v>
                </c:pt>
                <c:pt idx="3">
                  <c:v>12</c:v>
                </c:pt>
              </c:numCache>
            </c:numRef>
          </c:val>
        </c:ser>
        <c:ser>
          <c:idx val="3"/>
          <c:order val="3"/>
          <c:tx>
            <c:strRef>
              <c:f>Katkonnat!$A$5</c:f>
              <c:strCache>
                <c:ptCount val="1"/>
                <c:pt idx="0">
                  <c:v>Pajulahti 1 Muovi</c:v>
                </c:pt>
              </c:strCache>
            </c:strRef>
          </c:tx>
          <c:invertIfNegative val="0"/>
          <c:cat>
            <c:strRef>
              <c:f>Katkonnat!$B$1:$E$1</c:f>
              <c:strCache>
                <c:ptCount val="4"/>
                <c:pt idx="0">
                  <c:v>Pajut yht.</c:v>
                </c:pt>
                <c:pt idx="1">
                  <c:v>Kasvut </c:v>
                </c:pt>
                <c:pt idx="2">
                  <c:v>Katkaisu / paju</c:v>
                </c:pt>
                <c:pt idx="3">
                  <c:v>Katkaisu / kasvu</c:v>
                </c:pt>
              </c:strCache>
            </c:strRef>
          </c:cat>
          <c:val>
            <c:numRef>
              <c:f>Katkonnat!$B$5:$E$5</c:f>
              <c:numCache>
                <c:formatCode>General</c:formatCode>
                <c:ptCount val="4"/>
                <c:pt idx="0">
                  <c:v>273</c:v>
                </c:pt>
                <c:pt idx="1">
                  <c:v>556</c:v>
                </c:pt>
                <c:pt idx="2">
                  <c:v>162</c:v>
                </c:pt>
                <c:pt idx="3">
                  <c:v>281</c:v>
                </c:pt>
              </c:numCache>
            </c:numRef>
          </c:val>
        </c:ser>
        <c:ser>
          <c:idx val="4"/>
          <c:order val="4"/>
          <c:tx>
            <c:strRef>
              <c:f>Katkonnat!$A$6</c:f>
              <c:strCache>
                <c:ptCount val="1"/>
                <c:pt idx="0">
                  <c:v>Pajulahti 1 Muoviton</c:v>
                </c:pt>
              </c:strCache>
            </c:strRef>
          </c:tx>
          <c:invertIfNegative val="0"/>
          <c:cat>
            <c:strRef>
              <c:f>Katkonnat!$B$1:$E$1</c:f>
              <c:strCache>
                <c:ptCount val="4"/>
                <c:pt idx="0">
                  <c:v>Pajut yht.</c:v>
                </c:pt>
                <c:pt idx="1">
                  <c:v>Kasvut </c:v>
                </c:pt>
                <c:pt idx="2">
                  <c:v>Katkaisu / paju</c:v>
                </c:pt>
                <c:pt idx="3">
                  <c:v>Katkaisu / kasvu</c:v>
                </c:pt>
              </c:strCache>
            </c:strRef>
          </c:cat>
          <c:val>
            <c:numRef>
              <c:f>Katkonnat!$B$6:$E$6</c:f>
              <c:numCache>
                <c:formatCode>General</c:formatCode>
                <c:ptCount val="4"/>
                <c:pt idx="0">
                  <c:v>30</c:v>
                </c:pt>
                <c:pt idx="1">
                  <c:v>38</c:v>
                </c:pt>
                <c:pt idx="2">
                  <c:v>1</c:v>
                </c:pt>
                <c:pt idx="3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415792"/>
        <c:axId val="120471552"/>
      </c:barChart>
      <c:catAx>
        <c:axId val="120415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0471552"/>
        <c:crosses val="autoZero"/>
        <c:auto val="1"/>
        <c:lblAlgn val="ctr"/>
        <c:lblOffset val="100"/>
        <c:noMultiLvlLbl val="0"/>
      </c:catAx>
      <c:valAx>
        <c:axId val="120471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415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3784933055516"/>
          <c:y val="0.35813994156515894"/>
          <c:w val="0.20270299992815069"/>
          <c:h val="0.279070084336487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i-FI"/>
              <a:t>Tiheys / ha</a:t>
            </a:r>
          </a:p>
        </c:rich>
      </c:tx>
      <c:layout>
        <c:manualLayout>
          <c:xMode val="edge"/>
          <c:yMode val="edge"/>
          <c:x val="0.42883211678832117"/>
          <c:y val="3.023255813953488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423357664233576"/>
          <c:y val="0.15581413042120551"/>
          <c:w val="0.65875912408759119"/>
          <c:h val="0.704651962949630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tiheys!$B$2</c:f>
              <c:strCache>
                <c:ptCount val="1"/>
                <c:pt idx="0">
                  <c:v>Pajuja / ha</c:v>
                </c:pt>
              </c:strCache>
            </c:strRef>
          </c:tx>
          <c:spPr>
            <a:solidFill>
              <a:srgbClr val="008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tiheys!$A$3:$A$7</c:f>
              <c:strCache>
                <c:ptCount val="5"/>
                <c:pt idx="0">
                  <c:v>Pajulahti 2                1,7 ha</c:v>
                </c:pt>
                <c:pt idx="1">
                  <c:v>Kaivopelto               0,6 ha  </c:v>
                </c:pt>
                <c:pt idx="2">
                  <c:v>Pajulahti 1                1,3 ha</c:v>
                </c:pt>
                <c:pt idx="3">
                  <c:v>Pajulahti 1 Muovi   0,7 ha</c:v>
                </c:pt>
                <c:pt idx="4">
                  <c:v>Pajulahti 1 Muoviton</c:v>
                </c:pt>
              </c:strCache>
            </c:strRef>
          </c:cat>
          <c:val>
            <c:numRef>
              <c:f>tiheys!$B$3:$B$7</c:f>
              <c:numCache>
                <c:formatCode>General</c:formatCode>
                <c:ptCount val="5"/>
                <c:pt idx="0">
                  <c:v>7800</c:v>
                </c:pt>
                <c:pt idx="1">
                  <c:v>7633</c:v>
                </c:pt>
                <c:pt idx="2">
                  <c:v>7567</c:v>
                </c:pt>
                <c:pt idx="3">
                  <c:v>8800</c:v>
                </c:pt>
                <c:pt idx="4">
                  <c:v>2333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070216"/>
        <c:axId val="120201344"/>
      </c:barChart>
      <c:catAx>
        <c:axId val="120070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1202013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020134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0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i-FI"/>
                  <a:t>Kpl</a:t>
                </a:r>
              </a:p>
            </c:rich>
          </c:tx>
          <c:layout>
            <c:manualLayout>
              <c:xMode val="edge"/>
              <c:yMode val="edge"/>
              <c:x val="2.9197080291970802E-2"/>
              <c:y val="0.4790702557529145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120070216"/>
        <c:crosses val="autoZero"/>
        <c:crossBetween val="between"/>
      </c:valAx>
      <c:spPr>
        <a:solidFill>
          <a:srgbClr val="CC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4306569343065696"/>
          <c:y val="0.48372147951657829"/>
          <c:w val="0.14416058394160583"/>
          <c:h val="4.8837264758885307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0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703564727954969"/>
          <c:y val="2.837837837837838E-2"/>
          <c:w val="0.47654784240150094"/>
          <c:h val="0.771621621621621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Keskipituus!$A$3</c:f>
              <c:strCache>
                <c:ptCount val="1"/>
                <c:pt idx="0">
                  <c:v>Pajulahti 2</c:v>
                </c:pt>
              </c:strCache>
            </c:strRef>
          </c:tx>
          <c:invertIfNegative val="0"/>
          <c:cat>
            <c:numRef>
              <c:f>Keskipituus!$B$2:$C$2</c:f>
              <c:numCache>
                <c:formatCode>General</c:formatCode>
                <c:ptCount val="2"/>
                <c:pt idx="0" formatCode="0">
                  <c:v>2013</c:v>
                </c:pt>
                <c:pt idx="1">
                  <c:v>2014</c:v>
                </c:pt>
              </c:numCache>
            </c:numRef>
          </c:cat>
          <c:val>
            <c:numRef>
              <c:f>Keskipituus!$B$3:$C$3</c:f>
              <c:numCache>
                <c:formatCode>General</c:formatCode>
                <c:ptCount val="2"/>
                <c:pt idx="0" formatCode="0">
                  <c:v>175</c:v>
                </c:pt>
                <c:pt idx="1">
                  <c:v>278</c:v>
                </c:pt>
              </c:numCache>
            </c:numRef>
          </c:val>
        </c:ser>
        <c:ser>
          <c:idx val="1"/>
          <c:order val="1"/>
          <c:tx>
            <c:strRef>
              <c:f>Keskipituus!$A$4</c:f>
              <c:strCache>
                <c:ptCount val="1"/>
                <c:pt idx="0">
                  <c:v>Kaivopelto</c:v>
                </c:pt>
              </c:strCache>
            </c:strRef>
          </c:tx>
          <c:invertIfNegative val="0"/>
          <c:cat>
            <c:numRef>
              <c:f>Keskipituus!$B$2:$C$2</c:f>
              <c:numCache>
                <c:formatCode>General</c:formatCode>
                <c:ptCount val="2"/>
                <c:pt idx="0" formatCode="0">
                  <c:v>2013</c:v>
                </c:pt>
                <c:pt idx="1">
                  <c:v>2014</c:v>
                </c:pt>
              </c:numCache>
            </c:numRef>
          </c:cat>
          <c:val>
            <c:numRef>
              <c:f>Keskipituus!$B$4:$C$4</c:f>
              <c:numCache>
                <c:formatCode>General</c:formatCode>
                <c:ptCount val="2"/>
                <c:pt idx="0" formatCode="0">
                  <c:v>145</c:v>
                </c:pt>
                <c:pt idx="1">
                  <c:v>254</c:v>
                </c:pt>
              </c:numCache>
            </c:numRef>
          </c:val>
        </c:ser>
        <c:ser>
          <c:idx val="2"/>
          <c:order val="2"/>
          <c:tx>
            <c:strRef>
              <c:f>Keskipituus!$A$5</c:f>
              <c:strCache>
                <c:ptCount val="1"/>
                <c:pt idx="0">
                  <c:v>Pajulahti 1</c:v>
                </c:pt>
              </c:strCache>
            </c:strRef>
          </c:tx>
          <c:invertIfNegative val="0"/>
          <c:cat>
            <c:numRef>
              <c:f>Keskipituus!$B$2:$C$2</c:f>
              <c:numCache>
                <c:formatCode>General</c:formatCode>
                <c:ptCount val="2"/>
                <c:pt idx="0" formatCode="0">
                  <c:v>2013</c:v>
                </c:pt>
                <c:pt idx="1">
                  <c:v>2014</c:v>
                </c:pt>
              </c:numCache>
            </c:numRef>
          </c:cat>
          <c:val>
            <c:numRef>
              <c:f>Keskipituus!$B$5:$C$5</c:f>
              <c:numCache>
                <c:formatCode>General</c:formatCode>
                <c:ptCount val="2"/>
                <c:pt idx="0" formatCode="0">
                  <c:v>49</c:v>
                </c:pt>
                <c:pt idx="1">
                  <c:v>70</c:v>
                </c:pt>
              </c:numCache>
            </c:numRef>
          </c:val>
        </c:ser>
        <c:ser>
          <c:idx val="3"/>
          <c:order val="3"/>
          <c:tx>
            <c:strRef>
              <c:f>Keskipituus!$A$6</c:f>
              <c:strCache>
                <c:ptCount val="1"/>
                <c:pt idx="0">
                  <c:v>Pajulahti 1 Muovi</c:v>
                </c:pt>
              </c:strCache>
            </c:strRef>
          </c:tx>
          <c:invertIfNegative val="0"/>
          <c:cat>
            <c:numRef>
              <c:f>Keskipituus!$B$2:$C$2</c:f>
              <c:numCache>
                <c:formatCode>General</c:formatCode>
                <c:ptCount val="2"/>
                <c:pt idx="0" formatCode="0">
                  <c:v>2013</c:v>
                </c:pt>
                <c:pt idx="1">
                  <c:v>2014</c:v>
                </c:pt>
              </c:numCache>
            </c:numRef>
          </c:cat>
          <c:val>
            <c:numRef>
              <c:f>Keskipituus!$B$6:$C$6</c:f>
              <c:numCache>
                <c:formatCode>General</c:formatCode>
                <c:ptCount val="2"/>
                <c:pt idx="0" formatCode="0">
                  <c:v>55</c:v>
                </c:pt>
                <c:pt idx="1">
                  <c:v>156</c:v>
                </c:pt>
              </c:numCache>
            </c:numRef>
          </c:val>
        </c:ser>
        <c:ser>
          <c:idx val="4"/>
          <c:order val="4"/>
          <c:tx>
            <c:strRef>
              <c:f>Keskipituus!$A$7</c:f>
              <c:strCache>
                <c:ptCount val="1"/>
                <c:pt idx="0">
                  <c:v>Pajulahti 1 Muoviton</c:v>
                </c:pt>
              </c:strCache>
            </c:strRef>
          </c:tx>
          <c:invertIfNegative val="0"/>
          <c:cat>
            <c:numRef>
              <c:f>Keskipituus!$B$2:$C$2</c:f>
              <c:numCache>
                <c:formatCode>General</c:formatCode>
                <c:ptCount val="2"/>
                <c:pt idx="0" formatCode="0">
                  <c:v>2013</c:v>
                </c:pt>
                <c:pt idx="1">
                  <c:v>2014</c:v>
                </c:pt>
              </c:numCache>
            </c:numRef>
          </c:cat>
          <c:val>
            <c:numRef>
              <c:f>Keskipituus!$B$7:$C$7</c:f>
              <c:numCache>
                <c:formatCode>General</c:formatCode>
                <c:ptCount val="2"/>
                <c:pt idx="0" formatCode="0">
                  <c:v>35</c:v>
                </c:pt>
                <c:pt idx="1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904600"/>
        <c:axId val="120904984"/>
      </c:barChart>
      <c:catAx>
        <c:axId val="120904600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120904984"/>
        <c:crosses val="autoZero"/>
        <c:auto val="1"/>
        <c:lblAlgn val="ctr"/>
        <c:lblOffset val="100"/>
        <c:noMultiLvlLbl val="0"/>
      </c:catAx>
      <c:valAx>
        <c:axId val="120904984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209046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3175"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i-FI"/>
          </a:p>
        </c:txPr>
      </c:dTable>
    </c:plotArea>
    <c:legend>
      <c:legendPos val="r"/>
      <c:layout>
        <c:manualLayout>
          <c:xMode val="edge"/>
          <c:yMode val="edge"/>
          <c:x val="0.7392120075046904"/>
          <c:y val="0.33783783783783783"/>
          <c:w val="0.25328330206378985"/>
          <c:h val="0.1621621621621621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003460701071539E-2"/>
          <c:y val="2.6155390770328465E-2"/>
          <c:w val="0.723926854769669"/>
          <c:h val="0.906396962515607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määrät!$A$2</c:f>
              <c:strCache>
                <c:ptCount val="1"/>
                <c:pt idx="0">
                  <c:v>Pajulahti 2</c:v>
                </c:pt>
              </c:strCache>
            </c:strRef>
          </c:tx>
          <c:invertIfNegative val="0"/>
          <c:cat>
            <c:strRef>
              <c:f>määrät!$C$1:$H$1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Kokonaismäärä</c:v>
                </c:pt>
                <c:pt idx="4">
                  <c:v>joulu 2013 lask.</c:v>
                </c:pt>
                <c:pt idx="5">
                  <c:v>marras 2014 lask</c:v>
                </c:pt>
              </c:strCache>
            </c:strRef>
          </c:cat>
          <c:val>
            <c:numRef>
              <c:f>määrät!$C$2:$H$2</c:f>
              <c:numCache>
                <c:formatCode>General</c:formatCode>
                <c:ptCount val="6"/>
                <c:pt idx="0">
                  <c:v>16000</c:v>
                </c:pt>
                <c:pt idx="1">
                  <c:v>7020</c:v>
                </c:pt>
                <c:pt idx="3">
                  <c:v>23000</c:v>
                </c:pt>
                <c:pt idx="4">
                  <c:v>13048</c:v>
                </c:pt>
                <c:pt idx="5">
                  <c:v>13260</c:v>
                </c:pt>
              </c:numCache>
            </c:numRef>
          </c:val>
        </c:ser>
        <c:ser>
          <c:idx val="1"/>
          <c:order val="1"/>
          <c:tx>
            <c:strRef>
              <c:f>määrät!$A$3</c:f>
              <c:strCache>
                <c:ptCount val="1"/>
                <c:pt idx="0">
                  <c:v>Kaivopelto</c:v>
                </c:pt>
              </c:strCache>
            </c:strRef>
          </c:tx>
          <c:invertIfNegative val="0"/>
          <c:cat>
            <c:strRef>
              <c:f>määrät!$C$1:$H$1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Kokonaismäärä</c:v>
                </c:pt>
                <c:pt idx="4">
                  <c:v>joulu 2013 lask.</c:v>
                </c:pt>
                <c:pt idx="5">
                  <c:v>marras 2014 lask</c:v>
                </c:pt>
              </c:strCache>
            </c:strRef>
          </c:cat>
          <c:val>
            <c:numRef>
              <c:f>määrät!$C$3:$H$3</c:f>
              <c:numCache>
                <c:formatCode>General</c:formatCode>
                <c:ptCount val="6"/>
                <c:pt idx="0">
                  <c:v>4100</c:v>
                </c:pt>
                <c:pt idx="1">
                  <c:v>3600</c:v>
                </c:pt>
                <c:pt idx="3">
                  <c:v>7700</c:v>
                </c:pt>
                <c:pt idx="4">
                  <c:v>4540</c:v>
                </c:pt>
                <c:pt idx="5">
                  <c:v>4580</c:v>
                </c:pt>
              </c:numCache>
            </c:numRef>
          </c:val>
        </c:ser>
        <c:ser>
          <c:idx val="2"/>
          <c:order val="2"/>
          <c:tx>
            <c:strRef>
              <c:f>määrät!$A$4</c:f>
              <c:strCache>
                <c:ptCount val="1"/>
                <c:pt idx="0">
                  <c:v>Pajulahti 1</c:v>
                </c:pt>
              </c:strCache>
            </c:strRef>
          </c:tx>
          <c:invertIfNegative val="0"/>
          <c:cat>
            <c:strRef>
              <c:f>määrät!$C$1:$H$1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Kokonaismäärä</c:v>
                </c:pt>
                <c:pt idx="4">
                  <c:v>joulu 2013 lask.</c:v>
                </c:pt>
                <c:pt idx="5">
                  <c:v>marras 2014 lask</c:v>
                </c:pt>
              </c:strCache>
            </c:strRef>
          </c:cat>
          <c:val>
            <c:numRef>
              <c:f>määrät!$C$4:$H$4</c:f>
              <c:numCache>
                <c:formatCode>General</c:formatCode>
                <c:ptCount val="6"/>
                <c:pt idx="2">
                  <c:v>19950</c:v>
                </c:pt>
                <c:pt idx="3">
                  <c:v>19950</c:v>
                </c:pt>
                <c:pt idx="4">
                  <c:v>8450</c:v>
                </c:pt>
                <c:pt idx="5">
                  <c:v>9837</c:v>
                </c:pt>
              </c:numCache>
            </c:numRef>
          </c:val>
        </c:ser>
        <c:ser>
          <c:idx val="3"/>
          <c:order val="3"/>
          <c:tx>
            <c:strRef>
              <c:f>määrät!$A$5</c:f>
              <c:strCache>
                <c:ptCount val="1"/>
                <c:pt idx="0">
                  <c:v>Pajulahti 1 Muovi</c:v>
                </c:pt>
              </c:strCache>
            </c:strRef>
          </c:tx>
          <c:invertIfNegative val="0"/>
          <c:cat>
            <c:strRef>
              <c:f>määrät!$C$1:$H$1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Kokonaismäärä</c:v>
                </c:pt>
                <c:pt idx="4">
                  <c:v>joulu 2013 lask.</c:v>
                </c:pt>
                <c:pt idx="5">
                  <c:v>marras 2014 lask</c:v>
                </c:pt>
              </c:strCache>
            </c:strRef>
          </c:cat>
          <c:val>
            <c:numRef>
              <c:f>määrät!$C$5:$H$5</c:f>
              <c:numCache>
                <c:formatCode>General</c:formatCode>
                <c:ptCount val="6"/>
                <c:pt idx="2">
                  <c:v>9170</c:v>
                </c:pt>
                <c:pt idx="3">
                  <c:v>9170</c:v>
                </c:pt>
                <c:pt idx="4">
                  <c:v>6370</c:v>
                </c:pt>
                <c:pt idx="5">
                  <c:v>6160</c:v>
                </c:pt>
              </c:numCache>
            </c:numRef>
          </c:val>
        </c:ser>
        <c:ser>
          <c:idx val="4"/>
          <c:order val="4"/>
          <c:tx>
            <c:strRef>
              <c:f>määrät!$A$6</c:f>
              <c:strCache>
                <c:ptCount val="1"/>
              </c:strCache>
            </c:strRef>
          </c:tx>
          <c:invertIfNegative val="0"/>
          <c:cat>
            <c:strRef>
              <c:f>määrät!$C$1:$H$1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Kokonaismäärä</c:v>
                </c:pt>
                <c:pt idx="4">
                  <c:v>joulu 2013 lask.</c:v>
                </c:pt>
                <c:pt idx="5">
                  <c:v>marras 2014 lask</c:v>
                </c:pt>
              </c:strCache>
            </c:strRef>
          </c:cat>
          <c:val>
            <c:numRef>
              <c:f>määrät!$C$6:$G$6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851472"/>
        <c:axId val="120851856"/>
      </c:barChart>
      <c:catAx>
        <c:axId val="120851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0851856"/>
        <c:crosses val="autoZero"/>
        <c:auto val="1"/>
        <c:lblAlgn val="ctr"/>
        <c:lblOffset val="100"/>
        <c:noMultiLvlLbl val="0"/>
      </c:catAx>
      <c:valAx>
        <c:axId val="120851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08514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28.1.2015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28.1.2015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28.1.2015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28.1.2015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397641" y="1555717"/>
            <a:ext cx="9144000" cy="2387600"/>
          </a:xfrm>
        </p:spPr>
        <p:txBody>
          <a:bodyPr/>
          <a:lstStyle/>
          <a:p>
            <a:r>
              <a:rPr lang="fi-FI" dirty="0" smtClean="0"/>
              <a:t>Pajun kestävä tuotanto ja </a:t>
            </a:r>
            <a:r>
              <a:rPr lang="fi-FI" dirty="0" smtClean="0"/>
              <a:t>käyttö</a:t>
            </a:r>
            <a:endParaRPr lang="fi-FI" dirty="0"/>
          </a:p>
        </p:txBody>
      </p:sp>
      <p:sp useBgFill="1"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63303" y="4267133"/>
            <a:ext cx="9144000" cy="1047783"/>
          </a:xfrm>
        </p:spPr>
        <p:txBody>
          <a:bodyPr/>
          <a:lstStyle/>
          <a:p>
            <a:pPr algn="r"/>
            <a:r>
              <a:rPr lang="fi-FI" dirty="0" smtClean="0"/>
              <a:t>Pertti Hokkanen</a:t>
            </a:r>
          </a:p>
          <a:p>
            <a:pPr algn="r"/>
            <a:r>
              <a:rPr lang="fi-FI" dirty="0" smtClean="0"/>
              <a:t>Iikka Minkkinen</a:t>
            </a:r>
            <a:endParaRPr lang="fi-FI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i-FI"/>
          </a:p>
        </p:txBody>
      </p:sp>
      <p:pic>
        <p:nvPicPr>
          <p:cNvPr id="1025" name="Kuv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004" y="6167336"/>
            <a:ext cx="258127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Kuva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597" y="6119711"/>
            <a:ext cx="11144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Kuva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929" y="5962548"/>
            <a:ext cx="20288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26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425529" y="509520"/>
            <a:ext cx="3137741" cy="2972982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97278" y="389106"/>
            <a:ext cx="2957208" cy="6468894"/>
          </a:xfrm>
        </p:spPr>
        <p:txBody>
          <a:bodyPr/>
          <a:lstStyle/>
          <a:p>
            <a:endParaRPr lang="fi-FI" dirty="0" smtClean="0"/>
          </a:p>
          <a:p>
            <a:r>
              <a:rPr lang="fi-FI" dirty="0"/>
              <a:t>Pajulahti 2</a:t>
            </a:r>
          </a:p>
          <a:p>
            <a:endParaRPr lang="fi-FI" dirty="0"/>
          </a:p>
          <a:p>
            <a:pPr algn="l"/>
            <a:r>
              <a:rPr lang="fi-FI" dirty="0" smtClean="0"/>
              <a:t>Muokkaus 20.6.2011</a:t>
            </a:r>
          </a:p>
          <a:p>
            <a:pPr algn="l"/>
            <a:endParaRPr lang="fi-FI" dirty="0" smtClean="0"/>
          </a:p>
          <a:p>
            <a:pPr algn="l"/>
            <a:r>
              <a:rPr lang="fi-FI" dirty="0" smtClean="0"/>
              <a:t>Istutus heinäkuu </a:t>
            </a:r>
            <a:r>
              <a:rPr lang="fi-FI" dirty="0"/>
              <a:t>2011 </a:t>
            </a:r>
            <a:r>
              <a:rPr lang="fi-FI" dirty="0" smtClean="0"/>
              <a:t>koneellisesti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86" y="-1"/>
            <a:ext cx="9142680" cy="685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28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521412" y="1122363"/>
            <a:ext cx="7146587" cy="238760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013626" y="4503906"/>
            <a:ext cx="8005864" cy="1896894"/>
          </a:xfrm>
        </p:spPr>
        <p:txBody>
          <a:bodyPr/>
          <a:lstStyle/>
          <a:p>
            <a:pPr algn="l"/>
            <a:r>
              <a:rPr lang="fi-FI" dirty="0" smtClean="0"/>
              <a:t>18.6.2013						22.5.2014</a:t>
            </a:r>
          </a:p>
          <a:p>
            <a:pPr algn="l"/>
            <a:r>
              <a:rPr lang="fi-FI" dirty="0"/>
              <a:t>Pajulahti 2</a:t>
            </a:r>
          </a:p>
          <a:p>
            <a:pPr algn="l"/>
            <a:endParaRPr lang="fi-FI" dirty="0"/>
          </a:p>
          <a:p>
            <a:pPr algn="l"/>
            <a:r>
              <a:rPr lang="fi-FI" dirty="0" smtClean="0"/>
              <a:t>Paju kasvaa hyvin ojissa ja pientareilla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515" y="1"/>
            <a:ext cx="6102485" cy="4068324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89515" cy="40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47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482502" y="1122363"/>
            <a:ext cx="7185498" cy="238760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" y="875488"/>
            <a:ext cx="2133600" cy="3939703"/>
          </a:xfrm>
        </p:spPr>
        <p:txBody>
          <a:bodyPr/>
          <a:lstStyle/>
          <a:p>
            <a:pPr algn="l"/>
            <a:r>
              <a:rPr lang="fi-FI" dirty="0" smtClean="0"/>
              <a:t>Pajulahti 2</a:t>
            </a:r>
          </a:p>
          <a:p>
            <a:pPr algn="l"/>
            <a:r>
              <a:rPr lang="fi-FI" dirty="0" smtClean="0"/>
              <a:t>29.12.2014</a:t>
            </a:r>
          </a:p>
          <a:p>
            <a:pPr algn="l"/>
            <a:endParaRPr lang="fi-FI" dirty="0"/>
          </a:p>
          <a:p>
            <a:pPr algn="l"/>
            <a:r>
              <a:rPr lang="fi-FI" dirty="0" smtClean="0"/>
              <a:t>Yksi sarka raivattu 10cm kantoihin lepovaiheen aikana 2014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58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549080" y="1804087"/>
            <a:ext cx="3319849" cy="257084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0043" y="2550"/>
            <a:ext cx="3641125" cy="6455915"/>
          </a:xfrm>
        </p:spPr>
        <p:txBody>
          <a:bodyPr>
            <a:normAutofit/>
          </a:bodyPr>
          <a:lstStyle/>
          <a:p>
            <a:pPr algn="l"/>
            <a:r>
              <a:rPr lang="fi-FI" dirty="0" smtClean="0"/>
              <a:t>PAJULAHTI 1</a:t>
            </a:r>
          </a:p>
          <a:p>
            <a:pPr algn="l"/>
            <a:endParaRPr lang="fi-FI" dirty="0" smtClean="0"/>
          </a:p>
          <a:p>
            <a:pPr algn="l"/>
            <a:r>
              <a:rPr lang="fi-FI" dirty="0" smtClean="0"/>
              <a:t>Istutus 2013</a:t>
            </a:r>
          </a:p>
          <a:p>
            <a:pPr algn="l"/>
            <a:r>
              <a:rPr lang="fi-FI" dirty="0" smtClean="0"/>
              <a:t>Muovi muokattu </a:t>
            </a:r>
          </a:p>
          <a:p>
            <a:pPr algn="l"/>
            <a:r>
              <a:rPr lang="fi-FI" dirty="0" smtClean="0"/>
              <a:t>	Istukkaita 6370</a:t>
            </a:r>
          </a:p>
          <a:p>
            <a:pPr algn="l"/>
            <a:r>
              <a:rPr lang="fi-FI" dirty="0" smtClean="0"/>
              <a:t>Muoviton muokattu</a:t>
            </a:r>
          </a:p>
          <a:p>
            <a:pPr algn="l"/>
            <a:r>
              <a:rPr lang="fi-FI" dirty="0" smtClean="0"/>
              <a:t>	Istukkaita 1400</a:t>
            </a:r>
          </a:p>
          <a:p>
            <a:pPr algn="l"/>
            <a:r>
              <a:rPr lang="fi-FI" dirty="0" smtClean="0"/>
              <a:t>Kokonaisala 0,7 ha</a:t>
            </a:r>
          </a:p>
          <a:p>
            <a:pPr algn="l"/>
            <a:endParaRPr lang="fi-FI" dirty="0" smtClean="0"/>
          </a:p>
          <a:p>
            <a:pPr algn="l"/>
            <a:r>
              <a:rPr lang="fi-FI" dirty="0" smtClean="0"/>
              <a:t>Muokkaamaton 1,3 ha</a:t>
            </a:r>
          </a:p>
          <a:p>
            <a:pPr algn="l"/>
            <a:r>
              <a:rPr lang="fi-FI" dirty="0" smtClean="0"/>
              <a:t>Istukkaita 8450</a:t>
            </a:r>
          </a:p>
          <a:p>
            <a:pPr algn="l"/>
            <a:endParaRPr lang="fi-FI" dirty="0"/>
          </a:p>
          <a:p>
            <a:pPr algn="l"/>
            <a:r>
              <a:rPr lang="fi-FI" dirty="0" smtClean="0"/>
              <a:t>Koneellinen istutus 2014</a:t>
            </a:r>
          </a:p>
          <a:p>
            <a:pPr algn="l"/>
            <a:r>
              <a:rPr lang="fi-FI" dirty="0" smtClean="0"/>
              <a:t>	0,88 ha</a:t>
            </a:r>
          </a:p>
          <a:p>
            <a:pPr algn="l"/>
            <a:endParaRPr lang="fi-FI" dirty="0"/>
          </a:p>
        </p:txBody>
      </p:sp>
      <p:pic>
        <p:nvPicPr>
          <p:cNvPr id="4" name="Kuv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785" y="2550"/>
            <a:ext cx="7359864" cy="685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829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5483696"/>
            <a:ext cx="12192000" cy="1374304"/>
          </a:xfrm>
        </p:spPr>
        <p:txBody>
          <a:bodyPr/>
          <a:lstStyle/>
          <a:p>
            <a:pPr marL="0" indent="0">
              <a:buNone/>
            </a:pPr>
            <a:r>
              <a:rPr lang="fi-FI" dirty="0" smtClean="0"/>
              <a:t>Hammaslautasten tekemään viiltoon tökittiin kepit käsin, junttaporukka iski istukkaat oikeaan syvyyteen. 			2013 Toukokuu</a:t>
            </a:r>
            <a:endParaRPr lang="fi-FI" dirty="0"/>
          </a:p>
        </p:txBody>
      </p:sp>
      <p:pic>
        <p:nvPicPr>
          <p:cNvPr id="5122" name="Picture 2" descr="IMG_31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2"/>
            <a:ext cx="3619886" cy="545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IMG_31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989" y="4761"/>
            <a:ext cx="8175248" cy="545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750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1022" y="4495156"/>
            <a:ext cx="4373973" cy="1325563"/>
          </a:xfrm>
        </p:spPr>
        <p:txBody>
          <a:bodyPr>
            <a:normAutofit/>
          </a:bodyPr>
          <a:lstStyle/>
          <a:p>
            <a:r>
              <a:rPr lang="fi-FI" sz="2800" dirty="0">
                <a:latin typeface="+mn-lt"/>
              </a:rPr>
              <a:t>Maapohja oli kuiva ja </a:t>
            </a:r>
            <a:r>
              <a:rPr lang="fi-FI" sz="2800" dirty="0" smtClean="0">
                <a:latin typeface="+mn-lt"/>
              </a:rPr>
              <a:t>kova</a:t>
            </a:r>
            <a:br>
              <a:rPr lang="fi-FI" sz="2800" dirty="0" smtClean="0">
                <a:latin typeface="+mn-lt"/>
              </a:rPr>
            </a:br>
            <a:r>
              <a:rPr lang="fi-FI" sz="2800" dirty="0" smtClean="0">
                <a:latin typeface="+mn-lt"/>
              </a:rPr>
              <a:t>Pelto aurattiin poikittain ja äestettiin uudelleen</a:t>
            </a:r>
            <a:endParaRPr lang="fi-FI" sz="2800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565556" y="4495156"/>
            <a:ext cx="4788243" cy="1061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 smtClean="0"/>
              <a:t>Muovipenkkien väliin jätettiin </a:t>
            </a:r>
          </a:p>
          <a:p>
            <a:pPr marL="0" indent="0">
              <a:buNone/>
            </a:pPr>
            <a:r>
              <a:rPr lang="fi-FI" dirty="0" smtClean="0"/>
              <a:t>koemielessä muovittomia rivejä</a:t>
            </a:r>
            <a:endParaRPr lang="fi-FI" dirty="0"/>
          </a:p>
        </p:txBody>
      </p:sp>
      <p:pic>
        <p:nvPicPr>
          <p:cNvPr id="2050" name="Picture 2" descr="IMG_34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" y="4762"/>
            <a:ext cx="5849960" cy="389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IMG_37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35" y="1"/>
            <a:ext cx="5848865" cy="390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602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3" y="6038334"/>
            <a:ext cx="12187237" cy="819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T</a:t>
            </a:r>
            <a:r>
              <a:rPr lang="fi-FI" sz="2400" dirty="0" smtClean="0"/>
              <a:t>eräskeppi 80 cm 0,7 kg                 Juntta 133 cm 5,6 kg                 Putket 123 cm 1,2 kg ja 90cm 2 kg</a:t>
            </a:r>
            <a:endParaRPr lang="fi-FI" sz="2400" dirty="0"/>
          </a:p>
        </p:txBody>
      </p:sp>
      <p:pic>
        <p:nvPicPr>
          <p:cNvPr id="4098" name="Picture 2" descr="IMG_37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3875259" cy="582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G_37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190" y="0"/>
            <a:ext cx="3863546" cy="579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IMG_385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904" y="4762"/>
            <a:ext cx="3884097" cy="579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055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764" y="6054812"/>
            <a:ext cx="12187236" cy="803188"/>
          </a:xfrm>
        </p:spPr>
        <p:txBody>
          <a:bodyPr>
            <a:normAutofit/>
          </a:bodyPr>
          <a:lstStyle/>
          <a:p>
            <a:r>
              <a:rPr lang="fi-FI" dirty="0" smtClean="0"/>
              <a:t>Putki asetettiin muovin päälle               Polkaistiin pohjaan               Pajunpää jäi näkyville 2 cm</a:t>
            </a:r>
            <a:endParaRPr lang="fi-FI" dirty="0"/>
          </a:p>
        </p:txBody>
      </p:sp>
      <p:pic>
        <p:nvPicPr>
          <p:cNvPr id="4" name="Picture 2" descr="IMG_35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" y="4764"/>
            <a:ext cx="4038604" cy="605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MG_35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406" y="4764"/>
            <a:ext cx="4033366" cy="605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G_35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810" y="0"/>
            <a:ext cx="4051190" cy="6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075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519464" y="1122363"/>
            <a:ext cx="8148536" cy="238760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-1" y="498914"/>
            <a:ext cx="2091447" cy="5960252"/>
          </a:xfrm>
        </p:spPr>
        <p:txBody>
          <a:bodyPr/>
          <a:lstStyle/>
          <a:p>
            <a:pPr algn="l"/>
            <a:r>
              <a:rPr lang="fi-FI" dirty="0" smtClean="0"/>
              <a:t>Istutus tehokkuus paranee</a:t>
            </a:r>
          </a:p>
          <a:p>
            <a:pPr algn="l"/>
            <a:endParaRPr lang="fi-FI" dirty="0" smtClean="0"/>
          </a:p>
          <a:p>
            <a:pPr algn="l"/>
            <a:r>
              <a:rPr lang="fi-FI" dirty="0" smtClean="0"/>
              <a:t>Suurille pinta-aloille</a:t>
            </a:r>
          </a:p>
          <a:p>
            <a:pPr algn="l"/>
            <a:endParaRPr lang="fi-FI" dirty="0"/>
          </a:p>
          <a:p>
            <a:pPr algn="l"/>
            <a:r>
              <a:rPr lang="fi-FI" dirty="0" smtClean="0"/>
              <a:t>Konevaatimus 150 kaakkia</a:t>
            </a:r>
          </a:p>
          <a:p>
            <a:pPr algn="l"/>
            <a:endParaRPr lang="fi-FI" dirty="0"/>
          </a:p>
          <a:p>
            <a:pPr algn="l"/>
            <a:r>
              <a:rPr lang="fi-FI" dirty="0" smtClean="0"/>
              <a:t>Ei Suomessa</a:t>
            </a:r>
          </a:p>
          <a:p>
            <a:pPr algn="l"/>
            <a:r>
              <a:rPr lang="fi-FI" dirty="0" smtClean="0"/>
              <a:t>90 € / ha + kuljetus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196" y="0"/>
            <a:ext cx="9936804" cy="66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45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597284" y="1122363"/>
            <a:ext cx="8070715" cy="238760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0" y="294481"/>
            <a:ext cx="2133600" cy="5668573"/>
          </a:xfrm>
        </p:spPr>
        <p:txBody>
          <a:bodyPr/>
          <a:lstStyle/>
          <a:p>
            <a:pPr algn="l"/>
            <a:r>
              <a:rPr lang="fi-FI" dirty="0" smtClean="0"/>
              <a:t>Voi syöttää pitkänä </a:t>
            </a:r>
          </a:p>
          <a:p>
            <a:pPr algn="l"/>
            <a:r>
              <a:rPr lang="fi-FI" dirty="0" smtClean="0"/>
              <a:t>Kone katkoo</a:t>
            </a:r>
          </a:p>
          <a:p>
            <a:pPr algn="l"/>
            <a:r>
              <a:rPr lang="fi-FI" dirty="0" smtClean="0"/>
              <a:t>Syöttäjän pitää olla nopea ja vielä osuakin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13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uv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779" y="0"/>
            <a:ext cx="7236296" cy="687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33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86016" y="365125"/>
            <a:ext cx="3589507" cy="5023998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80535" y="5969729"/>
            <a:ext cx="10515600" cy="888271"/>
          </a:xfrm>
        </p:spPr>
        <p:txBody>
          <a:bodyPr/>
          <a:lstStyle/>
          <a:p>
            <a:pPr marL="0" indent="0">
              <a:buNone/>
            </a:pPr>
            <a:r>
              <a:rPr lang="fi-FI" dirty="0" smtClean="0"/>
              <a:t>4.6.2013</a:t>
            </a:r>
            <a:endParaRPr lang="fi-FI" dirty="0"/>
          </a:p>
        </p:txBody>
      </p:sp>
      <p:pic>
        <p:nvPicPr>
          <p:cNvPr id="6146" name="Picture 2" descr="IMG_37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36" y="0"/>
            <a:ext cx="3982350" cy="59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IMG_376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968" y="1060"/>
            <a:ext cx="3980935" cy="597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401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550596" y="365125"/>
            <a:ext cx="6712085" cy="1911147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130357" y="4455268"/>
            <a:ext cx="8258783" cy="1089498"/>
          </a:xfrm>
        </p:spPr>
        <p:txBody>
          <a:bodyPr/>
          <a:lstStyle/>
          <a:p>
            <a:pPr marL="0" indent="0">
              <a:buNone/>
            </a:pPr>
            <a:r>
              <a:rPr lang="fi-FI" dirty="0" smtClean="0"/>
              <a:t>4.6.2013					18.6.2013</a:t>
            </a:r>
            <a:endParaRPr lang="fi-FI" dirty="0"/>
          </a:p>
          <a:p>
            <a:pPr marL="0" indent="0">
              <a:buNone/>
            </a:pPr>
            <a:r>
              <a:rPr lang="fi-FI" dirty="0" smtClean="0"/>
              <a:t>Pajulahti 1</a:t>
            </a:r>
          </a:p>
        </p:txBody>
      </p:sp>
      <p:pic>
        <p:nvPicPr>
          <p:cNvPr id="7170" name="Picture 2" descr="IMG_37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70059" cy="404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39" y="0"/>
            <a:ext cx="6070061" cy="404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25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626484" y="175098"/>
            <a:ext cx="3041515" cy="333486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136204" y="1"/>
            <a:ext cx="1869333" cy="6858000"/>
          </a:xfrm>
        </p:spPr>
        <p:txBody>
          <a:bodyPr>
            <a:normAutofit/>
          </a:bodyPr>
          <a:lstStyle/>
          <a:p>
            <a:pPr algn="l"/>
            <a:r>
              <a:rPr lang="fi-FI" dirty="0" smtClean="0"/>
              <a:t>Vasen </a:t>
            </a:r>
            <a:r>
              <a:rPr lang="fi-FI" dirty="0" err="1" smtClean="0"/>
              <a:t>ylä</a:t>
            </a:r>
            <a:endParaRPr lang="fi-FI" dirty="0" smtClean="0"/>
          </a:p>
          <a:p>
            <a:pPr algn="l"/>
            <a:r>
              <a:rPr lang="fi-FI" dirty="0" smtClean="0"/>
              <a:t>4.6.2013</a:t>
            </a:r>
          </a:p>
          <a:p>
            <a:pPr algn="l"/>
            <a:endParaRPr lang="fi-FI" dirty="0"/>
          </a:p>
          <a:p>
            <a:pPr algn="l"/>
            <a:endParaRPr lang="fi-FI" dirty="0" smtClean="0"/>
          </a:p>
          <a:p>
            <a:pPr algn="r"/>
            <a:endParaRPr lang="fi-FI" dirty="0" smtClean="0"/>
          </a:p>
          <a:p>
            <a:pPr algn="r"/>
            <a:r>
              <a:rPr lang="fi-FI" dirty="0" smtClean="0"/>
              <a:t>Oikea </a:t>
            </a:r>
            <a:r>
              <a:rPr lang="fi-FI" dirty="0" err="1" smtClean="0"/>
              <a:t>ylä</a:t>
            </a:r>
            <a:endParaRPr lang="fi-FI" dirty="0" smtClean="0"/>
          </a:p>
          <a:p>
            <a:pPr algn="r"/>
            <a:r>
              <a:rPr lang="fi-FI" dirty="0" smtClean="0"/>
              <a:t>18.6.2013</a:t>
            </a:r>
          </a:p>
          <a:p>
            <a:pPr algn="l"/>
            <a:endParaRPr lang="fi-FI" dirty="0"/>
          </a:p>
          <a:p>
            <a:pPr algn="l"/>
            <a:r>
              <a:rPr lang="fi-FI" dirty="0" smtClean="0"/>
              <a:t>Vasen ala</a:t>
            </a:r>
          </a:p>
          <a:p>
            <a:pPr algn="l"/>
            <a:r>
              <a:rPr lang="fi-FI" dirty="0" smtClean="0"/>
              <a:t>23.5.2014</a:t>
            </a:r>
          </a:p>
          <a:p>
            <a:pPr algn="l"/>
            <a:endParaRPr lang="fi-FI" dirty="0"/>
          </a:p>
          <a:p>
            <a:pPr algn="l"/>
            <a:endParaRPr lang="fi-FI" dirty="0" smtClean="0"/>
          </a:p>
          <a:p>
            <a:pPr algn="l"/>
            <a:endParaRPr lang="fi-FI" dirty="0" smtClean="0"/>
          </a:p>
          <a:p>
            <a:pPr algn="r"/>
            <a:r>
              <a:rPr lang="fi-FI" dirty="0" smtClean="0"/>
              <a:t>Oikea ala</a:t>
            </a:r>
          </a:p>
          <a:p>
            <a:pPr algn="r"/>
            <a:r>
              <a:rPr lang="fi-FI" dirty="0" smtClean="0"/>
              <a:t>29.12.2014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108642" cy="3405761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98" y="0"/>
            <a:ext cx="5158902" cy="343926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33864"/>
            <a:ext cx="5136203" cy="3424136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98" y="3476457"/>
            <a:ext cx="5158901" cy="343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57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874196" y="5583676"/>
            <a:ext cx="1433208" cy="733898"/>
          </a:xfrm>
        </p:spPr>
        <p:txBody>
          <a:bodyPr>
            <a:normAutofit fontScale="90000"/>
          </a:bodyPr>
          <a:lstStyle/>
          <a:p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572000" y="0"/>
            <a:ext cx="3054484" cy="5486400"/>
          </a:xfrm>
        </p:spPr>
        <p:txBody>
          <a:bodyPr/>
          <a:lstStyle/>
          <a:p>
            <a:pPr algn="l"/>
            <a:endParaRPr lang="fi-FI" dirty="0" smtClean="0"/>
          </a:p>
          <a:p>
            <a:pPr algn="l"/>
            <a:r>
              <a:rPr lang="fi-FI" dirty="0" smtClean="0"/>
              <a:t>2014 Joulukuu </a:t>
            </a:r>
          </a:p>
          <a:p>
            <a:pPr algn="l"/>
            <a:endParaRPr lang="fi-FI" dirty="0" smtClean="0"/>
          </a:p>
          <a:p>
            <a:pPr algn="l"/>
            <a:r>
              <a:rPr lang="fi-FI" dirty="0" smtClean="0"/>
              <a:t>Paikoin penkkirivien välissä runsas rikkaruohokasvusto</a:t>
            </a:r>
          </a:p>
          <a:p>
            <a:pPr algn="l"/>
            <a:endParaRPr lang="fi-FI" dirty="0" smtClean="0"/>
          </a:p>
          <a:p>
            <a:pPr algn="l"/>
            <a:endParaRPr lang="fi-FI" dirty="0"/>
          </a:p>
          <a:p>
            <a:pPr algn="l"/>
            <a:endParaRPr lang="fi-FI" dirty="0" smtClean="0"/>
          </a:p>
          <a:p>
            <a:pPr algn="l"/>
            <a:endParaRPr lang="fi-FI" dirty="0"/>
          </a:p>
          <a:p>
            <a:pPr algn="l"/>
            <a:r>
              <a:rPr lang="fi-FI" dirty="0" smtClean="0"/>
              <a:t>Puolet istutusalasta raivattu lepovaiheen aikana 10 cm kantoihin</a:t>
            </a:r>
          </a:p>
          <a:p>
            <a:pPr algn="l"/>
            <a:endParaRPr lang="fi-FI" dirty="0" smtClean="0"/>
          </a:p>
          <a:p>
            <a:pPr algn="l"/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1590" y="1151106"/>
            <a:ext cx="6848273" cy="456551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80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966952" y="1122363"/>
            <a:ext cx="2701047" cy="5482718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572000" y="68094"/>
            <a:ext cx="3035029" cy="6789906"/>
          </a:xfrm>
        </p:spPr>
        <p:txBody>
          <a:bodyPr/>
          <a:lstStyle/>
          <a:p>
            <a:pPr algn="l"/>
            <a:r>
              <a:rPr lang="fi-FI" dirty="0" smtClean="0"/>
              <a:t>Eläinten aiheuttamat tuhot</a:t>
            </a:r>
          </a:p>
          <a:p>
            <a:pPr algn="l"/>
            <a:endParaRPr lang="fi-FI" dirty="0"/>
          </a:p>
          <a:p>
            <a:pPr algn="l"/>
            <a:endParaRPr lang="fi-FI" dirty="0" smtClean="0"/>
          </a:p>
          <a:p>
            <a:pPr algn="l"/>
            <a:r>
              <a:rPr lang="fi-FI" dirty="0" smtClean="0"/>
              <a:t>Metsäjänis </a:t>
            </a:r>
          </a:p>
          <a:p>
            <a:pPr algn="l"/>
            <a:r>
              <a:rPr lang="fi-FI" dirty="0"/>
              <a:t>R</a:t>
            </a:r>
            <a:r>
              <a:rPr lang="fi-FI" dirty="0" smtClean="0"/>
              <a:t>usakko pahin</a:t>
            </a:r>
          </a:p>
          <a:p>
            <a:pPr algn="l"/>
            <a:r>
              <a:rPr lang="fi-FI" dirty="0" smtClean="0"/>
              <a:t>Muovi lämmittää, papanat muovinpäällä</a:t>
            </a:r>
          </a:p>
          <a:p>
            <a:pPr algn="l"/>
            <a:endParaRPr lang="fi-FI" dirty="0" smtClean="0"/>
          </a:p>
          <a:p>
            <a:pPr algn="l"/>
            <a:r>
              <a:rPr lang="fi-FI" dirty="0" smtClean="0"/>
              <a:t>Myyrät talvella muovin alla, kuorituhot</a:t>
            </a:r>
          </a:p>
          <a:p>
            <a:pPr algn="l"/>
            <a:endParaRPr lang="fi-FI" dirty="0" smtClean="0"/>
          </a:p>
          <a:p>
            <a:pPr algn="l"/>
            <a:r>
              <a:rPr lang="fi-FI" dirty="0" smtClean="0"/>
              <a:t>Hirvieläimet</a:t>
            </a:r>
          </a:p>
          <a:p>
            <a:pPr algn="l"/>
            <a:endParaRPr lang="fi-FI" dirty="0"/>
          </a:p>
          <a:p>
            <a:pPr algn="l"/>
            <a:r>
              <a:rPr lang="fi-FI" dirty="0" smtClean="0"/>
              <a:t>Kirvat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0787" y="1126788"/>
            <a:ext cx="6877455" cy="458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4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ulukk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021308"/>
              </p:ext>
            </p:extLst>
          </p:nvPr>
        </p:nvGraphicFramePr>
        <p:xfrm>
          <a:off x="773000" y="1679118"/>
          <a:ext cx="10614579" cy="3642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646"/>
                <a:gridCol w="758187"/>
                <a:gridCol w="735290"/>
                <a:gridCol w="772998"/>
                <a:gridCol w="2269957"/>
                <a:gridCol w="756048"/>
                <a:gridCol w="772997"/>
                <a:gridCol w="772998"/>
                <a:gridCol w="2130458"/>
              </a:tblGrid>
              <a:tr h="631824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2013</a:t>
                      </a:r>
                    </a:p>
                    <a:p>
                      <a:r>
                        <a:rPr lang="fi-FI" dirty="0" smtClean="0"/>
                        <a:t>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 smtClean="0"/>
                    </a:p>
                    <a:p>
                      <a:r>
                        <a:rPr lang="fi-FI" dirty="0" smtClean="0"/>
                        <a:t>P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 smtClean="0"/>
                    </a:p>
                    <a:p>
                      <a:r>
                        <a:rPr lang="fi-FI" dirty="0" smtClean="0"/>
                        <a:t>K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Rikkakasvien torjunta-aine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2014</a:t>
                      </a:r>
                    </a:p>
                    <a:p>
                      <a:r>
                        <a:rPr lang="fi-FI" dirty="0" smtClean="0"/>
                        <a:t>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 smtClean="0"/>
                    </a:p>
                    <a:p>
                      <a:r>
                        <a:rPr lang="fi-FI" dirty="0" smtClean="0"/>
                        <a:t>P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 smtClean="0"/>
                    </a:p>
                    <a:p>
                      <a:r>
                        <a:rPr lang="fi-FI" dirty="0" smtClean="0"/>
                        <a:t>K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 smtClean="0"/>
                        <a:t>Rikkakasvien torjunta-aine</a:t>
                      </a:r>
                    </a:p>
                    <a:p>
                      <a:endParaRPr lang="fi-FI" dirty="0"/>
                    </a:p>
                  </a:txBody>
                  <a:tcPr/>
                </a:tc>
              </a:tr>
              <a:tr h="631824">
                <a:tc>
                  <a:txBody>
                    <a:bodyPr/>
                    <a:lstStyle/>
                    <a:p>
                      <a:r>
                        <a:rPr lang="fi-FI" dirty="0" smtClean="0"/>
                        <a:t>Kaivopelto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60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dirty="0" err="1" smtClean="0">
                          <a:solidFill>
                            <a:schemeClr val="tx1"/>
                          </a:solidFill>
                        </a:rPr>
                        <a:t>Targa</a:t>
                      </a:r>
                      <a:r>
                        <a:rPr lang="fi-FI" sz="1800" dirty="0" smtClean="0">
                          <a:solidFill>
                            <a:schemeClr val="tx1"/>
                          </a:solidFill>
                        </a:rPr>
                        <a:t> Super 5 SC*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60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</a:tr>
              <a:tr h="631824">
                <a:tc>
                  <a:txBody>
                    <a:bodyPr/>
                    <a:lstStyle/>
                    <a:p>
                      <a:r>
                        <a:rPr lang="fi-FI" dirty="0" smtClean="0"/>
                        <a:t>Pajulahti 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80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dirty="0" err="1" smtClean="0">
                          <a:solidFill>
                            <a:schemeClr val="tx1"/>
                          </a:solidFill>
                        </a:rPr>
                        <a:t>Targa</a:t>
                      </a:r>
                      <a:r>
                        <a:rPr lang="fi-FI" sz="1800" dirty="0" smtClean="0">
                          <a:solidFill>
                            <a:schemeClr val="tx1"/>
                          </a:solidFill>
                        </a:rPr>
                        <a:t> Super 5 SC*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77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27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</a:tr>
              <a:tr h="902607">
                <a:tc>
                  <a:txBody>
                    <a:bodyPr/>
                    <a:lstStyle/>
                    <a:p>
                      <a:r>
                        <a:rPr lang="fi-FI" dirty="0" smtClean="0"/>
                        <a:t>Pajulahti 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fi-FI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fi-FI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fi-FI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>
                          <a:solidFill>
                            <a:schemeClr val="tx1"/>
                          </a:solidFill>
                        </a:rPr>
                        <a:t>76</a:t>
                      </a:r>
                      <a:endParaRPr lang="fi-FI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26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dirty="0" err="1" smtClean="0">
                          <a:solidFill>
                            <a:schemeClr val="tx1"/>
                          </a:solidFill>
                        </a:rPr>
                        <a:t>Targa</a:t>
                      </a:r>
                      <a:r>
                        <a:rPr lang="fi-FI" sz="1800" dirty="0" smtClean="0">
                          <a:solidFill>
                            <a:schemeClr val="tx1"/>
                          </a:solidFill>
                        </a:rPr>
                        <a:t> Super 5 SC*</a:t>
                      </a:r>
                    </a:p>
                    <a:p>
                      <a:endParaRPr lang="fi-FI" dirty="0"/>
                    </a:p>
                  </a:txBody>
                  <a:tcPr/>
                </a:tc>
              </a:tr>
              <a:tr h="562169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kstikehys 3"/>
          <p:cNvSpPr txBox="1"/>
          <p:nvPr/>
        </p:nvSpPr>
        <p:spPr>
          <a:xfrm>
            <a:off x="782425" y="5305168"/>
            <a:ext cx="7134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Kaikki lohkot ruiskutettu ennen perustamista </a:t>
            </a:r>
            <a:r>
              <a:rPr lang="fi-FI" dirty="0" err="1" smtClean="0"/>
              <a:t>glyfosaatilla</a:t>
            </a:r>
            <a:endParaRPr lang="fi-FI" dirty="0" smtClean="0"/>
          </a:p>
          <a:p>
            <a:endParaRPr lang="fi-FI" dirty="0"/>
          </a:p>
          <a:p>
            <a:r>
              <a:rPr lang="fi-FI" dirty="0" smtClean="0"/>
              <a:t>*tehoaine </a:t>
            </a:r>
            <a:r>
              <a:rPr lang="fi-FI" dirty="0" err="1"/>
              <a:t>kvitsalofoppi</a:t>
            </a:r>
            <a:r>
              <a:rPr lang="fi-FI" dirty="0"/>
              <a:t>-P-etyyli </a:t>
            </a:r>
          </a:p>
        </p:txBody>
      </p:sp>
      <p:sp>
        <p:nvSpPr>
          <p:cNvPr id="5" name="Tekstikehys 4"/>
          <p:cNvSpPr txBox="1"/>
          <p:nvPr/>
        </p:nvSpPr>
        <p:spPr>
          <a:xfrm>
            <a:off x="782424" y="678730"/>
            <a:ext cx="947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/>
              <a:t>VÄKILANNOITUS (N-P-K) KG/HA SEKÄ TORJUNTA-AINEET</a:t>
            </a:r>
            <a:endParaRPr lang="fi-FI" sz="2400" b="1" dirty="0"/>
          </a:p>
        </p:txBody>
      </p:sp>
    </p:spTree>
    <p:extLst>
      <p:ext uri="{BB962C8B-B14F-4D97-AF65-F5344CB8AC3E}">
        <p14:creationId xmlns:p14="http://schemas.microsoft.com/office/powerpoint/2010/main" val="215211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52919" y="145916"/>
            <a:ext cx="11721830" cy="953310"/>
          </a:xfrm>
        </p:spPr>
        <p:txBody>
          <a:bodyPr>
            <a:normAutofit/>
          </a:bodyPr>
          <a:lstStyle/>
          <a:p>
            <a:r>
              <a:rPr lang="fi-FI" sz="3200" dirty="0" smtClean="0"/>
              <a:t>Nisäkkäiden vaikutus kasvuun</a:t>
            </a:r>
            <a:endParaRPr lang="fi-FI" sz="32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83532" y="6160413"/>
            <a:ext cx="8709497" cy="697587"/>
          </a:xfrm>
        </p:spPr>
        <p:txBody>
          <a:bodyPr>
            <a:normAutofit lnSpcReduction="10000"/>
          </a:bodyPr>
          <a:lstStyle/>
          <a:p>
            <a:pPr algn="l"/>
            <a:r>
              <a:rPr lang="fi-FI" dirty="0" smtClean="0"/>
              <a:t>Kasvupisteet lisääntyvät katkonnan seurauksena ja pistokkaista tulee monihaaraisia</a:t>
            </a:r>
            <a:endParaRPr lang="fi-FI" dirty="0"/>
          </a:p>
        </p:txBody>
      </p:sp>
      <p:graphicFrame>
        <p:nvGraphicFramePr>
          <p:cNvPr id="4" name="Kaavi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1220384"/>
              </p:ext>
            </p:extLst>
          </p:nvPr>
        </p:nvGraphicFramePr>
        <p:xfrm>
          <a:off x="826850" y="1381124"/>
          <a:ext cx="10710153" cy="469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9856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264612" y="301557"/>
            <a:ext cx="4403387" cy="3208406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85863" y="771289"/>
            <a:ext cx="5246451" cy="5327954"/>
          </a:xfrm>
        </p:spPr>
        <p:txBody>
          <a:bodyPr/>
          <a:lstStyle/>
          <a:p>
            <a:pPr algn="l"/>
            <a:r>
              <a:rPr lang="fi-FI" dirty="0" err="1" smtClean="0"/>
              <a:t>Problems</a:t>
            </a:r>
            <a:endParaRPr lang="fi-FI" dirty="0" smtClean="0"/>
          </a:p>
          <a:p>
            <a:pPr algn="l"/>
            <a:endParaRPr lang="fi-FI" dirty="0"/>
          </a:p>
          <a:p>
            <a:pPr algn="l"/>
            <a:r>
              <a:rPr lang="fi-FI" dirty="0" smtClean="0"/>
              <a:t>Kasvualusta, maaperä</a:t>
            </a:r>
          </a:p>
          <a:p>
            <a:pPr algn="l"/>
            <a:r>
              <a:rPr lang="fi-FI" dirty="0" smtClean="0"/>
              <a:t>Eläimet</a:t>
            </a:r>
          </a:p>
          <a:p>
            <a:pPr algn="l"/>
            <a:r>
              <a:rPr lang="fi-FI" dirty="0" smtClean="0"/>
              <a:t>Sienitaudit </a:t>
            </a:r>
          </a:p>
          <a:p>
            <a:pPr algn="l"/>
            <a:r>
              <a:rPr lang="fi-FI" dirty="0" smtClean="0"/>
              <a:t>Kuivuus</a:t>
            </a:r>
          </a:p>
          <a:p>
            <a:pPr algn="l"/>
            <a:r>
              <a:rPr lang="fi-FI" dirty="0" smtClean="0"/>
              <a:t>Vetisyys</a:t>
            </a:r>
          </a:p>
          <a:p>
            <a:pPr algn="l"/>
            <a:r>
              <a:rPr lang="fi-FI" dirty="0" smtClean="0"/>
              <a:t>Istutustapa, asettelu</a:t>
            </a:r>
          </a:p>
          <a:p>
            <a:pPr algn="l"/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21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4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Kaavi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8166697"/>
              </p:ext>
            </p:extLst>
          </p:nvPr>
        </p:nvGraphicFramePr>
        <p:xfrm>
          <a:off x="2290119" y="0"/>
          <a:ext cx="8007178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2971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66600" y="6157519"/>
            <a:ext cx="9144000" cy="457200"/>
          </a:xfrm>
        </p:spPr>
        <p:txBody>
          <a:bodyPr/>
          <a:lstStyle/>
          <a:p>
            <a:r>
              <a:rPr lang="fi-FI" dirty="0" smtClean="0"/>
              <a:t>Keskipituus</a:t>
            </a:r>
            <a:endParaRPr lang="fi-FI" dirty="0"/>
          </a:p>
        </p:txBody>
      </p:sp>
      <p:graphicFrame>
        <p:nvGraphicFramePr>
          <p:cNvPr id="4" name="Kaavi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7891827"/>
              </p:ext>
            </p:extLst>
          </p:nvPr>
        </p:nvGraphicFramePr>
        <p:xfrm>
          <a:off x="2342" y="-2"/>
          <a:ext cx="12189658" cy="6090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9568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Viljavuustutkimukset kaikki kartal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2516" y="0"/>
            <a:ext cx="8386968" cy="6858000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1102936" y="46191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VILJAVUUSTUTKIMUKSET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83310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Kaavi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6445287"/>
              </p:ext>
            </p:extLst>
          </p:nvPr>
        </p:nvGraphicFramePr>
        <p:xfrm>
          <a:off x="1359243" y="0"/>
          <a:ext cx="9662984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9031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603115"/>
            <a:ext cx="9144000" cy="1194780"/>
          </a:xfrm>
        </p:spPr>
        <p:txBody>
          <a:bodyPr/>
          <a:lstStyle/>
          <a:p>
            <a:r>
              <a:rPr lang="fi-FI" dirty="0" smtClean="0"/>
              <a:t>Kolme tunnettua käyttäjää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2918298"/>
            <a:ext cx="9144000" cy="2339502"/>
          </a:xfrm>
        </p:spPr>
        <p:txBody>
          <a:bodyPr/>
          <a:lstStyle/>
          <a:p>
            <a:pPr algn="l"/>
            <a:r>
              <a:rPr lang="fi-FI" sz="4000" dirty="0" smtClean="0"/>
              <a:t>Eläimet</a:t>
            </a:r>
          </a:p>
          <a:p>
            <a:pPr algn="l"/>
            <a:r>
              <a:rPr lang="fi-FI" sz="4000" dirty="0" err="1" smtClean="0"/>
              <a:t>Energistit</a:t>
            </a:r>
            <a:endParaRPr lang="fi-FI" sz="4000" dirty="0" smtClean="0"/>
          </a:p>
          <a:p>
            <a:pPr algn="l"/>
            <a:r>
              <a:rPr lang="fi-FI" sz="4000" dirty="0" smtClean="0"/>
              <a:t>Ekologit</a:t>
            </a:r>
          </a:p>
          <a:p>
            <a:pPr algn="l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7381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13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Teesit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Alueen valinta</a:t>
            </a:r>
          </a:p>
          <a:p>
            <a:r>
              <a:rPr lang="fi-FI" dirty="0" smtClean="0"/>
              <a:t>Pajulle istuttaminen ei muuta hiesua mustaksi mullaksi</a:t>
            </a:r>
          </a:p>
          <a:p>
            <a:r>
              <a:rPr lang="fi-FI" dirty="0" smtClean="0"/>
              <a:t>Koneellinen rangoista istutus tehokkainta – muut menetelmät työvaltaisia – onko tekijöitä ainakaan isommille pinta-aloille?</a:t>
            </a:r>
          </a:p>
          <a:p>
            <a:r>
              <a:rPr lang="fi-FI" dirty="0" smtClean="0"/>
              <a:t>Kasvun jouduttaminen (kevätkosteus, istutusaika)</a:t>
            </a:r>
          </a:p>
          <a:p>
            <a:r>
              <a:rPr lang="fi-FI" dirty="0" smtClean="0"/>
              <a:t>Kestorikkakasvien torjunta</a:t>
            </a:r>
          </a:p>
          <a:p>
            <a:r>
              <a:rPr lang="fi-FI" dirty="0" smtClean="0"/>
              <a:t>Siemenrikkakasviaineen tai mekaanisen torjunnan tarpeellisuus</a:t>
            </a:r>
          </a:p>
          <a:p>
            <a:r>
              <a:rPr lang="fi-FI" dirty="0" smtClean="0"/>
              <a:t>Tuhoeläinten kurissapito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7444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Suotuisissa olosuhteissa pajussa on potentiaalia</a:t>
            </a:r>
            <a:br>
              <a:rPr lang="fi-FI" dirty="0" smtClean="0"/>
            </a:b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184" y="1174836"/>
            <a:ext cx="7742594" cy="4351338"/>
          </a:xfrm>
        </p:spPr>
      </p:pic>
      <p:sp>
        <p:nvSpPr>
          <p:cNvPr id="5" name="Tekstiruutu 4"/>
          <p:cNvSpPr txBox="1"/>
          <p:nvPr/>
        </p:nvSpPr>
        <p:spPr>
          <a:xfrm>
            <a:off x="3155335" y="5799438"/>
            <a:ext cx="5881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Reilu vuosi 1. sadonkorjuun jälkeen, </a:t>
            </a:r>
            <a:r>
              <a:rPr lang="fi-FI" dirty="0" err="1" smtClean="0"/>
              <a:t>Ballenstedt</a:t>
            </a:r>
            <a:r>
              <a:rPr lang="fi-FI" dirty="0" smtClean="0"/>
              <a:t>, Saksa 2012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057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Oppaita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Suomen Energiapaju Oy, Pajunviljelyopas</a:t>
            </a:r>
          </a:p>
          <a:p>
            <a:r>
              <a:rPr lang="fi-FI" dirty="0" err="1" smtClean="0"/>
              <a:t>Jordbruksverket</a:t>
            </a:r>
            <a:r>
              <a:rPr lang="fi-FI" dirty="0" smtClean="0"/>
              <a:t>, </a:t>
            </a:r>
            <a:r>
              <a:rPr lang="fi-FI" dirty="0" err="1" smtClean="0"/>
              <a:t>Handbok</a:t>
            </a:r>
            <a:r>
              <a:rPr lang="fi-FI" dirty="0" smtClean="0"/>
              <a:t> för </a:t>
            </a:r>
            <a:r>
              <a:rPr lang="fi-FI" dirty="0" err="1" smtClean="0"/>
              <a:t>Salixodlare</a:t>
            </a:r>
            <a:endParaRPr lang="fi-FI" dirty="0" smtClean="0"/>
          </a:p>
          <a:p>
            <a:r>
              <a:rPr lang="fi-FI" dirty="0" smtClean="0"/>
              <a:t>KTBL-</a:t>
            </a:r>
            <a:r>
              <a:rPr lang="fi-FI" dirty="0" err="1" smtClean="0"/>
              <a:t>Heft</a:t>
            </a:r>
            <a:r>
              <a:rPr lang="fi-FI" dirty="0" smtClean="0"/>
              <a:t> 79, Produktion von </a:t>
            </a:r>
            <a:r>
              <a:rPr lang="fi-FI" dirty="0" err="1" smtClean="0"/>
              <a:t>Pappeln</a:t>
            </a:r>
            <a:r>
              <a:rPr lang="fi-FI" dirty="0" smtClean="0"/>
              <a:t> </a:t>
            </a:r>
            <a:r>
              <a:rPr lang="fi-FI" dirty="0" err="1" smtClean="0"/>
              <a:t>und</a:t>
            </a:r>
            <a:r>
              <a:rPr lang="fi-FI" dirty="0" smtClean="0"/>
              <a:t> </a:t>
            </a:r>
            <a:r>
              <a:rPr lang="fi-FI" dirty="0" err="1" smtClean="0"/>
              <a:t>Weiden</a:t>
            </a:r>
            <a:r>
              <a:rPr lang="fi-FI" dirty="0" smtClean="0"/>
              <a:t> </a:t>
            </a:r>
            <a:r>
              <a:rPr lang="fi-FI" dirty="0" err="1" smtClean="0"/>
              <a:t>auf</a:t>
            </a:r>
            <a:r>
              <a:rPr lang="fi-FI" dirty="0" smtClean="0"/>
              <a:t> </a:t>
            </a:r>
            <a:r>
              <a:rPr lang="fi-FI" dirty="0" err="1" smtClean="0"/>
              <a:t>landwirtschaftlichen</a:t>
            </a:r>
            <a:r>
              <a:rPr lang="fi-FI" dirty="0" smtClean="0"/>
              <a:t> </a:t>
            </a:r>
            <a:r>
              <a:rPr lang="fi-FI" dirty="0" err="1" smtClean="0"/>
              <a:t>Flächen</a:t>
            </a:r>
            <a:endParaRPr lang="fi-FI" dirty="0" smtClean="0"/>
          </a:p>
          <a:p>
            <a:r>
              <a:rPr lang="fi-FI" dirty="0" err="1" smtClean="0"/>
              <a:t>Mavi</a:t>
            </a:r>
            <a:r>
              <a:rPr lang="fi-FI" dirty="0" smtClean="0"/>
              <a:t>, Ympäristötukiehdot (lannoitus)</a:t>
            </a:r>
          </a:p>
          <a:p>
            <a:r>
              <a:rPr lang="fi-FI" dirty="0" err="1" smtClean="0"/>
              <a:t>Wisu-ohjelma</a:t>
            </a:r>
            <a:r>
              <a:rPr lang="fi-FI" dirty="0" smtClean="0"/>
              <a:t> (paju lisättiin ohjelmaan)</a:t>
            </a:r>
          </a:p>
          <a:p>
            <a:r>
              <a:rPr lang="fi-FI" dirty="0" smtClean="0"/>
              <a:t>Internetistä hauilla löytyvät pääasiassa ulkomaiset pajuaiheiset sivut ja videot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936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Lohkojen viljelyhistoria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Esikasvit</a:t>
            </a:r>
          </a:p>
          <a:p>
            <a:r>
              <a:rPr lang="fi-FI" dirty="0" smtClean="0"/>
              <a:t>Pajulahdessa ruokohelpi</a:t>
            </a:r>
          </a:p>
          <a:p>
            <a:r>
              <a:rPr lang="fi-FI" dirty="0" smtClean="0"/>
              <a:t>Kaivopellossa luonnonhoitonurmi</a:t>
            </a:r>
          </a:p>
          <a:p>
            <a:r>
              <a:rPr lang="fi-FI" dirty="0" smtClean="0"/>
              <a:t>Valmistelevat toimenpiteet</a:t>
            </a:r>
          </a:p>
          <a:p>
            <a:pPr lvl="1"/>
            <a:r>
              <a:rPr lang="fi-FI" dirty="0" smtClean="0"/>
              <a:t>Esikasvin (</a:t>
            </a:r>
            <a:r>
              <a:rPr lang="fi-FI" dirty="0" err="1" smtClean="0"/>
              <a:t>ruokohelpi</a:t>
            </a:r>
            <a:r>
              <a:rPr lang="fi-FI" dirty="0" smtClean="0"/>
              <a:t>) ym. hävittäminen </a:t>
            </a:r>
            <a:r>
              <a:rPr lang="fi-FI" dirty="0" err="1" smtClean="0"/>
              <a:t>glyfosaatilla</a:t>
            </a:r>
            <a:r>
              <a:rPr lang="fi-FI" dirty="0" smtClean="0"/>
              <a:t> istutusta edeltävänä kesänä</a:t>
            </a:r>
          </a:p>
          <a:p>
            <a:pPr lvl="1"/>
            <a:r>
              <a:rPr lang="fi-FI" dirty="0" smtClean="0"/>
              <a:t>Kaivopellolla reppuruiskutuksena pellon kantavuuden vuoksi</a:t>
            </a:r>
          </a:p>
          <a:p>
            <a:pPr lvl="1"/>
            <a:r>
              <a:rPr lang="fi-FI" dirty="0" smtClean="0"/>
              <a:t>Kaivopellon avo-ojien poisto, kosteikon reunan patoaminen ja valumavesien säätö/ohjausjärjestelmän rakentaminen</a:t>
            </a:r>
          </a:p>
          <a:p>
            <a:pPr lvl="1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1179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516130" y="1954384"/>
            <a:ext cx="3583459" cy="238760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78940" y="1879635"/>
            <a:ext cx="3163330" cy="3038354"/>
          </a:xfrm>
        </p:spPr>
        <p:txBody>
          <a:bodyPr/>
          <a:lstStyle/>
          <a:p>
            <a:pPr algn="l"/>
            <a:r>
              <a:rPr lang="fi-FI" dirty="0" smtClean="0"/>
              <a:t>KAIVOPELTO</a:t>
            </a:r>
          </a:p>
          <a:p>
            <a:pPr algn="l"/>
            <a:endParaRPr lang="fi-FI" dirty="0" smtClean="0"/>
          </a:p>
          <a:p>
            <a:pPr algn="l"/>
            <a:r>
              <a:rPr lang="fi-FI" dirty="0" smtClean="0"/>
              <a:t>Istutus 		2011 </a:t>
            </a:r>
          </a:p>
          <a:p>
            <a:pPr algn="l"/>
            <a:r>
              <a:rPr lang="fi-FI" dirty="0" smtClean="0"/>
              <a:t>Täydennys 	2012</a:t>
            </a:r>
          </a:p>
        </p:txBody>
      </p:sp>
      <p:pic>
        <p:nvPicPr>
          <p:cNvPr id="4" name="Kuv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548" y="0"/>
            <a:ext cx="6807929" cy="686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3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5981700"/>
            <a:ext cx="9144000" cy="876300"/>
          </a:xfrm>
        </p:spPr>
        <p:txBody>
          <a:bodyPr/>
          <a:lstStyle/>
          <a:p>
            <a:r>
              <a:rPr lang="fi-FI" dirty="0" smtClean="0"/>
              <a:t>Kaivopelto 11.5.2012 vuosi istutuksen jälkeen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04" y="0"/>
            <a:ext cx="10643596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9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369668" y="1122363"/>
            <a:ext cx="5298332" cy="238760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" y="914400"/>
            <a:ext cx="1905000" cy="5773366"/>
          </a:xfrm>
        </p:spPr>
        <p:txBody>
          <a:bodyPr/>
          <a:lstStyle/>
          <a:p>
            <a:pPr algn="l"/>
            <a:r>
              <a:rPr lang="fi-FI" dirty="0" smtClean="0"/>
              <a:t>Kaivopelto</a:t>
            </a:r>
          </a:p>
          <a:p>
            <a:pPr algn="l"/>
            <a:r>
              <a:rPr lang="fi-FI" dirty="0" smtClean="0"/>
              <a:t>18.6.2013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4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73444" y="5330757"/>
            <a:ext cx="10515600" cy="1458123"/>
          </a:xfrm>
        </p:spPr>
        <p:txBody>
          <a:bodyPr/>
          <a:lstStyle/>
          <a:p>
            <a:pPr marL="0" indent="0">
              <a:buNone/>
            </a:pPr>
            <a:r>
              <a:rPr lang="fi-FI" dirty="0" smtClean="0"/>
              <a:t>Pajut säilytettiin kellarissa vesipohjaisissa laatikoissa, rotat nostelivat keppejä ylös ja nakersivat silmuja.</a:t>
            </a:r>
          </a:p>
          <a:p>
            <a:pPr marL="0" indent="0">
              <a:buNone/>
            </a:pPr>
            <a:r>
              <a:rPr lang="fi-FI" dirty="0" smtClean="0"/>
              <a:t>Lajikkeet	 </a:t>
            </a:r>
            <a:r>
              <a:rPr lang="fi-FI" dirty="0" err="1"/>
              <a:t>S</a:t>
            </a:r>
            <a:r>
              <a:rPr lang="fi-FI" dirty="0" err="1" smtClean="0"/>
              <a:t>alix</a:t>
            </a:r>
            <a:r>
              <a:rPr lang="fi-FI" dirty="0" smtClean="0"/>
              <a:t> </a:t>
            </a:r>
            <a:r>
              <a:rPr lang="fi-FI" dirty="0" err="1" smtClean="0"/>
              <a:t>schwerinii</a:t>
            </a:r>
            <a:r>
              <a:rPr lang="fi-FI" dirty="0" smtClean="0"/>
              <a:t> 	</a:t>
            </a:r>
            <a:r>
              <a:rPr lang="fi-FI" dirty="0" err="1"/>
              <a:t>S</a:t>
            </a:r>
            <a:r>
              <a:rPr lang="fi-FI" dirty="0" err="1" smtClean="0"/>
              <a:t>alix</a:t>
            </a:r>
            <a:r>
              <a:rPr lang="fi-FI" dirty="0" smtClean="0"/>
              <a:t> </a:t>
            </a:r>
            <a:r>
              <a:rPr lang="fi-FI" dirty="0" err="1" smtClean="0"/>
              <a:t>myrsinifolia</a:t>
            </a:r>
            <a:endParaRPr lang="fi-FI" dirty="0"/>
          </a:p>
        </p:txBody>
      </p:sp>
      <p:pic>
        <p:nvPicPr>
          <p:cNvPr id="3074" name="Picture 2" descr="IMG_35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636212" cy="509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IMG_35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135" y="751111"/>
            <a:ext cx="4260677" cy="282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28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441988" y="1122363"/>
            <a:ext cx="4226011" cy="235400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16652" y="1857401"/>
            <a:ext cx="3278660" cy="3163329"/>
          </a:xfrm>
        </p:spPr>
        <p:txBody>
          <a:bodyPr/>
          <a:lstStyle/>
          <a:p>
            <a:pPr algn="l"/>
            <a:r>
              <a:rPr lang="fi-FI" dirty="0" smtClean="0"/>
              <a:t>PAJULAHTI 2 </a:t>
            </a:r>
          </a:p>
          <a:p>
            <a:pPr algn="l"/>
            <a:endParaRPr lang="fi-FI" dirty="0" smtClean="0"/>
          </a:p>
          <a:p>
            <a:pPr algn="l"/>
            <a:r>
              <a:rPr lang="fi-FI" dirty="0" smtClean="0"/>
              <a:t>Istutus 2011</a:t>
            </a:r>
          </a:p>
          <a:p>
            <a:pPr algn="l"/>
            <a:r>
              <a:rPr lang="fi-FI" dirty="0" smtClean="0"/>
              <a:t>Täydennys 2012</a:t>
            </a:r>
          </a:p>
        </p:txBody>
      </p:sp>
      <p:pic>
        <p:nvPicPr>
          <p:cNvPr id="4" name="Kuv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312" y="0"/>
            <a:ext cx="7335151" cy="687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829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0F4A4D2DCCF90458852CE11F8126189" ma:contentTypeVersion="1" ma:contentTypeDescription="Luo uusi asiakirja." ma:contentTypeScope="" ma:versionID="2b0055c0abab396d5d327e3fb592d18e">
  <xsd:schema xmlns:xsd="http://www.w3.org/2001/XMLSchema" xmlns:xs="http://www.w3.org/2001/XMLSchema" xmlns:p="http://schemas.microsoft.com/office/2006/metadata/properties" xmlns:ns3="9020690c-4fa0-4523-b3e6-0eb7a928fe30" targetNamespace="http://schemas.microsoft.com/office/2006/metadata/properties" ma:root="true" ma:fieldsID="fa9e2eef808b14c61b41424e9af8dc38" ns3:_="">
    <xsd:import namespace="9020690c-4fa0-4523-b3e6-0eb7a928fe30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20690c-4fa0-4523-b3e6-0eb7a928fe3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E4850A-B3F0-4A56-AE88-E4BCB9C827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E94222-254F-477F-A2DB-38DF6DA1F71C}">
  <ds:schemaRefs>
    <ds:schemaRef ds:uri="http://schemas.microsoft.com/office/2006/metadata/properties"/>
    <ds:schemaRef ds:uri="http://purl.org/dc/terms/"/>
    <ds:schemaRef ds:uri="9020690c-4fa0-4523-b3e6-0eb7a928fe30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60C7AC6-81CA-46FD-B5D2-90F9525970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20690c-4fa0-4523-b3e6-0eb7a928fe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431</Words>
  <Application>Microsoft Office PowerPoint</Application>
  <PresentationFormat>Laajakuva</PresentationFormat>
  <Paragraphs>185</Paragraphs>
  <Slides>35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Office-teema</vt:lpstr>
      <vt:lpstr>Pajun kestävä tuotanto ja käyttö</vt:lpstr>
      <vt:lpstr>PowerPoint-esitys</vt:lpstr>
      <vt:lpstr>PowerPoint-esitys</vt:lpstr>
      <vt:lpstr>Lohkojen viljelyhistoria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Maapohja oli kuiva ja kova Pelto aurattiin poikittain ja äestettiin uudelleen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Nisäkkäiden vaikutus kasvuun</vt:lpstr>
      <vt:lpstr>PowerPoint-esitys</vt:lpstr>
      <vt:lpstr>PowerPoint-esitys</vt:lpstr>
      <vt:lpstr>PowerPoint-esitys</vt:lpstr>
      <vt:lpstr>PowerPoint-esitys</vt:lpstr>
      <vt:lpstr>Kolme tunnettua käyttäjää</vt:lpstr>
      <vt:lpstr>PowerPoint-esitys</vt:lpstr>
      <vt:lpstr>Teesit</vt:lpstr>
      <vt:lpstr>Suotuisissa olosuhteissa pajussa on potentiaalia </vt:lpstr>
      <vt:lpstr>Oppaita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Pertti Hokkanen</dc:creator>
  <cp:lastModifiedBy>Opiskelija Poke</cp:lastModifiedBy>
  <cp:revision>36</cp:revision>
  <cp:lastPrinted>2015-01-28T05:50:04Z</cp:lastPrinted>
  <dcterms:created xsi:type="dcterms:W3CDTF">2012-08-08T08:08:12Z</dcterms:created>
  <dcterms:modified xsi:type="dcterms:W3CDTF">2015-01-28T07:08:37Z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0x01010090F4A4D2DCCF90458852CE11F8126189</vt:lpwstr>
  </property>
</Properties>
</file>