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B58F7-DA1E-4715-A6A5-4F1159713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08" y="742070"/>
            <a:ext cx="8001000" cy="2971801"/>
          </a:xfrm>
        </p:spPr>
        <p:txBody>
          <a:bodyPr/>
          <a:lstStyle/>
          <a:p>
            <a:r>
              <a:rPr lang="fi-FI" b="1" dirty="0"/>
              <a:t>Liikkuva opiskelu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C347B5B-D539-4780-977D-4E9EBA131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343399"/>
            <a:ext cx="9655542" cy="1947333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002060"/>
                </a:solidFill>
              </a:rPr>
              <a:t>Karhulan lukio</a:t>
            </a:r>
          </a:p>
          <a:p>
            <a:r>
              <a:rPr lang="fi-FI" sz="2800" b="1" dirty="0">
                <a:solidFill>
                  <a:srgbClr val="002060"/>
                </a:solidFill>
              </a:rPr>
              <a:t>”Liikuntatutortoiminta, vapaat välineet ja vähän liikkuvien kuntostartti”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041DC87-F7AD-4C84-9815-B51D0A34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92" y="0"/>
            <a:ext cx="5740308" cy="39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2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6AD2A31-86AF-4333-88FB-2FBAD02EC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210" y="0"/>
            <a:ext cx="4770261" cy="68580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6D34690-A964-4C44-96F6-EAB2DC675D92}"/>
              </a:ext>
            </a:extLst>
          </p:cNvPr>
          <p:cNvSpPr txBox="1"/>
          <p:nvPr/>
        </p:nvSpPr>
        <p:spPr>
          <a:xfrm>
            <a:off x="232474" y="118502"/>
            <a:ext cx="6210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2060"/>
                </a:solidFill>
              </a:rPr>
              <a:t>Liikuntatutor-toiminta</a:t>
            </a:r>
          </a:p>
          <a:p>
            <a:endParaRPr lang="fi-FI" sz="2400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fi-FI" sz="2400" dirty="0">
                <a:solidFill>
                  <a:srgbClr val="002060"/>
                </a:solidFill>
              </a:rPr>
              <a:t>Opiskelijoiden rekrytointi</a:t>
            </a:r>
          </a:p>
          <a:p>
            <a:r>
              <a:rPr lang="fi-FI" sz="2400" dirty="0">
                <a:solidFill>
                  <a:srgbClr val="002060"/>
                </a:solidFill>
              </a:rPr>
              <a:t>- opiskelijalta odotettavat valmiudet</a:t>
            </a:r>
          </a:p>
          <a:p>
            <a:r>
              <a:rPr lang="fi-FI" sz="2400" dirty="0">
                <a:solidFill>
                  <a:srgbClr val="002060"/>
                </a:solidFill>
              </a:rPr>
              <a:t>- porkkanana kurssisuoritus ja sportti-TET</a:t>
            </a:r>
          </a:p>
          <a:p>
            <a:r>
              <a:rPr lang="fi-FI" sz="2400" dirty="0">
                <a:solidFill>
                  <a:srgbClr val="002060"/>
                </a:solidFill>
              </a:rPr>
              <a:t>&gt; 11 opiskelijaa</a:t>
            </a:r>
          </a:p>
        </p:txBody>
      </p:sp>
    </p:spTree>
    <p:extLst>
      <p:ext uri="{BB962C8B-B14F-4D97-AF65-F5344CB8AC3E}">
        <p14:creationId xmlns:p14="http://schemas.microsoft.com/office/powerpoint/2010/main" val="118342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375DE325-8407-4FFD-8DFE-AFF6F4D2ED8E}"/>
              </a:ext>
            </a:extLst>
          </p:cNvPr>
          <p:cNvSpPr txBox="1"/>
          <p:nvPr/>
        </p:nvSpPr>
        <p:spPr>
          <a:xfrm>
            <a:off x="278968" y="70386"/>
            <a:ext cx="10862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rgbClr val="002060"/>
                </a:solidFill>
              </a:rPr>
              <a:t>Liikuntatutor-toiminta</a:t>
            </a:r>
          </a:p>
          <a:p>
            <a:pPr algn="ctr"/>
            <a:endParaRPr lang="fi-FI" sz="2400" dirty="0">
              <a:solidFill>
                <a:srgbClr val="002060"/>
              </a:solidFill>
            </a:endParaRPr>
          </a:p>
          <a:p>
            <a:pPr algn="ctr"/>
            <a:r>
              <a:rPr lang="fi-FI" sz="2400" dirty="0">
                <a:solidFill>
                  <a:srgbClr val="002060"/>
                </a:solidFill>
              </a:rPr>
              <a:t>2. Tutoreiden koulutus 14.10 ja 17.10 / </a:t>
            </a:r>
            <a:r>
              <a:rPr lang="fi-FI" sz="2400" dirty="0" err="1">
                <a:solidFill>
                  <a:srgbClr val="002060"/>
                </a:solidFill>
              </a:rPr>
              <a:t>KymLi</a:t>
            </a:r>
            <a:endParaRPr lang="fi-FI" sz="2400" dirty="0">
              <a:solidFill>
                <a:srgbClr val="002060"/>
              </a:solidFill>
            </a:endParaRPr>
          </a:p>
          <a:p>
            <a:endParaRPr lang="fi-FI" dirty="0"/>
          </a:p>
        </p:txBody>
      </p:sp>
      <p:pic>
        <p:nvPicPr>
          <p:cNvPr id="5" name="Kuva 4" descr="Kuva, joka sisältää kohteen henkilö, sisä, ryhmä, henkilöt&#10;&#10;Kuvaus luotu automaattisesti">
            <a:extLst>
              <a:ext uri="{FF2B5EF4-FFF2-40B4-BE49-F238E27FC236}">
                <a16:creationId xmlns:a16="http://schemas.microsoft.com/office/drawing/2014/main" id="{15724D35-F4D4-439F-B4BE-1067BDA17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0257"/>
            <a:ext cx="3877483" cy="3877483"/>
          </a:xfrm>
          <a:prstGeom prst="rect">
            <a:avLst/>
          </a:prstGeom>
        </p:spPr>
      </p:pic>
      <p:pic>
        <p:nvPicPr>
          <p:cNvPr id="7" name="Kuva 6" descr="Kuva, joka sisältää kohteen pöytä, huone&#10;&#10;Kuvaus luotu automaattisesti">
            <a:extLst>
              <a:ext uri="{FF2B5EF4-FFF2-40B4-BE49-F238E27FC236}">
                <a16:creationId xmlns:a16="http://schemas.microsoft.com/office/drawing/2014/main" id="{07685842-9551-4F9E-9FF2-C46410C4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259" y="1490257"/>
            <a:ext cx="3877482" cy="3877482"/>
          </a:xfrm>
          <a:prstGeom prst="rect">
            <a:avLst/>
          </a:prstGeom>
        </p:spPr>
      </p:pic>
      <p:pic>
        <p:nvPicPr>
          <p:cNvPr id="9" name="Kuva 8" descr="Kuva, joka sisältää kohteen mies, kakku, leikkaaminen, pöytä&#10;&#10;Kuvaus luotu automaattisesti">
            <a:extLst>
              <a:ext uri="{FF2B5EF4-FFF2-40B4-BE49-F238E27FC236}">
                <a16:creationId xmlns:a16="http://schemas.microsoft.com/office/drawing/2014/main" id="{67C664FD-60E9-4C57-8568-0F665F5DE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517" y="1490256"/>
            <a:ext cx="3877483" cy="38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0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6841F00-5950-42E5-9EA0-A7EC1A19BA44}"/>
              </a:ext>
            </a:extLst>
          </p:cNvPr>
          <p:cNvSpPr txBox="1"/>
          <p:nvPr/>
        </p:nvSpPr>
        <p:spPr>
          <a:xfrm>
            <a:off x="296265" y="146181"/>
            <a:ext cx="1154323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rgbClr val="002060"/>
                </a:solidFill>
              </a:rPr>
              <a:t>Liikuntatutor-toiminta</a:t>
            </a:r>
          </a:p>
          <a:p>
            <a:pPr algn="ctr"/>
            <a:endParaRPr lang="fi-FI" sz="2400" dirty="0">
              <a:solidFill>
                <a:srgbClr val="002060"/>
              </a:solidFill>
            </a:endParaRPr>
          </a:p>
          <a:p>
            <a:pPr algn="ctr"/>
            <a:r>
              <a:rPr lang="fi-FI" sz="2400" dirty="0">
                <a:solidFill>
                  <a:srgbClr val="002060"/>
                </a:solidFill>
              </a:rPr>
              <a:t>3. </a:t>
            </a:r>
            <a:r>
              <a:rPr lang="fi-FI" sz="2400" dirty="0" err="1">
                <a:solidFill>
                  <a:srgbClr val="002060"/>
                </a:solidFill>
              </a:rPr>
              <a:t>Pedanet</a:t>
            </a:r>
            <a:r>
              <a:rPr lang="fi-FI" sz="2400" dirty="0">
                <a:solidFill>
                  <a:srgbClr val="002060"/>
                </a:solidFill>
              </a:rPr>
              <a:t>-linkit oppituntien tauottamiseen</a:t>
            </a:r>
          </a:p>
          <a:p>
            <a:pPr algn="ctr"/>
            <a:r>
              <a:rPr lang="fi-FI" sz="2400" dirty="0">
                <a:solidFill>
                  <a:srgbClr val="002060"/>
                </a:solidFill>
              </a:rPr>
              <a:t>4. Ope-opiskelijasählyä keskiviikkoisin koulun jälkeen</a:t>
            </a:r>
          </a:p>
          <a:p>
            <a:pPr algn="ctr"/>
            <a:r>
              <a:rPr lang="fi-FI" sz="2400" dirty="0">
                <a:solidFill>
                  <a:srgbClr val="002060"/>
                </a:solidFill>
              </a:rPr>
              <a:t>5. Lukion liikunnan esittelyä 9. luokkalaisille</a:t>
            </a:r>
          </a:p>
          <a:p>
            <a:pPr algn="ctr"/>
            <a:r>
              <a:rPr lang="fi-FI" sz="2400" dirty="0">
                <a:solidFill>
                  <a:srgbClr val="002060"/>
                </a:solidFill>
              </a:rPr>
              <a:t>6. Vapaat välineet starttidemo – tulossa</a:t>
            </a:r>
          </a:p>
          <a:p>
            <a:pPr algn="ctr"/>
            <a:r>
              <a:rPr lang="fi-FI" sz="2400" dirty="0">
                <a:solidFill>
                  <a:srgbClr val="002060"/>
                </a:solidFill>
              </a:rPr>
              <a:t>7. Mahdollisuus suorittaa TET-päivät </a:t>
            </a:r>
            <a:r>
              <a:rPr lang="fi-FI" sz="2400" dirty="0" err="1">
                <a:solidFill>
                  <a:srgbClr val="002060"/>
                </a:solidFill>
              </a:rPr>
              <a:t>Sportti-TET:nä</a:t>
            </a:r>
            <a:endParaRPr lang="fi-FI" sz="2400" dirty="0">
              <a:solidFill>
                <a:srgbClr val="002060"/>
              </a:solidFill>
            </a:endParaRPr>
          </a:p>
          <a:p>
            <a:pPr algn="ctr"/>
            <a:endParaRPr lang="fi-FI" dirty="0">
              <a:solidFill>
                <a:srgbClr val="002060"/>
              </a:solidFill>
            </a:endParaRPr>
          </a:p>
        </p:txBody>
      </p:sp>
      <p:pic>
        <p:nvPicPr>
          <p:cNvPr id="4" name="Kuva 3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0832E270-9C4D-481A-8EB6-FF963EFA4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5183"/>
            <a:ext cx="7219126" cy="3506935"/>
          </a:xfrm>
          <a:prstGeom prst="rect">
            <a:avLst/>
          </a:prstGeom>
        </p:spPr>
      </p:pic>
      <p:pic>
        <p:nvPicPr>
          <p:cNvPr id="6" name="Kuva 5" descr="Kuva, joka sisältää kohteen henkilö, sisäkatto, sisä, urheilu&#10;&#10;Kuvaus luotu automaattisesti">
            <a:extLst>
              <a:ext uri="{FF2B5EF4-FFF2-40B4-BE49-F238E27FC236}">
                <a16:creationId xmlns:a16="http://schemas.microsoft.com/office/drawing/2014/main" id="{D7FE4BD9-BB36-42E8-ABDA-8ED41763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517" y="3767187"/>
            <a:ext cx="3053642" cy="3053642"/>
          </a:xfrm>
          <a:prstGeom prst="rect">
            <a:avLst/>
          </a:prstGeom>
        </p:spPr>
      </p:pic>
      <p:pic>
        <p:nvPicPr>
          <p:cNvPr id="8" name="Kuva 7" descr="Kuva, joka sisältää kohteen sisä, henkilö, sisäkatto, seisominen&#10;&#10;Kuvaus luotu automaattisesti">
            <a:extLst>
              <a:ext uri="{FF2B5EF4-FFF2-40B4-BE49-F238E27FC236}">
                <a16:creationId xmlns:a16="http://schemas.microsoft.com/office/drawing/2014/main" id="{ADCADA95-4D85-4E07-BDD5-A0FD322CD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159" y="3207434"/>
            <a:ext cx="3195679" cy="323468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18B3717-ED89-42AF-AAE0-3EA3BDA45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838" y="4401479"/>
            <a:ext cx="2857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2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996A1AA-015E-4788-8A5D-5B25B7849004}"/>
              </a:ext>
            </a:extLst>
          </p:cNvPr>
          <p:cNvSpPr txBox="1"/>
          <p:nvPr/>
        </p:nvSpPr>
        <p:spPr>
          <a:xfrm>
            <a:off x="201479" y="294468"/>
            <a:ext cx="61008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rgbClr val="002060"/>
                </a:solidFill>
              </a:rPr>
              <a:t>Vapaat välineet </a:t>
            </a:r>
          </a:p>
          <a:p>
            <a:pPr algn="ctr"/>
            <a:endParaRPr lang="fi-FI" sz="2400" b="1" dirty="0">
              <a:solidFill>
                <a:srgbClr val="002060"/>
              </a:solidFill>
            </a:endParaRPr>
          </a:p>
          <a:p>
            <a:pPr algn="ctr"/>
            <a:r>
              <a:rPr lang="fi-FI" sz="2400" dirty="0">
                <a:solidFill>
                  <a:srgbClr val="002060"/>
                </a:solidFill>
              </a:rPr>
              <a:t>Taukoliikuntavälineitä luokkiin ja opiskelijoiden käyttöön väli- ja vapaatuntien ajaksi</a:t>
            </a:r>
          </a:p>
          <a:p>
            <a:pPr algn="ctr"/>
            <a:r>
              <a:rPr lang="fi-FI" sz="2400" dirty="0">
                <a:solidFill>
                  <a:srgbClr val="002060"/>
                </a:solidFill>
              </a:rPr>
              <a:t>Kaapin ovet avoinna klo 8-15, lainausmerkintä vihkoon</a:t>
            </a:r>
          </a:p>
          <a:p>
            <a:pPr algn="ctr"/>
            <a:endParaRPr lang="fi-FI" sz="2400" dirty="0">
              <a:solidFill>
                <a:srgbClr val="002060"/>
              </a:solidFill>
            </a:endParaRPr>
          </a:p>
          <a:p>
            <a:r>
              <a:rPr lang="fi-FI" sz="2400" dirty="0">
                <a:solidFill>
                  <a:srgbClr val="002060"/>
                </a:solidFill>
              </a:rPr>
              <a:t>Hierontapalloja, jumppakeppejä, jumppakuminauhoja, voimatangot, tasapainolautoja, hulavanteet, </a:t>
            </a:r>
            <a:r>
              <a:rPr lang="fi-FI" sz="2400" dirty="0" err="1">
                <a:solidFill>
                  <a:srgbClr val="002060"/>
                </a:solidFill>
              </a:rPr>
              <a:t>sisäboccia</a:t>
            </a:r>
            <a:r>
              <a:rPr lang="fi-FI" sz="2400" dirty="0">
                <a:solidFill>
                  <a:srgbClr val="002060"/>
                </a:solidFill>
              </a:rPr>
              <a:t>, seinäsquash-välineet, koottava tennis-/sulkapalloverkko + mailat ja pallot, salibandymailat ja pallot, koripallot, sisäjalkapallot, frisbeekiekot, koulugolfvälineet…</a:t>
            </a:r>
          </a:p>
        </p:txBody>
      </p:sp>
      <p:pic>
        <p:nvPicPr>
          <p:cNvPr id="4" name="Kuva 3" descr="Kuva, joka sisältää kohteen sisä, tuoli, istuminen, pöytä&#10;&#10;Kuvaus luotu automaattisesti">
            <a:extLst>
              <a:ext uri="{FF2B5EF4-FFF2-40B4-BE49-F238E27FC236}">
                <a16:creationId xmlns:a16="http://schemas.microsoft.com/office/drawing/2014/main" id="{6EC26D15-DBD9-43EE-BFF8-171AB9591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27" y="0"/>
            <a:ext cx="2916865" cy="4334987"/>
          </a:xfrm>
          <a:prstGeom prst="rect">
            <a:avLst/>
          </a:prstGeom>
        </p:spPr>
      </p:pic>
      <p:pic>
        <p:nvPicPr>
          <p:cNvPr id="6" name="Kuva 5" descr="Kuva, joka sisältää kohteen sisä, jääkaappi, pieni, istuminen&#10;&#10;Kuvaus luotu automaattisesti">
            <a:extLst>
              <a:ext uri="{FF2B5EF4-FFF2-40B4-BE49-F238E27FC236}">
                <a16:creationId xmlns:a16="http://schemas.microsoft.com/office/drawing/2014/main" id="{089044BD-60CA-4228-B6D8-B7AF1B104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737" y="2605649"/>
            <a:ext cx="3189263" cy="425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2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7199A570-29B7-4E9C-BA3E-8CBC0E815F3F}"/>
              </a:ext>
            </a:extLst>
          </p:cNvPr>
          <p:cNvSpPr txBox="1"/>
          <p:nvPr/>
        </p:nvSpPr>
        <p:spPr>
          <a:xfrm>
            <a:off x="0" y="239151"/>
            <a:ext cx="12192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2060"/>
                </a:solidFill>
              </a:rPr>
              <a:t>Kuntostarttikurssi vähän liikkuville </a:t>
            </a:r>
          </a:p>
          <a:p>
            <a:endParaRPr lang="fi-FI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2060"/>
                </a:solidFill>
              </a:rPr>
              <a:t>Yhteistyökuntosalin tilat ja valmentajat kilpailutettiin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2060"/>
                </a:solidFill>
              </a:rPr>
              <a:t>15 + 15 opiskelijaa 2 eri ryhmässä; 1. ryhmä helmi-maaliskuun, 2. ryhmä huhti-toukokuun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rgbClr val="002060"/>
                </a:solidFill>
              </a:rPr>
              <a:t>opiskelijalle oma ohjelma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rgbClr val="002060"/>
                </a:solidFill>
              </a:rPr>
              <a:t>kehonkoostumusmittaus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rgbClr val="002060"/>
                </a:solidFill>
              </a:rPr>
              <a:t>vapaa pääsy kuntosalille ja ryhmäliikuntaan 2 kk ajan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rgbClr val="002060"/>
                </a:solidFill>
              </a:rPr>
              <a:t>yhteinen ohjattu harjoitus keskiviikkoisin klo 15.30-16.30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rgbClr val="002060"/>
                </a:solidFill>
              </a:rPr>
              <a:t>Liikkuva opiskelu-treenipaita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rgbClr val="002060"/>
                </a:solidFill>
              </a:rPr>
              <a:t>lopputapahtuma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rgbClr val="002060"/>
                </a:solidFill>
              </a:rPr>
              <a:t>mahdollisuus jatkaa salilla alennettuun hintaan kurssin jälkeen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rgbClr val="002060"/>
                </a:solidFill>
              </a:rPr>
              <a:t>Polar A 370-aktiivisuusmiattari käyttöön kurssin ajaksi</a:t>
            </a:r>
          </a:p>
          <a:p>
            <a:pPr marL="285750" indent="-285750">
              <a:buFontTx/>
              <a:buChar char="-"/>
            </a:pPr>
            <a:r>
              <a:rPr lang="fi-FI" sz="2000" dirty="0">
                <a:solidFill>
                  <a:srgbClr val="002060"/>
                </a:solidFill>
              </a:rPr>
              <a:t>kurssisuoritus hyväksi luettaviin opintoihin</a:t>
            </a:r>
          </a:p>
          <a:p>
            <a:endParaRPr lang="fi-FI" sz="2400" dirty="0">
              <a:solidFill>
                <a:srgbClr val="002060"/>
              </a:solidFill>
            </a:endParaRPr>
          </a:p>
          <a:p>
            <a:r>
              <a:rPr lang="fi-FI" sz="2400" b="1" dirty="0">
                <a:solidFill>
                  <a:srgbClr val="002060"/>
                </a:solidFill>
              </a:rPr>
              <a:t>Aktiivisuusmittarit (30 kpl) kierrossa ja käytössä:</a:t>
            </a:r>
          </a:p>
          <a:p>
            <a:r>
              <a:rPr lang="fi-FI" sz="2000" dirty="0">
                <a:solidFill>
                  <a:srgbClr val="002060"/>
                </a:solidFill>
              </a:rPr>
              <a:t>Liikuntatutoreilla</a:t>
            </a:r>
          </a:p>
          <a:p>
            <a:r>
              <a:rPr lang="fi-FI" sz="2000" dirty="0">
                <a:solidFill>
                  <a:srgbClr val="002060"/>
                </a:solidFill>
              </a:rPr>
              <a:t>Rentous- ja stressinhallintakurssilla</a:t>
            </a:r>
          </a:p>
          <a:p>
            <a:r>
              <a:rPr lang="fi-FI" sz="2000" dirty="0">
                <a:solidFill>
                  <a:srgbClr val="002060"/>
                </a:solidFill>
              </a:rPr>
              <a:t>Kuntostarttikurssilla</a:t>
            </a:r>
          </a:p>
          <a:p>
            <a:r>
              <a:rPr lang="fi-FI" sz="2000" dirty="0">
                <a:solidFill>
                  <a:srgbClr val="002060"/>
                </a:solidFill>
              </a:rPr>
              <a:t>TE3 kurssilla</a:t>
            </a:r>
          </a:p>
          <a:p>
            <a:endParaRPr lang="fi-FI" dirty="0">
              <a:solidFill>
                <a:srgbClr val="002060"/>
              </a:solidFill>
            </a:endParaRPr>
          </a:p>
        </p:txBody>
      </p:sp>
      <p:pic>
        <p:nvPicPr>
          <p:cNvPr id="4" name="Kuva 3" descr="Kuva, joka sisältää kohteen henkilö, seisominen, poseeraaminen, sisä&#10;&#10;Kuvaus luotu automaattisesti">
            <a:extLst>
              <a:ext uri="{FF2B5EF4-FFF2-40B4-BE49-F238E27FC236}">
                <a16:creationId xmlns:a16="http://schemas.microsoft.com/office/drawing/2014/main" id="{81EF9293-2ED8-4492-B781-F2D0E6BA7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470" y="2124222"/>
            <a:ext cx="4058530" cy="40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0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86AB504-18B6-47D1-B1F6-CF523646564A}"/>
              </a:ext>
            </a:extLst>
          </p:cNvPr>
          <p:cNvSpPr txBox="1"/>
          <p:nvPr/>
        </p:nvSpPr>
        <p:spPr>
          <a:xfrm>
            <a:off x="126609" y="105013"/>
            <a:ext cx="114229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2060"/>
                </a:solidFill>
              </a:rPr>
              <a:t>Työn alla ja pohdinnassa…</a:t>
            </a:r>
          </a:p>
          <a:p>
            <a:endParaRPr lang="fi-FI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2060"/>
                </a:solidFill>
              </a:rPr>
              <a:t>Seisomatyöpisteitä luokkiin – mistä, millaiset, miten sijoitellaan…?</a:t>
            </a:r>
          </a:p>
          <a:p>
            <a:endParaRPr lang="fi-FI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2060"/>
                </a:solidFill>
              </a:rPr>
              <a:t>Asiantuntijaluentoja – aiheet, ajankohdat ja kohderyhmät (opiskelijat, opettajat, huoltajat)…?</a:t>
            </a:r>
          </a:p>
          <a:p>
            <a:endParaRPr lang="fi-FI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2060"/>
                </a:solidFill>
              </a:rPr>
              <a:t>Näkyvyyttä hankkeelle – some, lehtijutut…?</a:t>
            </a:r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51D9DD2-4D71-4C6F-9C0B-57E82292C691}"/>
              </a:ext>
            </a:extLst>
          </p:cNvPr>
          <p:cNvSpPr txBox="1"/>
          <p:nvPr/>
        </p:nvSpPr>
        <p:spPr>
          <a:xfrm>
            <a:off x="126609" y="3245570"/>
            <a:ext cx="115636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2060"/>
                </a:solidFill>
              </a:rPr>
              <a:t>Haasteita…</a:t>
            </a:r>
          </a:p>
          <a:p>
            <a:endParaRPr lang="fi-FI" sz="20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2060"/>
                </a:solidFill>
              </a:rPr>
              <a:t>Tilojen yhteiskäyttö, välineiden kunto ja säilyvyys - yläkoulu, iltakäyttö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rgbClr val="002060"/>
                </a:solidFill>
              </a:rPr>
              <a:t>Opiskelijoiden rohkeus ja kollegoiden </a:t>
            </a:r>
            <a:r>
              <a:rPr lang="fi-FI" sz="2000" smtClean="0">
                <a:solidFill>
                  <a:srgbClr val="002060"/>
                </a:solidFill>
              </a:rPr>
              <a:t>suhtautuminen oppituntien </a:t>
            </a:r>
            <a:r>
              <a:rPr lang="fi-FI" sz="2000" dirty="0">
                <a:solidFill>
                  <a:srgbClr val="002060"/>
                </a:solidFill>
              </a:rPr>
              <a:t>tauotukseen</a:t>
            </a:r>
          </a:p>
          <a:p>
            <a:endParaRPr lang="fi-FI" sz="20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rgbClr val="002060"/>
                </a:solidFill>
              </a:rPr>
              <a:t>Ajankäyttö </a:t>
            </a:r>
            <a:r>
              <a:rPr lang="fi-FI" sz="2000" dirty="0" smtClean="0">
                <a:solidFill>
                  <a:srgbClr val="002060"/>
                </a:solidFill>
              </a:rPr>
              <a:t>- </a:t>
            </a:r>
            <a:r>
              <a:rPr lang="fi-FI" sz="2000" dirty="0" smtClean="0">
                <a:solidFill>
                  <a:srgbClr val="002060"/>
                </a:solidFill>
              </a:rPr>
              <a:t>välinehankinnat, </a:t>
            </a:r>
            <a:r>
              <a:rPr lang="fi-FI" sz="2000" dirty="0">
                <a:solidFill>
                  <a:srgbClr val="002060"/>
                </a:solidFill>
              </a:rPr>
              <a:t>opiskelijoiden rekrytointi, yhteistyötahojen rekrytointi, tiedotus, toiminnan koordinointi ja seuranta…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2116541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i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121</TotalTime>
  <Words>280</Words>
  <Application>Microsoft Office PowerPoint</Application>
  <PresentationFormat>Laajakuva</PresentationFormat>
  <Paragraphs>58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Sektori</vt:lpstr>
      <vt:lpstr>Liikkuva opiskelu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Liikkuva opiskelu</dc:title>
  <dc:creator>Sannaleena Sirola</dc:creator>
  <cp:lastModifiedBy>Tuomikoski Sanna</cp:lastModifiedBy>
  <cp:revision>14</cp:revision>
  <dcterms:created xsi:type="dcterms:W3CDTF">2020-02-06T16:55:06Z</dcterms:created>
  <dcterms:modified xsi:type="dcterms:W3CDTF">2020-02-10T10:15:48Z</dcterms:modified>
</cp:coreProperties>
</file>