
<file path=[Content_Types].xml><?xml version="1.0" encoding="utf-8"?>
<Types xmlns="http://schemas.openxmlformats.org/package/2006/content-types">
  <Default Extension="5" ContentType="image/jpeg"/>
  <Default Extension="7" ContentType="image/jpeg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</p:sldIdLst>
  <p:sldSz cx="1343977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35225-AEAF-4265-962C-96DE7886F295}" v="5" dt="2026-04-12T13:05:29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2" y="56"/>
      </p:cViewPr>
      <p:guideLst>
        <p:guide orient="horz" pos="2161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Grönvall-Jokela" userId="10993c76-be4d-4698-8a99-80574621722b" providerId="ADAL" clId="{33307EAA-7C51-4650-909A-A3876D76CFAC}"/>
    <pc:docChg chg="custSel addSld modSld sldOrd">
      <pc:chgData name="Marjo Grönvall-Jokela" userId="10993c76-be4d-4698-8a99-80574621722b" providerId="ADAL" clId="{33307EAA-7C51-4650-909A-A3876D76CFAC}" dt="2026-04-12T13:05:46.444" v="36" actId="1076"/>
      <pc:docMkLst>
        <pc:docMk/>
      </pc:docMkLst>
      <pc:sldChg chg="addAnim delAnim modAnim">
        <pc:chgData name="Marjo Grönvall-Jokela" userId="10993c76-be4d-4698-8a99-80574621722b" providerId="ADAL" clId="{33307EAA-7C51-4650-909A-A3876D76CFAC}" dt="2026-04-12T12:11:08.831" v="2"/>
        <pc:sldMkLst>
          <pc:docMk/>
          <pc:sldMk cId="0" sldId="262"/>
        </pc:sldMkLst>
      </pc:sldChg>
      <pc:sldChg chg="modSp mod">
        <pc:chgData name="Marjo Grönvall-Jokela" userId="10993c76-be4d-4698-8a99-80574621722b" providerId="ADAL" clId="{33307EAA-7C51-4650-909A-A3876D76CFAC}" dt="2026-04-12T12:10:13.382" v="0" actId="113"/>
        <pc:sldMkLst>
          <pc:docMk/>
          <pc:sldMk cId="3580438895" sldId="265"/>
        </pc:sldMkLst>
        <pc:spChg chg="mod">
          <ac:chgData name="Marjo Grönvall-Jokela" userId="10993c76-be4d-4698-8a99-80574621722b" providerId="ADAL" clId="{33307EAA-7C51-4650-909A-A3876D76CFAC}" dt="2026-04-12T12:10:13.382" v="0" actId="113"/>
          <ac:spMkLst>
            <pc:docMk/>
            <pc:sldMk cId="3580438895" sldId="265"/>
            <ac:spMk id="3" creationId="{DB632BC3-E27A-4116-BAFE-FD8B460560B8}"/>
          </ac:spMkLst>
        </pc:spChg>
      </pc:sldChg>
      <pc:sldChg chg="addAnim delAnim modAnim">
        <pc:chgData name="Marjo Grönvall-Jokela" userId="10993c76-be4d-4698-8a99-80574621722b" providerId="ADAL" clId="{33307EAA-7C51-4650-909A-A3876D76CFAC}" dt="2026-04-12T12:13:00.461" v="4"/>
        <pc:sldMkLst>
          <pc:docMk/>
          <pc:sldMk cId="2040687691" sldId="266"/>
        </pc:sldMkLst>
      </pc:sldChg>
      <pc:sldChg chg="addAnim delAnim modAnim">
        <pc:chgData name="Marjo Grönvall-Jokela" userId="10993c76-be4d-4698-8a99-80574621722b" providerId="ADAL" clId="{33307EAA-7C51-4650-909A-A3876D76CFAC}" dt="2026-04-12T12:13:29.495" v="6"/>
        <pc:sldMkLst>
          <pc:docMk/>
          <pc:sldMk cId="2456538723" sldId="268"/>
        </pc:sldMkLst>
      </pc:sldChg>
      <pc:sldChg chg="modSp mod">
        <pc:chgData name="Marjo Grönvall-Jokela" userId="10993c76-be4d-4698-8a99-80574621722b" providerId="ADAL" clId="{33307EAA-7C51-4650-909A-A3876D76CFAC}" dt="2026-04-12T12:14:12.356" v="13" actId="1076"/>
        <pc:sldMkLst>
          <pc:docMk/>
          <pc:sldMk cId="2311233105" sldId="269"/>
        </pc:sldMkLst>
        <pc:spChg chg="mod">
          <ac:chgData name="Marjo Grönvall-Jokela" userId="10993c76-be4d-4698-8a99-80574621722b" providerId="ADAL" clId="{33307EAA-7C51-4650-909A-A3876D76CFAC}" dt="2026-04-12T12:14:12.356" v="13" actId="1076"/>
          <ac:spMkLst>
            <pc:docMk/>
            <pc:sldMk cId="2311233105" sldId="269"/>
            <ac:spMk id="6" creationId="{84C0B3E9-D69F-928F-44BA-612ACE41AC1D}"/>
          </ac:spMkLst>
        </pc:spChg>
        <pc:picChg chg="mod">
          <ac:chgData name="Marjo Grönvall-Jokela" userId="10993c76-be4d-4698-8a99-80574621722b" providerId="ADAL" clId="{33307EAA-7C51-4650-909A-A3876D76CFAC}" dt="2026-04-12T12:14:08.665" v="12" actId="14100"/>
          <ac:picMkLst>
            <pc:docMk/>
            <pc:sldMk cId="2311233105" sldId="269"/>
            <ac:picMk id="7" creationId="{B56DABFA-59CD-483D-A7E5-D01F5B76AD67}"/>
          </ac:picMkLst>
        </pc:picChg>
      </pc:sldChg>
      <pc:sldChg chg="modSp mod ord">
        <pc:chgData name="Marjo Grönvall-Jokela" userId="10993c76-be4d-4698-8a99-80574621722b" providerId="ADAL" clId="{33307EAA-7C51-4650-909A-A3876D76CFAC}" dt="2026-04-12T12:15:43.829" v="22"/>
        <pc:sldMkLst>
          <pc:docMk/>
          <pc:sldMk cId="1706060266" sldId="271"/>
        </pc:sldMkLst>
        <pc:spChg chg="mod">
          <ac:chgData name="Marjo Grönvall-Jokela" userId="10993c76-be4d-4698-8a99-80574621722b" providerId="ADAL" clId="{33307EAA-7C51-4650-909A-A3876D76CFAC}" dt="2026-04-12T12:15:31.371" v="20" actId="113"/>
          <ac:spMkLst>
            <pc:docMk/>
            <pc:sldMk cId="1706060266" sldId="271"/>
            <ac:spMk id="3" creationId="{15FE5AFF-FA37-47F4-928E-4369102F2F77}"/>
          </ac:spMkLst>
        </pc:spChg>
        <pc:picChg chg="mod">
          <ac:chgData name="Marjo Grönvall-Jokela" userId="10993c76-be4d-4698-8a99-80574621722b" providerId="ADAL" clId="{33307EAA-7C51-4650-909A-A3876D76CFAC}" dt="2026-04-12T12:14:56.469" v="19" actId="1076"/>
          <ac:picMkLst>
            <pc:docMk/>
            <pc:sldMk cId="1706060266" sldId="271"/>
            <ac:picMk id="6" creationId="{F58127A8-B735-94D4-F71C-E5F531D97A7B}"/>
          </ac:picMkLst>
        </pc:picChg>
      </pc:sldChg>
      <pc:sldChg chg="delSp modSp mod">
        <pc:chgData name="Marjo Grönvall-Jokela" userId="10993c76-be4d-4698-8a99-80574621722b" providerId="ADAL" clId="{33307EAA-7C51-4650-909A-A3876D76CFAC}" dt="2026-04-12T12:16:41.460" v="28" actId="14100"/>
        <pc:sldMkLst>
          <pc:docMk/>
          <pc:sldMk cId="1339910242" sldId="273"/>
        </pc:sldMkLst>
        <pc:spChg chg="mod">
          <ac:chgData name="Marjo Grönvall-Jokela" userId="10993c76-be4d-4698-8a99-80574621722b" providerId="ADAL" clId="{33307EAA-7C51-4650-909A-A3876D76CFAC}" dt="2026-04-12T12:16:15.499" v="24" actId="1076"/>
          <ac:spMkLst>
            <pc:docMk/>
            <pc:sldMk cId="1339910242" sldId="273"/>
            <ac:spMk id="2" creationId="{3C23B8C0-5A98-4C23-84AE-0328070C4FB1}"/>
          </ac:spMkLst>
        </pc:spChg>
        <pc:spChg chg="del">
          <ac:chgData name="Marjo Grönvall-Jokela" userId="10993c76-be4d-4698-8a99-80574621722b" providerId="ADAL" clId="{33307EAA-7C51-4650-909A-A3876D76CFAC}" dt="2026-04-12T12:16:29.551" v="27" actId="478"/>
          <ac:spMkLst>
            <pc:docMk/>
            <pc:sldMk cId="1339910242" sldId="273"/>
            <ac:spMk id="5" creationId="{6F762280-5119-4B96-9435-AE2ECEDF35BE}"/>
          </ac:spMkLst>
        </pc:spChg>
        <pc:picChg chg="mod">
          <ac:chgData name="Marjo Grönvall-Jokela" userId="10993c76-be4d-4698-8a99-80574621722b" providerId="ADAL" clId="{33307EAA-7C51-4650-909A-A3876D76CFAC}" dt="2026-04-12T12:16:41.460" v="28" actId="14100"/>
          <ac:picMkLst>
            <pc:docMk/>
            <pc:sldMk cId="1339910242" sldId="273"/>
            <ac:picMk id="7" creationId="{E382CBC2-D18D-4434-A0FF-86FCDD7DDB1F}"/>
          </ac:picMkLst>
        </pc:picChg>
      </pc:sldChg>
      <pc:sldChg chg="addSp delSp modSp new mod setBg">
        <pc:chgData name="Marjo Grönvall-Jokela" userId="10993c76-be4d-4698-8a99-80574621722b" providerId="ADAL" clId="{33307EAA-7C51-4650-909A-A3876D76CFAC}" dt="2026-04-12T13:03:40.772" v="31" actId="26606"/>
        <pc:sldMkLst>
          <pc:docMk/>
          <pc:sldMk cId="1604035661" sldId="274"/>
        </pc:sldMkLst>
        <pc:spChg chg="del">
          <ac:chgData name="Marjo Grönvall-Jokela" userId="10993c76-be4d-4698-8a99-80574621722b" providerId="ADAL" clId="{33307EAA-7C51-4650-909A-A3876D76CFAC}" dt="2026-04-12T13:03:40.772" v="31" actId="26606"/>
          <ac:spMkLst>
            <pc:docMk/>
            <pc:sldMk cId="1604035661" sldId="274"/>
            <ac:spMk id="2" creationId="{1F43DB60-B923-8C87-40AD-13AFE2E68A5A}"/>
          </ac:spMkLst>
        </pc:spChg>
        <pc:spChg chg="del">
          <ac:chgData name="Marjo Grönvall-Jokela" userId="10993c76-be4d-4698-8a99-80574621722b" providerId="ADAL" clId="{33307EAA-7C51-4650-909A-A3876D76CFAC}" dt="2026-04-12T13:03:35.312" v="30"/>
          <ac:spMkLst>
            <pc:docMk/>
            <pc:sldMk cId="1604035661" sldId="274"/>
            <ac:spMk id="3" creationId="{78CCF2FD-852C-462E-5290-FA14132CEEF6}"/>
          </ac:spMkLst>
        </pc:spChg>
        <pc:spChg chg="add">
          <ac:chgData name="Marjo Grönvall-Jokela" userId="10993c76-be4d-4698-8a99-80574621722b" providerId="ADAL" clId="{33307EAA-7C51-4650-909A-A3876D76CFAC}" dt="2026-04-12T13:03:40.772" v="31" actId="26606"/>
          <ac:spMkLst>
            <pc:docMk/>
            <pc:sldMk cId="1604035661" sldId="274"/>
            <ac:spMk id="1031" creationId="{42A4FC2C-047E-45A5-965D-8E1E3BF09BC6}"/>
          </ac:spMkLst>
        </pc:spChg>
        <pc:picChg chg="add mod">
          <ac:chgData name="Marjo Grönvall-Jokela" userId="10993c76-be4d-4698-8a99-80574621722b" providerId="ADAL" clId="{33307EAA-7C51-4650-909A-A3876D76CFAC}" dt="2026-04-12T13:03:40.772" v="31" actId="26606"/>
          <ac:picMkLst>
            <pc:docMk/>
            <pc:sldMk cId="1604035661" sldId="274"/>
            <ac:picMk id="1026" creationId="{23AAAE17-AA68-F7C5-DBD5-A4BDFAB797B9}"/>
          </ac:picMkLst>
        </pc:picChg>
      </pc:sldChg>
      <pc:sldChg chg="addSp delSp modSp new mod setBg">
        <pc:chgData name="Marjo Grönvall-Jokela" userId="10993c76-be4d-4698-8a99-80574621722b" providerId="ADAL" clId="{33307EAA-7C51-4650-909A-A3876D76CFAC}" dt="2026-04-12T13:05:46.444" v="36" actId="1076"/>
        <pc:sldMkLst>
          <pc:docMk/>
          <pc:sldMk cId="708064380" sldId="275"/>
        </pc:sldMkLst>
        <pc:spChg chg="del">
          <ac:chgData name="Marjo Grönvall-Jokela" userId="10993c76-be4d-4698-8a99-80574621722b" providerId="ADAL" clId="{33307EAA-7C51-4650-909A-A3876D76CFAC}" dt="2026-04-12T13:05:36.628" v="34" actId="26606"/>
          <ac:spMkLst>
            <pc:docMk/>
            <pc:sldMk cId="708064380" sldId="275"/>
            <ac:spMk id="2" creationId="{A1D0ED04-6EAE-8A34-6DD8-9CA6A1776580}"/>
          </ac:spMkLst>
        </pc:spChg>
        <pc:spChg chg="del">
          <ac:chgData name="Marjo Grönvall-Jokela" userId="10993c76-be4d-4698-8a99-80574621722b" providerId="ADAL" clId="{33307EAA-7C51-4650-909A-A3876D76CFAC}" dt="2026-04-12T13:05:29.348" v="33"/>
          <ac:spMkLst>
            <pc:docMk/>
            <pc:sldMk cId="708064380" sldId="275"/>
            <ac:spMk id="3" creationId="{EC808F5C-5B58-E811-7D74-2EB72BFF4E2F}"/>
          </ac:spMkLst>
        </pc:spChg>
        <pc:picChg chg="add mod">
          <ac:chgData name="Marjo Grönvall-Jokela" userId="10993c76-be4d-4698-8a99-80574621722b" providerId="ADAL" clId="{33307EAA-7C51-4650-909A-A3876D76CFAC}" dt="2026-04-12T13:05:46.444" v="36" actId="1076"/>
          <ac:picMkLst>
            <pc:docMk/>
            <pc:sldMk cId="708064380" sldId="275"/>
            <ac:picMk id="4" creationId="{011E6522-FCC0-6377-5AB0-2FC4623DE6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14872E22-75DE-3DEF-2E23-B142E48E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D74DA81-3D84-7A68-5826-2C2075E4077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19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AA06188-82B4-FCA3-FD90-E43C92AF25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A293AD5-E27E-7439-17CC-01BA402CDF6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2347B43-B584-3E34-6F49-A3938B55F86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66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05BCBDF-DB94-F907-B1D0-A1B533AF495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992FFE0-8386-B8C8-F62C-401E18A7F3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66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fld id="{F8E479F8-7AF9-4616-9020-3C908E462E11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10" indent="-285735" algn="l" defTabSz="4492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2937" indent="-228587" algn="l" defTabSz="4492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112" indent="-228587" algn="l" defTabSz="4492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287" indent="-228587" algn="l" defTabSz="4492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75EDA1-CAC3-A7D7-071E-54EF82EB0A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E21184-C4A0-4111-ACF8-85047BFDBC9B}" type="slidenum">
              <a:rPr lang="fi-FI" altLang="fi-FI"/>
              <a:pPr/>
              <a:t>1</a:t>
            </a:fld>
            <a:endParaRPr lang="fi-FI" altLang="fi-FI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297ADA4F-F03D-BE3E-F4FF-D552111A03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17D49035-1221-AABE-F769-31D484A99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528C975-AA00-861A-A47B-79F6CE4D75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B84371-B4F2-4F69-ADC3-842C16D126DB}" type="slidenum">
              <a:rPr lang="fi-FI" altLang="fi-FI"/>
              <a:pPr/>
              <a:t>2</a:t>
            </a:fld>
            <a:endParaRPr lang="fi-FI" altLang="fi-FI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0CC3F1BC-D5E2-86F5-A978-060086D242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A0D4C6DA-410C-A2DC-E942-D86C23C2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33D8DE-EE38-F6FE-0D96-74D120F657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47532F-C7C2-4F38-8121-178F68A60908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BBF869C9-DF59-DB46-71E2-36B645665FB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DA52E1A0-36E3-D5C5-6DE3-62137AF03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591E0E-3166-6671-6144-F3C49255E2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07E3DE-348B-4B5E-ADBB-3949DD5CF350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C9875DC7-61C5-E53A-3CE2-600D6C1FA0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C93D2769-61D9-050A-950D-A3A8FEE65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1612C41-D208-66DB-738E-1750B062EB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09385E-91CA-43E0-AFCB-E32A523B3681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699A7E33-BD5D-A99F-90E6-D039374AD0A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83348AD1-60E7-E85A-4471-23FD0BF8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CB13B2-2578-BDD2-9F24-3D6AB48A81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64411E-9FD2-4A82-9CB2-984D9FEF5B98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64E28F79-8F71-498D-23AE-D5A4E52D04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3B87851E-6BEA-1746-8879-7AB3B3125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9692F8-4DD9-9DC7-CFAE-E5714D19EB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9DF90E-5017-44E7-B007-F7F6464E99F1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C5075E65-55FF-1C2F-48CD-B139BEEE54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F4F2667-D7AF-BE93-54B1-AE75CF7E59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EE7B00-5380-8C0D-763D-8137BC59E9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BA564D-6029-4E01-B9D2-ECA62EBF6A77}" type="slidenum">
              <a:rPr lang="fi-FI" altLang="fi-FI"/>
              <a:pPr/>
              <a:t>10</a:t>
            </a:fld>
            <a:endParaRPr lang="fi-FI" altLang="fi-FI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BAC9BF05-2616-2551-3E31-AB4A9D9EBDE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88A2DCC-F173-9AE1-9FF6-778AB9663A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CCF6DA-BDA6-5BBB-B27B-0E140BFF1B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074FDC-3555-444E-A0D7-98C800C3B284}" type="slidenum">
              <a:rPr lang="fi-FI" altLang="fi-FI"/>
              <a:pPr/>
              <a:t>11</a:t>
            </a:fld>
            <a:endParaRPr lang="fi-FI" altLang="fi-FI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FDD340ED-2051-0B8B-D50B-F224ADBD77C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30728D0-2B47-FED6-BC7E-14A3A2A542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A1E-C964-44CB-9FEE-6505DAA4EF52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3226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C7DB-B01C-46D1-AD6D-1A93CBE354B5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391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5FBA-DB1F-4E57-945C-249A5240B9DD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286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374BDD-0A61-4390-3AA2-AF847268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33" y="301625"/>
            <a:ext cx="12089447" cy="1258888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01E6671-38CA-CD01-801D-D1C2F6F3486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70930" y="6886580"/>
            <a:ext cx="3126070" cy="517525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E0F37D2-E05A-E722-4B03-6AE508BF35D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597039" y="6886580"/>
            <a:ext cx="4256282" cy="517525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9D95D44-DF6C-4E02-7CF8-F46471D3C68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634311" y="6886580"/>
            <a:ext cx="3126071" cy="517525"/>
          </a:xfrm>
        </p:spPr>
        <p:txBody>
          <a:bodyPr/>
          <a:lstStyle>
            <a:lvl1pPr>
              <a:defRPr/>
            </a:lvl1pPr>
          </a:lstStyle>
          <a:p>
            <a:fld id="{29077CBA-50F2-4799-A6DB-D66CF2FD38C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57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5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923985" y="2056100"/>
            <a:ext cx="11591806" cy="4489699"/>
          </a:xfrm>
        </p:spPr>
        <p:txBody>
          <a:bodyPr>
            <a:normAutofit/>
          </a:bodyPr>
          <a:lstStyle>
            <a:lvl1pPr>
              <a:defRPr sz="3307"/>
            </a:lvl1pPr>
            <a:lvl2pPr>
              <a:defRPr sz="2976"/>
            </a:lvl2pPr>
            <a:lvl3pPr>
              <a:defRPr sz="2646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1841" y="6796304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 Manner 2 Luku 2</a:t>
            </a:r>
          </a:p>
        </p:txBody>
      </p:sp>
    </p:spTree>
    <p:extLst>
      <p:ext uri="{BB962C8B-B14F-4D97-AF65-F5344CB8AC3E}">
        <p14:creationId xmlns:p14="http://schemas.microsoft.com/office/powerpoint/2010/main" val="27701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8985" y="402483"/>
            <a:ext cx="11830284" cy="89346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2737920" y="48825"/>
            <a:ext cx="607883" cy="223352"/>
          </a:xfrm>
          <a:prstGeom prst="rect">
            <a:avLst/>
          </a:prstGeom>
        </p:spPr>
        <p:txBody>
          <a:bodyPr vert="horz" lIns="50398" tIns="25199" rIns="50398" bIns="25199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23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632436" y="2248769"/>
            <a:ext cx="2172437" cy="3839363"/>
          </a:xfrm>
          <a:prstGeom prst="rect">
            <a:avLst/>
          </a:prstGeom>
        </p:spPr>
        <p:txBody>
          <a:bodyPr vert="horz" lIns="50398" tIns="25199" rIns="50398" bIns="25199" rtlCol="0">
            <a:normAutofit/>
          </a:bodyPr>
          <a:lstStyle/>
          <a:p>
            <a:endParaRPr lang="fi-FI" sz="992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23985" y="1687122"/>
            <a:ext cx="5550005" cy="4595162"/>
          </a:xfrm>
        </p:spPr>
        <p:txBody>
          <a:bodyPr>
            <a:normAutofit/>
          </a:bodyPr>
          <a:lstStyle>
            <a:lvl1pPr>
              <a:defRPr sz="3307"/>
            </a:lvl1pPr>
            <a:lvl2pPr>
              <a:defRPr sz="2976"/>
            </a:lvl2pPr>
            <a:lvl3pPr>
              <a:defRPr sz="2646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87915" y="1687122"/>
            <a:ext cx="5550005" cy="4595162"/>
          </a:xfrm>
        </p:spPr>
        <p:txBody>
          <a:bodyPr>
            <a:normAutofit/>
          </a:bodyPr>
          <a:lstStyle>
            <a:lvl1pPr>
              <a:defRPr sz="3307"/>
            </a:lvl1pPr>
            <a:lvl2pPr>
              <a:defRPr sz="2976"/>
            </a:lvl2pPr>
            <a:lvl3pPr>
              <a:defRPr sz="2646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3971" y="675470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 Manner 2 Luku 2</a:t>
            </a:r>
          </a:p>
        </p:txBody>
      </p:sp>
    </p:spTree>
    <p:extLst>
      <p:ext uri="{BB962C8B-B14F-4D97-AF65-F5344CB8AC3E}">
        <p14:creationId xmlns:p14="http://schemas.microsoft.com/office/powerpoint/2010/main" val="35243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B6C-323B-47F5-AF2B-9B650820A7C4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425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030-1E6A-4545-91C3-209102194830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656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034D-3D9B-4EB8-824C-622294C940D4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207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BA21-D462-44C8-8B3E-B59C245EC4A4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2502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E96F-59A7-481D-B4E5-5517A40E3E89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094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4F99-DFFB-4E41-901F-FB69A61F803C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52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DA91-CF70-4F75-BFBE-15BFDA5B1B17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653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28FD-5AFE-4DB7-8F10-5D56955A9D67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400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D1B82-44D9-4F75-B97C-392F172DFFCC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5754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5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7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ibKVRa01L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piminen.yle.fi/avaruus/oma-aurinkokuntamme/aurinko-on-aurinkokuntamme-keskipis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43432BF-4CE1-41F7-4D0E-C84814676BA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160946" y="1569002"/>
            <a:ext cx="9070975" cy="4608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40681" rIns="0" bIns="0" rtlCol="0" anchor="ctr">
            <a:normAutofit lnSpcReduction="10000"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0" algn="l"/>
                <a:tab pos="104767" algn="l"/>
                <a:tab pos="553992" algn="l"/>
                <a:tab pos="1003217" algn="l"/>
                <a:tab pos="1452442" algn="l"/>
                <a:tab pos="1901667" algn="l"/>
                <a:tab pos="2350892" algn="l"/>
                <a:tab pos="2800116" algn="l"/>
                <a:tab pos="3249342" algn="l"/>
                <a:tab pos="3698566" algn="l"/>
                <a:tab pos="4147793" algn="l"/>
                <a:tab pos="4597017" algn="l"/>
                <a:tab pos="5046243" algn="l"/>
                <a:tab pos="5495467" algn="l"/>
                <a:tab pos="5944692" algn="l"/>
                <a:tab pos="6393917" algn="l"/>
                <a:tab pos="6843142" algn="l"/>
                <a:tab pos="7292367" algn="l"/>
                <a:tab pos="7741592" algn="l"/>
                <a:tab pos="8190818" algn="l"/>
                <a:tab pos="8640043" algn="l"/>
                <a:tab pos="8984501" algn="l"/>
              </a:tabLst>
            </a:pPr>
            <a:r>
              <a:rPr lang="fi-FI" altLang="fi-FI" sz="5399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LUKU 2</a:t>
            </a: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104767" algn="l"/>
                <a:tab pos="553992" algn="l"/>
                <a:tab pos="1003217" algn="l"/>
                <a:tab pos="1452442" algn="l"/>
                <a:tab pos="1901667" algn="l"/>
                <a:tab pos="2350892" algn="l"/>
                <a:tab pos="2800116" algn="l"/>
                <a:tab pos="3249342" algn="l"/>
                <a:tab pos="3698566" algn="l"/>
                <a:tab pos="4147793" algn="l"/>
                <a:tab pos="4597017" algn="l"/>
                <a:tab pos="5046243" algn="l"/>
                <a:tab pos="5495467" algn="l"/>
                <a:tab pos="5944692" algn="l"/>
                <a:tab pos="6393917" algn="l"/>
                <a:tab pos="6843142" algn="l"/>
                <a:tab pos="7292367" algn="l"/>
                <a:tab pos="7741592" algn="l"/>
                <a:tab pos="8190818" algn="l"/>
                <a:tab pos="8640043" algn="l"/>
                <a:tab pos="8984501" algn="l"/>
              </a:tabLst>
            </a:pPr>
            <a:r>
              <a:rPr lang="fi-FI" altLang="fi-FI" sz="5399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MAA AVARUUDESSA</a:t>
            </a:r>
          </a:p>
          <a:p>
            <a:pPr marL="0" indent="0" algn="ctr">
              <a:spcAft>
                <a:spcPct val="0"/>
              </a:spcAft>
              <a:tabLst>
                <a:tab pos="0" algn="l"/>
                <a:tab pos="104767" algn="l"/>
                <a:tab pos="553992" algn="l"/>
                <a:tab pos="1003217" algn="l"/>
                <a:tab pos="1452442" algn="l"/>
                <a:tab pos="1901667" algn="l"/>
                <a:tab pos="2350892" algn="l"/>
                <a:tab pos="2800116" algn="l"/>
                <a:tab pos="3249342" algn="l"/>
                <a:tab pos="3698566" algn="l"/>
                <a:tab pos="4147793" algn="l"/>
                <a:tab pos="4597017" algn="l"/>
                <a:tab pos="5046243" algn="l"/>
                <a:tab pos="5495467" algn="l"/>
                <a:tab pos="5944692" algn="l"/>
                <a:tab pos="6393917" algn="l"/>
                <a:tab pos="6843142" algn="l"/>
                <a:tab pos="7292367" algn="l"/>
                <a:tab pos="7741592" algn="l"/>
                <a:tab pos="8190818" algn="l"/>
                <a:tab pos="8640043" algn="l"/>
                <a:tab pos="8984501" algn="l"/>
              </a:tabLst>
            </a:pPr>
            <a:endParaRPr lang="fi-FI" altLang="fi-FI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104767" algn="l"/>
                <a:tab pos="553992" algn="l"/>
                <a:tab pos="1003217" algn="l"/>
                <a:tab pos="1452442" algn="l"/>
                <a:tab pos="1901667" algn="l"/>
                <a:tab pos="2350892" algn="l"/>
                <a:tab pos="2800116" algn="l"/>
                <a:tab pos="3249342" algn="l"/>
                <a:tab pos="3698566" algn="l"/>
                <a:tab pos="4147793" algn="l"/>
                <a:tab pos="4597017" algn="l"/>
                <a:tab pos="5046243" algn="l"/>
                <a:tab pos="5495467" algn="l"/>
                <a:tab pos="5944692" algn="l"/>
                <a:tab pos="6393917" algn="l"/>
                <a:tab pos="6843142" algn="l"/>
                <a:tab pos="7292367" algn="l"/>
                <a:tab pos="7741592" algn="l"/>
                <a:tab pos="8190818" algn="l"/>
                <a:tab pos="8640043" algn="l"/>
                <a:tab pos="8984501" algn="l"/>
              </a:tabLst>
            </a:pPr>
            <a:r>
              <a:rPr lang="fi-FI" altLang="fi-FI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Maailmankaikkeus</a:t>
            </a: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104767" algn="l"/>
                <a:tab pos="553992" algn="l"/>
                <a:tab pos="1003217" algn="l"/>
                <a:tab pos="1452442" algn="l"/>
                <a:tab pos="1901667" algn="l"/>
                <a:tab pos="2350892" algn="l"/>
                <a:tab pos="2800116" algn="l"/>
                <a:tab pos="3249342" algn="l"/>
                <a:tab pos="3698566" algn="l"/>
                <a:tab pos="4147793" algn="l"/>
                <a:tab pos="4597017" algn="l"/>
                <a:tab pos="5046243" algn="l"/>
                <a:tab pos="5495467" algn="l"/>
                <a:tab pos="5944692" algn="l"/>
                <a:tab pos="6393917" algn="l"/>
                <a:tab pos="6843142" algn="l"/>
                <a:tab pos="7292367" algn="l"/>
                <a:tab pos="7741592" algn="l"/>
                <a:tab pos="8190818" algn="l"/>
                <a:tab pos="8640043" algn="l"/>
                <a:tab pos="8984501" algn="l"/>
              </a:tabLst>
            </a:pPr>
            <a:r>
              <a:rPr lang="fi-FI" altLang="fi-FI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Linnunrata</a:t>
            </a: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104767" algn="l"/>
                <a:tab pos="553992" algn="l"/>
                <a:tab pos="1003217" algn="l"/>
                <a:tab pos="1452442" algn="l"/>
                <a:tab pos="1901667" algn="l"/>
                <a:tab pos="2350892" algn="l"/>
                <a:tab pos="2800116" algn="l"/>
                <a:tab pos="3249342" algn="l"/>
                <a:tab pos="3698566" algn="l"/>
                <a:tab pos="4147793" algn="l"/>
                <a:tab pos="4597017" algn="l"/>
                <a:tab pos="5046243" algn="l"/>
                <a:tab pos="5495467" algn="l"/>
                <a:tab pos="5944692" algn="l"/>
                <a:tab pos="6393917" algn="l"/>
                <a:tab pos="6843142" algn="l"/>
                <a:tab pos="7292367" algn="l"/>
                <a:tab pos="7741592" algn="l"/>
                <a:tab pos="8190818" algn="l"/>
                <a:tab pos="8640043" algn="l"/>
                <a:tab pos="8984501" algn="l"/>
              </a:tabLst>
            </a:pPr>
            <a:r>
              <a:rPr lang="fi-FI" altLang="fi-FI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Aurinkokunta</a:t>
            </a: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104767" algn="l"/>
                <a:tab pos="553992" algn="l"/>
                <a:tab pos="1003217" algn="l"/>
                <a:tab pos="1452442" algn="l"/>
                <a:tab pos="1901667" algn="l"/>
                <a:tab pos="2350892" algn="l"/>
                <a:tab pos="2800116" algn="l"/>
                <a:tab pos="3249342" algn="l"/>
                <a:tab pos="3698566" algn="l"/>
                <a:tab pos="4147793" algn="l"/>
                <a:tab pos="4597017" algn="l"/>
                <a:tab pos="5046243" algn="l"/>
                <a:tab pos="5495467" algn="l"/>
                <a:tab pos="5944692" algn="l"/>
                <a:tab pos="6393917" algn="l"/>
                <a:tab pos="6843142" algn="l"/>
                <a:tab pos="7292367" algn="l"/>
                <a:tab pos="7741592" algn="l"/>
                <a:tab pos="8190818" algn="l"/>
                <a:tab pos="8640043" algn="l"/>
                <a:tab pos="8984501" algn="l"/>
              </a:tabLst>
            </a:pPr>
            <a:r>
              <a:rPr lang="fi-FI" altLang="fi-FI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Aurinko</a:t>
            </a:r>
          </a:p>
          <a:p>
            <a:pPr marL="0" indent="0" algn="ctr">
              <a:spcAft>
                <a:spcPct val="0"/>
              </a:spcAft>
              <a:tabLst>
                <a:tab pos="0" algn="l"/>
                <a:tab pos="104767" algn="l"/>
                <a:tab pos="553992" algn="l"/>
                <a:tab pos="1003217" algn="l"/>
                <a:tab pos="1452442" algn="l"/>
                <a:tab pos="1901667" algn="l"/>
                <a:tab pos="2350892" algn="l"/>
                <a:tab pos="2800116" algn="l"/>
                <a:tab pos="3249342" algn="l"/>
                <a:tab pos="3698566" algn="l"/>
                <a:tab pos="4147793" algn="l"/>
                <a:tab pos="4597017" algn="l"/>
                <a:tab pos="5046243" algn="l"/>
                <a:tab pos="5495467" algn="l"/>
                <a:tab pos="5944692" algn="l"/>
                <a:tab pos="6393917" algn="l"/>
                <a:tab pos="6843142" algn="l"/>
                <a:tab pos="7292367" algn="l"/>
                <a:tab pos="7741592" algn="l"/>
                <a:tab pos="8190818" algn="l"/>
                <a:tab pos="8640043" algn="l"/>
                <a:tab pos="8984501" algn="l"/>
              </a:tabLst>
            </a:pPr>
            <a:endParaRPr lang="fi-FI" altLang="fi-FI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BAF2164A-01B3-69F6-7874-1DFCF67DB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7199" y="323453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PLANEETAT JA KUUT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C025CF90-73F4-C564-D188-DA1769F0C5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9247" y="1763613"/>
            <a:ext cx="11809312" cy="4383088"/>
          </a:xfrm>
          <a:ln/>
        </p:spPr>
        <p:txBody>
          <a:bodyPr/>
          <a:lstStyle/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Kiertävät pyöreähköillä radoilla samassa tasossa Aurinkoa</a:t>
            </a:r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</a:t>
            </a:r>
            <a:r>
              <a:rPr lang="fi-FI" altLang="fi-FI" b="1" dirty="0"/>
              <a:t>Sisäplaneetat = kiviplaneetat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Merkurius, Venus, Maa, Mars</a:t>
            </a:r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</a:t>
            </a:r>
            <a:r>
              <a:rPr lang="fi-FI" altLang="fi-FI" b="1" dirty="0"/>
              <a:t>Ulkoplaneetat = kaasuplaneetat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Jupiter, Saturnus, Uranus, Neptunus</a:t>
            </a:r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Kuut ovat planeettojen kiertolaisia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2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7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9DDC8A5D-FEA9-971D-F5E8-34CF36C7E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7199" y="323453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PIENET TAIVAANKAPPALEET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9B85F05-C283-562F-C5B0-9BCED7487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1255" y="1768475"/>
            <a:ext cx="10801200" cy="5035698"/>
          </a:xfrm>
          <a:ln/>
        </p:spPr>
        <p:txBody>
          <a:bodyPr>
            <a:normAutofit/>
          </a:bodyPr>
          <a:lstStyle/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Asteroidit =</a:t>
            </a:r>
          </a:p>
          <a:p>
            <a:pPr marL="915911" lvl="1" indent="0">
              <a:buSzPct val="45000"/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epäsäännöllisiä kivestä, pölystä ja jäästä koostuvia kappaleita </a:t>
            </a:r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Meteoroidit =</a:t>
            </a:r>
          </a:p>
          <a:p>
            <a:pPr marL="915911" lvl="1" indent="0">
              <a:buSzPct val="45000"/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kivestä ja metalleista koostuvia, asteroideja pienempiä kappaleita</a:t>
            </a:r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Komeetat = </a:t>
            </a:r>
          </a:p>
          <a:p>
            <a:pPr marL="915911" lvl="1" indent="0">
              <a:buSzPct val="45000"/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eli pyrstötähdet koostuvat jäästä ja erikokoisesta kiviaineksesta ja kiertävät Aurinkoa soikeilla, pitkillä radoilla.  Kun jää sulaa, aurinkotuuli puhaltaa kiviaineksen ja pölyn pyrstöksi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0D1675-5BF3-4151-AB35-D746E145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VUOROKAUSI JA VUOSI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632BC3-E27A-4116-BAFE-FD8B460560B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72516" indent="-472516"/>
            <a:r>
              <a:rPr lang="sv-SE" dirty="0" err="1"/>
              <a:t>Maa</a:t>
            </a:r>
            <a:r>
              <a:rPr lang="sv-SE" dirty="0"/>
              <a:t> </a:t>
            </a:r>
            <a:r>
              <a:rPr lang="sv-SE" dirty="0" err="1"/>
              <a:t>pyörähtää</a:t>
            </a:r>
            <a:r>
              <a:rPr lang="sv-SE" dirty="0"/>
              <a:t> </a:t>
            </a:r>
            <a:r>
              <a:rPr lang="sv-SE" dirty="0" err="1"/>
              <a:t>akselinsa</a:t>
            </a:r>
            <a:r>
              <a:rPr lang="sv-SE" dirty="0"/>
              <a:t> </a:t>
            </a:r>
            <a:r>
              <a:rPr lang="sv-SE" dirty="0" err="1"/>
              <a:t>ympäri</a:t>
            </a:r>
            <a:r>
              <a:rPr lang="sv-SE" b="1" dirty="0"/>
              <a:t> </a:t>
            </a:r>
            <a:r>
              <a:rPr lang="sv-SE" b="1" dirty="0" err="1"/>
              <a:t>vuorokaudessa</a:t>
            </a:r>
            <a:r>
              <a:rPr lang="sv-SE" dirty="0"/>
              <a:t>.</a:t>
            </a:r>
          </a:p>
          <a:p>
            <a:pPr marL="976487" lvl="1" indent="-472516"/>
            <a:r>
              <a:rPr lang="sv-SE" dirty="0" err="1"/>
              <a:t>Aurinkovuorokausi</a:t>
            </a:r>
            <a:r>
              <a:rPr lang="sv-SE" dirty="0"/>
              <a:t> = 24h</a:t>
            </a:r>
          </a:p>
          <a:p>
            <a:pPr marL="976487" lvl="1" indent="-472516"/>
            <a:r>
              <a:rPr lang="sv-SE" dirty="0" err="1"/>
              <a:t>Tähtivuorokausi</a:t>
            </a:r>
            <a:r>
              <a:rPr lang="sv-SE" dirty="0"/>
              <a:t> = 23h 56 min</a:t>
            </a:r>
          </a:p>
          <a:p>
            <a:r>
              <a:rPr lang="sv-FI" dirty="0" err="1"/>
              <a:t>Maa</a:t>
            </a:r>
            <a:r>
              <a:rPr lang="sv-FI" dirty="0"/>
              <a:t> </a:t>
            </a:r>
            <a:r>
              <a:rPr lang="sv-FI" dirty="0" err="1"/>
              <a:t>kiertää</a:t>
            </a:r>
            <a:r>
              <a:rPr lang="sv-FI" dirty="0"/>
              <a:t> </a:t>
            </a:r>
            <a:r>
              <a:rPr lang="sv-FI" dirty="0" err="1"/>
              <a:t>Auringon</a:t>
            </a:r>
            <a:r>
              <a:rPr lang="sv-FI" dirty="0"/>
              <a:t> </a:t>
            </a:r>
            <a:r>
              <a:rPr lang="sv-FI" dirty="0" err="1"/>
              <a:t>ympäri</a:t>
            </a:r>
            <a:r>
              <a:rPr lang="sv-FI" dirty="0"/>
              <a:t> </a:t>
            </a:r>
            <a:r>
              <a:rPr lang="sv-FI" dirty="0" err="1"/>
              <a:t>elliptisellä</a:t>
            </a:r>
            <a:r>
              <a:rPr lang="sv-FI" dirty="0"/>
              <a:t> </a:t>
            </a:r>
            <a:r>
              <a:rPr lang="sv-FI" dirty="0" err="1"/>
              <a:t>radalla</a:t>
            </a:r>
            <a:r>
              <a:rPr lang="sv-FI" dirty="0"/>
              <a:t> 365 </a:t>
            </a:r>
            <a:r>
              <a:rPr lang="sv-FI" dirty="0" err="1"/>
              <a:t>vrk</a:t>
            </a:r>
            <a:r>
              <a:rPr lang="sv-FI" dirty="0"/>
              <a:t> 6 h </a:t>
            </a:r>
            <a:r>
              <a:rPr lang="sv-FI" dirty="0" err="1"/>
              <a:t>eli</a:t>
            </a:r>
            <a:r>
              <a:rPr lang="sv-FI" dirty="0"/>
              <a:t> </a:t>
            </a:r>
            <a:r>
              <a:rPr lang="sv-FI" b="1" dirty="0" err="1"/>
              <a:t>vuodessa</a:t>
            </a:r>
            <a:r>
              <a:rPr lang="sv-FI" dirty="0"/>
              <a:t>. </a:t>
            </a:r>
          </a:p>
          <a:p>
            <a:pPr lvl="1"/>
            <a:r>
              <a:rPr lang="sv-FI" b="1" dirty="0" err="1"/>
              <a:t>Karkausvuosi</a:t>
            </a:r>
            <a:r>
              <a:rPr lang="sv-FI" dirty="0"/>
              <a:t> = </a:t>
            </a:r>
            <a:r>
              <a:rPr lang="sv-FI" dirty="0" err="1"/>
              <a:t>joka</a:t>
            </a:r>
            <a:r>
              <a:rPr lang="sv-FI" dirty="0"/>
              <a:t> 4. </a:t>
            </a:r>
            <a:r>
              <a:rPr lang="sv-FI" dirty="0" err="1"/>
              <a:t>vuosi</a:t>
            </a:r>
            <a:r>
              <a:rPr lang="sv-FI" dirty="0"/>
              <a:t>, </a:t>
            </a:r>
            <a:r>
              <a:rPr lang="sv-FI" dirty="0" err="1"/>
              <a:t>jolloin</a:t>
            </a:r>
            <a:r>
              <a:rPr lang="sv-FI" dirty="0"/>
              <a:t> </a:t>
            </a:r>
            <a:r>
              <a:rPr lang="sv-FI" dirty="0" err="1"/>
              <a:t>lisätään</a:t>
            </a:r>
            <a:r>
              <a:rPr lang="sv-FI" dirty="0"/>
              <a:t> 4 x 6h </a:t>
            </a:r>
            <a:r>
              <a:rPr lang="sv-FI" dirty="0" err="1"/>
              <a:t>eli</a:t>
            </a:r>
            <a:r>
              <a:rPr lang="sv-FI" dirty="0"/>
              <a:t> 1 </a:t>
            </a:r>
            <a:r>
              <a:rPr lang="sv-FI" dirty="0" err="1"/>
              <a:t>vrk</a:t>
            </a:r>
            <a:r>
              <a:rPr lang="sv-FI" dirty="0"/>
              <a:t> </a:t>
            </a:r>
            <a:r>
              <a:rPr lang="sv-FI" dirty="0" err="1"/>
              <a:t>helimikuun</a:t>
            </a:r>
            <a:r>
              <a:rPr lang="sv-FI" dirty="0"/>
              <a:t> </a:t>
            </a:r>
            <a:r>
              <a:rPr lang="sv-FI" dirty="0" err="1"/>
              <a:t>loppuun</a:t>
            </a:r>
            <a:r>
              <a:rPr lang="sv-FI" dirty="0"/>
              <a:t> (29. </a:t>
            </a:r>
            <a:r>
              <a:rPr lang="sv-FI" dirty="0" err="1"/>
              <a:t>päivä</a:t>
            </a:r>
            <a:r>
              <a:rPr lang="sv-FI" dirty="0"/>
              <a:t>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24C30CD-A94F-48ED-B3BB-B5695B729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FEAD25-DAF3-4C0D-96D8-4E6ABFAFDA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 Manner 2 Luku 2</a:t>
            </a:r>
          </a:p>
        </p:txBody>
      </p:sp>
    </p:spTree>
    <p:extLst>
      <p:ext uri="{BB962C8B-B14F-4D97-AF65-F5344CB8AC3E}">
        <p14:creationId xmlns:p14="http://schemas.microsoft.com/office/powerpoint/2010/main" val="35804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FCD527-7A39-4648-A0BD-D29F7B6A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AIKAVYÖHYKKEET</a:t>
            </a:r>
            <a:endParaRPr lang="sv-FI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3CF029-B56B-47E4-B04E-90529E967D0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3983" y="1763613"/>
            <a:ext cx="12204615" cy="5616623"/>
          </a:xfrm>
        </p:spPr>
        <p:txBody>
          <a:bodyPr>
            <a:normAutofit/>
          </a:bodyPr>
          <a:lstStyle/>
          <a:p>
            <a:pPr marL="472516" indent="-472516">
              <a:lnSpc>
                <a:spcPct val="100000"/>
              </a:lnSpc>
            </a:pPr>
            <a:r>
              <a:rPr lang="sv-SE" dirty="0" err="1"/>
              <a:t>Maapallo</a:t>
            </a:r>
            <a:r>
              <a:rPr lang="sv-SE" dirty="0"/>
              <a:t> on </a:t>
            </a:r>
            <a:r>
              <a:rPr lang="sv-SE" dirty="0" err="1"/>
              <a:t>jaettu</a:t>
            </a:r>
            <a:r>
              <a:rPr lang="sv-SE" dirty="0"/>
              <a:t> 24 </a:t>
            </a:r>
            <a:r>
              <a:rPr lang="sv-SE" dirty="0" err="1"/>
              <a:t>aikavyöhykkeeseen</a:t>
            </a:r>
            <a:r>
              <a:rPr lang="sv-SE" dirty="0"/>
              <a:t>.</a:t>
            </a:r>
          </a:p>
          <a:p>
            <a:pPr marL="472516" indent="-472516">
              <a:lnSpc>
                <a:spcPct val="100000"/>
              </a:lnSpc>
            </a:pPr>
            <a:r>
              <a:rPr lang="sv-SE" dirty="0" err="1"/>
              <a:t>Aikavyöhykkeet</a:t>
            </a:r>
            <a:r>
              <a:rPr lang="sv-SE" dirty="0"/>
              <a:t> </a:t>
            </a:r>
            <a:r>
              <a:rPr lang="sv-SE" dirty="0" err="1"/>
              <a:t>kohtaavat</a:t>
            </a:r>
            <a:r>
              <a:rPr lang="sv-SE" dirty="0"/>
              <a:t> </a:t>
            </a:r>
            <a:r>
              <a:rPr lang="sv-SE" dirty="0" err="1"/>
              <a:t>Tyynellä</a:t>
            </a:r>
            <a:r>
              <a:rPr lang="sv-SE" dirty="0"/>
              <a:t> </a:t>
            </a:r>
            <a:r>
              <a:rPr lang="sv-SE" dirty="0" err="1"/>
              <a:t>valtamerellä</a:t>
            </a:r>
            <a:r>
              <a:rPr lang="sv-SE" dirty="0"/>
              <a:t>, </a:t>
            </a:r>
            <a:r>
              <a:rPr lang="sv-SE" dirty="0" err="1"/>
              <a:t>jossa</a:t>
            </a:r>
            <a:r>
              <a:rPr lang="sv-SE" dirty="0"/>
              <a:t> </a:t>
            </a:r>
            <a:r>
              <a:rPr lang="sv-SE" dirty="0" err="1"/>
              <a:t>kulkee</a:t>
            </a:r>
            <a:r>
              <a:rPr lang="sv-SE" dirty="0"/>
              <a:t> </a:t>
            </a:r>
            <a:r>
              <a:rPr lang="sv-SE" dirty="0" err="1"/>
              <a:t>kansainvälinen</a:t>
            </a:r>
            <a:r>
              <a:rPr lang="sv-SE" dirty="0"/>
              <a:t> </a:t>
            </a:r>
            <a:r>
              <a:rPr lang="sv-SE" dirty="0" err="1"/>
              <a:t>päivämääräraja</a:t>
            </a:r>
            <a:r>
              <a:rPr lang="sv-SE" dirty="0"/>
              <a:t> (180</a:t>
            </a:r>
            <a:r>
              <a:rPr lang="sv-SE" baseline="30000" dirty="0"/>
              <a:t>o</a:t>
            </a:r>
            <a:r>
              <a:rPr lang="sv-SE" dirty="0"/>
              <a:t> E/W)</a:t>
            </a:r>
          </a:p>
          <a:p>
            <a:pPr marL="472516" indent="-472516">
              <a:lnSpc>
                <a:spcPct val="100000"/>
              </a:lnSpc>
            </a:pPr>
            <a:r>
              <a:rPr lang="sv-SE" dirty="0" err="1"/>
              <a:t>Maa</a:t>
            </a:r>
            <a:r>
              <a:rPr lang="sv-SE" dirty="0"/>
              <a:t> </a:t>
            </a:r>
            <a:r>
              <a:rPr lang="sv-SE" dirty="0" err="1"/>
              <a:t>pyörii</a:t>
            </a:r>
            <a:r>
              <a:rPr lang="sv-SE" dirty="0"/>
              <a:t> 360</a:t>
            </a:r>
            <a:r>
              <a:rPr lang="sv-SE" baseline="30000" dirty="0"/>
              <a:t>o</a:t>
            </a:r>
            <a:r>
              <a:rPr lang="sv-SE" dirty="0"/>
              <a:t> / 24 h -&gt; 1 h = 15</a:t>
            </a:r>
            <a:r>
              <a:rPr lang="sv-SE" baseline="30000" dirty="0"/>
              <a:t>o</a:t>
            </a:r>
            <a:r>
              <a:rPr lang="sv-SE" dirty="0"/>
              <a:t>    </a:t>
            </a:r>
          </a:p>
          <a:p>
            <a:pPr marL="472516" indent="-472516">
              <a:lnSpc>
                <a:spcPct val="100000"/>
              </a:lnSpc>
            </a:pPr>
            <a:r>
              <a:rPr lang="sv-SE" b="1" dirty="0"/>
              <a:t>UTC,</a:t>
            </a:r>
            <a:r>
              <a:rPr lang="sv-SE" dirty="0"/>
              <a:t> </a:t>
            </a:r>
            <a:r>
              <a:rPr lang="sv-SE" dirty="0" err="1"/>
              <a:t>eli</a:t>
            </a:r>
            <a:r>
              <a:rPr lang="sv-SE" dirty="0"/>
              <a:t> </a:t>
            </a:r>
            <a:r>
              <a:rPr lang="sv-SE" dirty="0" err="1"/>
              <a:t>koordinoitu</a:t>
            </a:r>
            <a:r>
              <a:rPr lang="sv-SE" dirty="0"/>
              <a:t> </a:t>
            </a:r>
            <a:r>
              <a:rPr lang="sv-SE" dirty="0" err="1"/>
              <a:t>yleisaika</a:t>
            </a:r>
            <a:r>
              <a:rPr lang="sv-SE" dirty="0"/>
              <a:t>, </a:t>
            </a:r>
            <a:r>
              <a:rPr lang="sv-SE" dirty="0" err="1"/>
              <a:t>noudattaa</a:t>
            </a:r>
            <a:r>
              <a:rPr lang="sv-SE" dirty="0"/>
              <a:t> </a:t>
            </a:r>
            <a:r>
              <a:rPr lang="sv-SE" dirty="0" err="1"/>
              <a:t>vanhaa</a:t>
            </a:r>
            <a:r>
              <a:rPr lang="sv-SE" dirty="0"/>
              <a:t> GMT-</a:t>
            </a:r>
            <a:r>
              <a:rPr lang="sv-SE" dirty="0" err="1"/>
              <a:t>järjestelmää</a:t>
            </a:r>
            <a:r>
              <a:rPr lang="sv-SE" dirty="0"/>
              <a:t>, </a:t>
            </a:r>
            <a:r>
              <a:rPr lang="sv-SE" dirty="0" err="1"/>
              <a:t>jossa</a:t>
            </a:r>
            <a:r>
              <a:rPr lang="sv-SE" dirty="0"/>
              <a:t> </a:t>
            </a:r>
            <a:r>
              <a:rPr lang="sv-SE" dirty="0" err="1"/>
              <a:t>Greenwichin</a:t>
            </a:r>
            <a:r>
              <a:rPr lang="sv-SE" dirty="0"/>
              <a:t> </a:t>
            </a:r>
            <a:r>
              <a:rPr lang="sv-SE" dirty="0" err="1"/>
              <a:t>observatorio</a:t>
            </a:r>
            <a:r>
              <a:rPr lang="sv-SE" dirty="0"/>
              <a:t> </a:t>
            </a:r>
            <a:r>
              <a:rPr lang="sv-SE" dirty="0" err="1"/>
              <a:t>Lontoossa</a:t>
            </a:r>
            <a:r>
              <a:rPr lang="sv-SE" dirty="0"/>
              <a:t> on </a:t>
            </a:r>
            <a:r>
              <a:rPr lang="sv-SE" dirty="0" err="1"/>
              <a:t>aikavyöhykkeen</a:t>
            </a:r>
            <a:r>
              <a:rPr lang="sv-SE" dirty="0"/>
              <a:t> </a:t>
            </a:r>
            <a:r>
              <a:rPr lang="sv-SE" dirty="0" err="1"/>
              <a:t>perusta</a:t>
            </a:r>
            <a:r>
              <a:rPr lang="sv-SE" dirty="0"/>
              <a:t>, </a:t>
            </a:r>
            <a:r>
              <a:rPr lang="sv-SE" dirty="0" err="1"/>
              <a:t>johon</a:t>
            </a:r>
            <a:r>
              <a:rPr lang="sv-SE" dirty="0"/>
              <a:t> </a:t>
            </a:r>
            <a:r>
              <a:rPr lang="sv-SE" dirty="0" err="1"/>
              <a:t>viitataan</a:t>
            </a:r>
            <a:r>
              <a:rPr lang="sv-SE" dirty="0"/>
              <a:t>.</a:t>
            </a:r>
          </a:p>
          <a:p>
            <a:pPr marL="472516" indent="-472516">
              <a:lnSpc>
                <a:spcPct val="100000"/>
              </a:lnSpc>
            </a:pPr>
            <a:r>
              <a:rPr lang="sv-SE" dirty="0" err="1"/>
              <a:t>Suomessa</a:t>
            </a:r>
            <a:r>
              <a:rPr lang="sv-SE" dirty="0"/>
              <a:t> </a:t>
            </a:r>
            <a:r>
              <a:rPr lang="sv-SE" dirty="0" err="1"/>
              <a:t>noudatetaan</a:t>
            </a:r>
            <a:r>
              <a:rPr lang="sv-SE" dirty="0"/>
              <a:t> UTC +2-aikaa, </a:t>
            </a:r>
            <a:r>
              <a:rPr lang="sv-SE" dirty="0" err="1"/>
              <a:t>eli</a:t>
            </a:r>
            <a:r>
              <a:rPr lang="sv-SE" dirty="0"/>
              <a:t> </a:t>
            </a:r>
            <a:r>
              <a:rPr lang="sv-SE" dirty="0" err="1"/>
              <a:t>asumme</a:t>
            </a:r>
            <a:r>
              <a:rPr lang="sv-SE" dirty="0"/>
              <a:t> </a:t>
            </a:r>
            <a:r>
              <a:rPr lang="sv-SE" dirty="0" err="1"/>
              <a:t>Itä-Euroopan</a:t>
            </a:r>
            <a:r>
              <a:rPr lang="sv-SE" dirty="0"/>
              <a:t> </a:t>
            </a:r>
            <a:r>
              <a:rPr lang="sv-SE" dirty="0" err="1"/>
              <a:t>aikavyöhykkeellä</a:t>
            </a:r>
            <a:r>
              <a:rPr lang="sv-SE" dirty="0"/>
              <a:t>.              </a:t>
            </a:r>
            <a:endParaRPr lang="sv-FI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4B6382-1546-4654-86F6-149DC406A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6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41DBBCFC-F9AC-4593-B775-8E9579B98F9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21" y="819633"/>
            <a:ext cx="12021132" cy="59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6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84E18BC-D582-4BE3-B22F-6C247429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138" y="402482"/>
            <a:ext cx="11829973" cy="893461"/>
          </a:xfrm>
        </p:spPr>
        <p:txBody>
          <a:bodyPr anchor="ctr">
            <a:normAutofit/>
          </a:bodyPr>
          <a:lstStyle/>
          <a:p>
            <a:pPr algn="l"/>
            <a:r>
              <a:rPr lang="sv-SE" dirty="0"/>
              <a:t>VALAISTUSVYÖHYKKEET</a:t>
            </a:r>
            <a:endParaRPr lang="sv-FI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EC42785-F7B3-4BEA-AF1D-757C3CA824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2013" y="1493639"/>
            <a:ext cx="5939766" cy="5886597"/>
          </a:xfrm>
        </p:spPr>
        <p:txBody>
          <a:bodyPr>
            <a:normAutofit/>
          </a:bodyPr>
          <a:lstStyle/>
          <a:p>
            <a:pPr marL="378013" indent="-378013"/>
            <a:r>
              <a:rPr lang="sv-SE" sz="3200" dirty="0" err="1"/>
              <a:t>Akselin</a:t>
            </a:r>
            <a:r>
              <a:rPr lang="sv-SE" sz="3200" dirty="0"/>
              <a:t> </a:t>
            </a:r>
            <a:r>
              <a:rPr lang="sv-SE" sz="3200" dirty="0" err="1"/>
              <a:t>kallistuskulma</a:t>
            </a:r>
            <a:r>
              <a:rPr lang="sv-SE" sz="3200" dirty="0"/>
              <a:t> </a:t>
            </a:r>
            <a:r>
              <a:rPr lang="sv-SE" sz="3200" dirty="0" err="1"/>
              <a:t>määrää</a:t>
            </a:r>
            <a:r>
              <a:rPr lang="sv-SE" sz="3200" dirty="0"/>
              <a:t> </a:t>
            </a:r>
            <a:r>
              <a:rPr lang="sv-SE" sz="3200" dirty="0" err="1"/>
              <a:t>kääntöpiirien</a:t>
            </a:r>
            <a:r>
              <a:rPr lang="sv-SE" sz="3200" dirty="0"/>
              <a:t> ja </a:t>
            </a:r>
            <a:r>
              <a:rPr lang="sv-SE" sz="3200" dirty="0" err="1"/>
              <a:t>napapiirien</a:t>
            </a:r>
            <a:r>
              <a:rPr lang="sv-SE" sz="3200" dirty="0"/>
              <a:t> </a:t>
            </a:r>
            <a:r>
              <a:rPr lang="sv-SE" sz="3200" dirty="0" err="1"/>
              <a:t>leveysasteet</a:t>
            </a:r>
            <a:r>
              <a:rPr lang="sv-SE" sz="3200" dirty="0"/>
              <a:t>.</a:t>
            </a:r>
          </a:p>
          <a:p>
            <a:pPr marL="378013" indent="-378013"/>
            <a:r>
              <a:rPr lang="sv-SE" sz="3200" b="1" dirty="0" err="1"/>
              <a:t>Tropiikki</a:t>
            </a:r>
            <a:r>
              <a:rPr lang="sv-SE" sz="3200" dirty="0"/>
              <a:t> = </a:t>
            </a:r>
            <a:r>
              <a:rPr lang="sv-SE" sz="3200" dirty="0" err="1"/>
              <a:t>kääntöpiirien</a:t>
            </a:r>
            <a:r>
              <a:rPr lang="sv-SE" sz="3200" dirty="0"/>
              <a:t> </a:t>
            </a:r>
            <a:r>
              <a:rPr lang="sv-SE" sz="3200" dirty="0" err="1"/>
              <a:t>välinen</a:t>
            </a:r>
            <a:r>
              <a:rPr lang="sv-SE" sz="3200" dirty="0"/>
              <a:t> </a:t>
            </a:r>
            <a:r>
              <a:rPr lang="sv-SE" sz="3200" dirty="0" err="1"/>
              <a:t>alue</a:t>
            </a:r>
            <a:endParaRPr lang="sv-SE" sz="3200" dirty="0"/>
          </a:p>
          <a:p>
            <a:pPr marL="378013" indent="-378013"/>
            <a:r>
              <a:rPr lang="sv-SE" sz="3200" b="1" dirty="0" err="1"/>
              <a:t>Keskileveydet</a:t>
            </a:r>
            <a:r>
              <a:rPr lang="sv-SE" sz="3200" dirty="0"/>
              <a:t> </a:t>
            </a:r>
            <a:r>
              <a:rPr lang="sv-SE" sz="3200" dirty="0" err="1"/>
              <a:t>sijaitsevat</a:t>
            </a:r>
            <a:r>
              <a:rPr lang="sv-SE" sz="3200" dirty="0"/>
              <a:t> </a:t>
            </a:r>
            <a:r>
              <a:rPr lang="sv-SE" sz="3200" dirty="0" err="1"/>
              <a:t>kääntöpiirin</a:t>
            </a:r>
            <a:r>
              <a:rPr lang="sv-SE" sz="3200" dirty="0"/>
              <a:t> ja </a:t>
            </a:r>
            <a:r>
              <a:rPr lang="sv-SE" sz="3200" dirty="0" err="1"/>
              <a:t>napapiirin</a:t>
            </a:r>
            <a:r>
              <a:rPr lang="sv-SE" sz="3200" dirty="0"/>
              <a:t> </a:t>
            </a:r>
            <a:r>
              <a:rPr lang="sv-SE" sz="3200" dirty="0" err="1"/>
              <a:t>välissä</a:t>
            </a:r>
            <a:r>
              <a:rPr lang="sv-SE" sz="3200" dirty="0"/>
              <a:t>.</a:t>
            </a:r>
          </a:p>
          <a:p>
            <a:pPr marL="378013" indent="-378013"/>
            <a:r>
              <a:rPr lang="sv-SE" sz="3200" b="1" dirty="0" err="1"/>
              <a:t>Kalotti</a:t>
            </a:r>
            <a:r>
              <a:rPr lang="sv-SE" sz="3200" b="1" dirty="0"/>
              <a:t> </a:t>
            </a:r>
            <a:r>
              <a:rPr lang="sv-SE" sz="3200" dirty="0"/>
              <a:t>= </a:t>
            </a:r>
            <a:r>
              <a:rPr lang="sv-SE" sz="3200" dirty="0" err="1"/>
              <a:t>Napojen</a:t>
            </a:r>
            <a:r>
              <a:rPr lang="sv-SE" sz="3200" dirty="0"/>
              <a:t> ja </a:t>
            </a:r>
            <a:r>
              <a:rPr lang="sv-SE" sz="3200" dirty="0" err="1"/>
              <a:t>napapiirin</a:t>
            </a:r>
            <a:r>
              <a:rPr lang="sv-SE" sz="3200" dirty="0"/>
              <a:t> </a:t>
            </a:r>
            <a:r>
              <a:rPr lang="sv-SE" sz="3200" dirty="0" err="1"/>
              <a:t>välinen</a:t>
            </a:r>
            <a:r>
              <a:rPr lang="sv-SE" sz="3200" dirty="0"/>
              <a:t> </a:t>
            </a:r>
            <a:r>
              <a:rPr lang="sv-SE" sz="3200" dirty="0" err="1"/>
              <a:t>alue</a:t>
            </a:r>
            <a:endParaRPr lang="sv-SE" sz="3200" dirty="0"/>
          </a:p>
        </p:txBody>
      </p:sp>
      <p:pic>
        <p:nvPicPr>
          <p:cNvPr id="8" name="Picture Placeholder 7" descr="Chart&#10;&#10;Description automatically generated">
            <a:extLst>
              <a:ext uri="{FF2B5EF4-FFF2-40B4-BE49-F238E27FC236}">
                <a16:creationId xmlns:a16="http://schemas.microsoft.com/office/drawing/2014/main" id="{FD5B63FB-EEC9-4845-BC10-38E9621E6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7303" b="-1"/>
          <a:stretch/>
        </p:blipFill>
        <p:spPr>
          <a:xfrm>
            <a:off x="6719887" y="1282176"/>
            <a:ext cx="6609513" cy="5472532"/>
          </a:xfr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AA1CA1B-01A1-4F91-91EB-02B897D39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3891" y="6754708"/>
            <a:ext cx="3023870" cy="402483"/>
          </a:xfrm>
        </p:spPr>
        <p:txBody>
          <a:bodyPr anchor="b">
            <a:normAutofit/>
          </a:bodyPr>
          <a:lstStyle/>
          <a:p>
            <a:pPr>
              <a:spcAft>
                <a:spcPts val="331"/>
              </a:spcAft>
            </a:pPr>
            <a:fld id="{701E4971-310B-774B-8DEE-5F834C23301A}" type="slidenum">
              <a:rPr lang="fi-FI" smtClean="0"/>
              <a:pPr>
                <a:spcAft>
                  <a:spcPts val="331"/>
                </a:spcAft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5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9C6F46-7687-4D87-AC97-4FA9629D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03" y="251445"/>
            <a:ext cx="10902679" cy="1106453"/>
          </a:xfrm>
        </p:spPr>
        <p:txBody>
          <a:bodyPr anchor="ctr">
            <a:normAutofit/>
          </a:bodyPr>
          <a:lstStyle/>
          <a:p>
            <a:r>
              <a:rPr lang="sv-SE" dirty="0"/>
              <a:t>VUODENAIKOJEN VAIHTELU</a:t>
            </a:r>
            <a:endParaRPr lang="sv-FI" dirty="0"/>
          </a:p>
        </p:txBody>
      </p:sp>
      <p:pic>
        <p:nvPicPr>
          <p:cNvPr id="7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B56DABFA-59CD-483D-A7E5-D01F5B76AD6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 b="36747"/>
          <a:stretch>
            <a:fillRect/>
          </a:stretch>
        </p:blipFill>
        <p:spPr>
          <a:xfrm>
            <a:off x="4081992" y="1763613"/>
            <a:ext cx="9339944" cy="5770654"/>
          </a:xfr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9543437-1CA0-4BE5-822C-7F180E3AE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1768" y="6796303"/>
            <a:ext cx="3023870" cy="402483"/>
          </a:xfrm>
        </p:spPr>
        <p:txBody>
          <a:bodyPr anchor="b">
            <a:normAutofit/>
          </a:bodyPr>
          <a:lstStyle/>
          <a:p>
            <a:pPr>
              <a:spcAft>
                <a:spcPts val="331"/>
              </a:spcAft>
            </a:pPr>
            <a:fld id="{701E4971-310B-774B-8DEE-5F834C23301A}" type="slidenum">
              <a:rPr lang="fi-FI" smtClean="0"/>
              <a:pPr>
                <a:spcAft>
                  <a:spcPts val="331"/>
                </a:spcAft>
              </a:pPr>
              <a:t>16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4C0B3E9-D69F-928F-44BA-612ACE41AC1D}"/>
              </a:ext>
            </a:extLst>
          </p:cNvPr>
          <p:cNvSpPr txBox="1"/>
          <p:nvPr/>
        </p:nvSpPr>
        <p:spPr>
          <a:xfrm>
            <a:off x="82541" y="1907629"/>
            <a:ext cx="40324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2516" indent="-472516"/>
            <a:r>
              <a:rPr lang="sv-SE" sz="2800" dirty="0" err="1"/>
              <a:t>Vuodenaikojen</a:t>
            </a:r>
            <a:r>
              <a:rPr lang="sv-SE" sz="2800" dirty="0"/>
              <a:t> </a:t>
            </a:r>
            <a:r>
              <a:rPr lang="sv-SE" sz="2800" dirty="0" err="1"/>
              <a:t>vaihtelu</a:t>
            </a:r>
            <a:r>
              <a:rPr lang="sv-SE" sz="2800" dirty="0"/>
              <a:t> </a:t>
            </a:r>
            <a:r>
              <a:rPr lang="sv-SE" sz="2800" dirty="0" err="1"/>
              <a:t>johtuu</a:t>
            </a:r>
            <a:r>
              <a:rPr lang="sv-SE" sz="2800" dirty="0"/>
              <a:t> </a:t>
            </a:r>
          </a:p>
          <a:p>
            <a:pPr marL="976487" lvl="1" indent="-472516">
              <a:buFontTx/>
              <a:buChar char="-"/>
            </a:pPr>
            <a:r>
              <a:rPr lang="sv-SE" sz="2800" dirty="0"/>
              <a:t>Maan </a:t>
            </a:r>
            <a:r>
              <a:rPr lang="sv-SE" sz="2800" dirty="0" err="1"/>
              <a:t>akselin</a:t>
            </a:r>
            <a:r>
              <a:rPr lang="sv-SE" sz="2800" dirty="0"/>
              <a:t> </a:t>
            </a:r>
            <a:r>
              <a:rPr lang="sv-SE" sz="2800" dirty="0" err="1"/>
              <a:t>kallistuskulmasta</a:t>
            </a:r>
            <a:r>
              <a:rPr lang="sv-SE" sz="2800" dirty="0"/>
              <a:t> </a:t>
            </a:r>
          </a:p>
          <a:p>
            <a:pPr marL="961171" lvl="1" indent="-457200">
              <a:buFontTx/>
              <a:buChar char="-"/>
            </a:pPr>
            <a:r>
              <a:rPr lang="sv-SE" sz="2800" dirty="0"/>
              <a:t>Maan </a:t>
            </a:r>
            <a:r>
              <a:rPr lang="sv-SE" sz="2800" dirty="0" err="1"/>
              <a:t>kierrosta</a:t>
            </a:r>
            <a:r>
              <a:rPr lang="sv-SE" sz="2800" dirty="0"/>
              <a:t> </a:t>
            </a:r>
            <a:r>
              <a:rPr lang="sv-SE" sz="2800" dirty="0" err="1"/>
              <a:t>Auringon</a:t>
            </a:r>
            <a:r>
              <a:rPr lang="sv-SE" sz="2800" dirty="0"/>
              <a:t> </a:t>
            </a:r>
            <a:r>
              <a:rPr lang="sv-SE" sz="2800" dirty="0" err="1"/>
              <a:t>ympäri</a:t>
            </a:r>
            <a:endParaRPr lang="sv-SE" sz="2800" dirty="0"/>
          </a:p>
          <a:p>
            <a:pPr marL="472516" indent="-472516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3112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9CF52-9084-42D9-A4DA-15A7605D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VUODENAIKOJEN VAIHTELU</a:t>
            </a:r>
            <a:endParaRPr lang="sv-FI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FE5AFF-FA37-47F4-928E-4369102F2F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3983" y="1619598"/>
            <a:ext cx="12060599" cy="2448271"/>
          </a:xfrm>
        </p:spPr>
        <p:txBody>
          <a:bodyPr>
            <a:normAutofit fontScale="85000" lnSpcReduction="10000"/>
          </a:bodyPr>
          <a:lstStyle/>
          <a:p>
            <a:pPr marL="472516" indent="-472516"/>
            <a:r>
              <a:rPr lang="sv-SE" dirty="0" err="1"/>
              <a:t>Päivän</a:t>
            </a:r>
            <a:r>
              <a:rPr lang="sv-SE" dirty="0"/>
              <a:t> </a:t>
            </a:r>
            <a:r>
              <a:rPr lang="sv-SE" dirty="0" err="1"/>
              <a:t>pituus</a:t>
            </a:r>
            <a:r>
              <a:rPr lang="sv-SE" dirty="0"/>
              <a:t> </a:t>
            </a:r>
            <a:r>
              <a:rPr lang="sv-SE" dirty="0" err="1"/>
              <a:t>vaihtelee</a:t>
            </a:r>
            <a:r>
              <a:rPr lang="sv-SE" dirty="0"/>
              <a:t> </a:t>
            </a:r>
            <a:r>
              <a:rPr lang="sv-SE" dirty="0" err="1"/>
              <a:t>vuodenajan</a:t>
            </a:r>
            <a:r>
              <a:rPr lang="sv-SE" dirty="0"/>
              <a:t> </a:t>
            </a:r>
            <a:r>
              <a:rPr lang="sv-SE" dirty="0" err="1"/>
              <a:t>mukaan</a:t>
            </a:r>
            <a:r>
              <a:rPr lang="sv-SE" dirty="0"/>
              <a:t> </a:t>
            </a:r>
            <a:r>
              <a:rPr lang="sv-SE" dirty="0" err="1"/>
              <a:t>eniten</a:t>
            </a:r>
            <a:r>
              <a:rPr lang="sv-SE" dirty="0"/>
              <a:t> </a:t>
            </a:r>
            <a:r>
              <a:rPr lang="sv-SE" dirty="0" err="1"/>
              <a:t>napa-alueilla</a:t>
            </a:r>
            <a:r>
              <a:rPr lang="sv-SE" dirty="0"/>
              <a:t>.</a:t>
            </a:r>
          </a:p>
          <a:p>
            <a:pPr marL="472516" indent="-472516"/>
            <a:r>
              <a:rPr lang="sv-SE" dirty="0" err="1"/>
              <a:t>Tropiikissa</a:t>
            </a:r>
            <a:r>
              <a:rPr lang="sv-SE" dirty="0"/>
              <a:t> </a:t>
            </a:r>
            <a:r>
              <a:rPr lang="sv-SE" dirty="0" err="1"/>
              <a:t>päivän</a:t>
            </a:r>
            <a:r>
              <a:rPr lang="sv-SE" dirty="0"/>
              <a:t> ja </a:t>
            </a:r>
            <a:r>
              <a:rPr lang="sv-SE" dirty="0" err="1"/>
              <a:t>yön</a:t>
            </a:r>
            <a:r>
              <a:rPr lang="sv-SE" dirty="0"/>
              <a:t> </a:t>
            </a:r>
            <a:r>
              <a:rPr lang="sv-SE" dirty="0" err="1"/>
              <a:t>pituus</a:t>
            </a:r>
            <a:r>
              <a:rPr lang="sv-SE" dirty="0"/>
              <a:t> </a:t>
            </a:r>
            <a:r>
              <a:rPr lang="sv-SE" dirty="0" err="1"/>
              <a:t>pysyy</a:t>
            </a:r>
            <a:r>
              <a:rPr lang="sv-SE" dirty="0"/>
              <a:t> </a:t>
            </a:r>
            <a:r>
              <a:rPr lang="sv-SE" dirty="0" err="1"/>
              <a:t>lähes</a:t>
            </a:r>
            <a:r>
              <a:rPr lang="sv-SE" dirty="0"/>
              <a:t> </a:t>
            </a:r>
            <a:r>
              <a:rPr lang="sv-SE" dirty="0" err="1"/>
              <a:t>samana</a:t>
            </a:r>
            <a:r>
              <a:rPr lang="sv-SE" dirty="0"/>
              <a:t> </a:t>
            </a:r>
            <a:r>
              <a:rPr lang="sv-SE" dirty="0" err="1"/>
              <a:t>vuodenajasta</a:t>
            </a:r>
            <a:r>
              <a:rPr lang="sv-SE" dirty="0"/>
              <a:t> </a:t>
            </a:r>
            <a:r>
              <a:rPr lang="sv-SE" dirty="0" err="1"/>
              <a:t>toiseen</a:t>
            </a:r>
            <a:r>
              <a:rPr lang="sv-SE" dirty="0"/>
              <a:t>.</a:t>
            </a:r>
          </a:p>
          <a:p>
            <a:pPr marL="472516" indent="-472516"/>
            <a:r>
              <a:rPr lang="sv-SE" dirty="0" err="1"/>
              <a:t>Aurinko</a:t>
            </a:r>
            <a:r>
              <a:rPr lang="sv-SE" dirty="0"/>
              <a:t> </a:t>
            </a:r>
            <a:r>
              <a:rPr lang="sv-SE" dirty="0" err="1"/>
              <a:t>paistaa</a:t>
            </a:r>
            <a:r>
              <a:rPr lang="sv-SE" dirty="0"/>
              <a:t> </a:t>
            </a:r>
            <a:r>
              <a:rPr lang="sv-SE" dirty="0" err="1"/>
              <a:t>aina</a:t>
            </a:r>
            <a:r>
              <a:rPr lang="sv-SE" dirty="0"/>
              <a:t> </a:t>
            </a:r>
            <a:r>
              <a:rPr lang="sv-SE" b="1" dirty="0" err="1"/>
              <a:t>zeniitistä</a:t>
            </a:r>
            <a:r>
              <a:rPr lang="sv-SE" dirty="0"/>
              <a:t> </a:t>
            </a:r>
            <a:r>
              <a:rPr lang="sv-SE" dirty="0" err="1"/>
              <a:t>jossain</a:t>
            </a:r>
            <a:r>
              <a:rPr lang="sv-SE" dirty="0"/>
              <a:t> </a:t>
            </a:r>
            <a:r>
              <a:rPr lang="sv-SE" dirty="0" err="1"/>
              <a:t>kääntöpiirien</a:t>
            </a:r>
            <a:r>
              <a:rPr lang="sv-SE" dirty="0"/>
              <a:t> </a:t>
            </a:r>
            <a:r>
              <a:rPr lang="sv-SE" dirty="0" err="1"/>
              <a:t>välisellä</a:t>
            </a:r>
            <a:r>
              <a:rPr lang="sv-SE" dirty="0"/>
              <a:t> </a:t>
            </a:r>
            <a:r>
              <a:rPr lang="sv-SE" dirty="0" err="1"/>
              <a:t>alueella</a:t>
            </a:r>
            <a:r>
              <a:rPr lang="sv-SE" dirty="0"/>
              <a:t>.</a:t>
            </a:r>
          </a:p>
          <a:p>
            <a:pPr marL="472516" indent="-472516"/>
            <a:r>
              <a:rPr lang="sv-SE" dirty="0" err="1"/>
              <a:t>Zeniittiasema</a:t>
            </a:r>
            <a:r>
              <a:rPr lang="sv-SE" dirty="0"/>
              <a:t> </a:t>
            </a:r>
            <a:r>
              <a:rPr lang="sv-SE" dirty="0" err="1"/>
              <a:t>vaihtelee</a:t>
            </a:r>
            <a:r>
              <a:rPr lang="sv-SE" dirty="0"/>
              <a:t> </a:t>
            </a:r>
            <a:r>
              <a:rPr lang="sv-SE" dirty="0" err="1"/>
              <a:t>vuodenaikojen</a:t>
            </a:r>
            <a:r>
              <a:rPr lang="sv-SE" dirty="0"/>
              <a:t> </a:t>
            </a:r>
            <a:r>
              <a:rPr lang="sv-SE" dirty="0" err="1"/>
              <a:t>mukaan</a:t>
            </a:r>
            <a:r>
              <a:rPr lang="sv-SE" dirty="0"/>
              <a:t>.</a:t>
            </a:r>
          </a:p>
          <a:p>
            <a:pPr marL="472516" indent="-472516">
              <a:buFontTx/>
              <a:buChar char="-"/>
            </a:pPr>
            <a:endParaRPr lang="sv-FI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19088D3-D034-4BCC-ABE1-C6065D883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6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F58127A8-B735-94D4-F71C-E5F531D9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147"/>
          <a:stretch>
            <a:fillRect/>
          </a:stretch>
        </p:blipFill>
        <p:spPr>
          <a:xfrm>
            <a:off x="2183383" y="3779837"/>
            <a:ext cx="8643737" cy="3462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0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BF81E-050C-437D-A799-FB437C09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31" y="29580"/>
            <a:ext cx="11591806" cy="1461188"/>
          </a:xfrm>
        </p:spPr>
        <p:txBody>
          <a:bodyPr/>
          <a:lstStyle/>
          <a:p>
            <a:r>
              <a:rPr lang="sv-SE" dirty="0"/>
              <a:t>VUODENAIKOJEN VAIHTELU</a:t>
            </a:r>
            <a:endParaRPr lang="sv-FI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9DCCA7-D05A-414C-AE4C-944AD72369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5231" y="1279738"/>
            <a:ext cx="11591806" cy="5516566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Kun</a:t>
            </a:r>
            <a:r>
              <a:rPr lang="sv-SE" dirty="0"/>
              <a:t> Maan </a:t>
            </a:r>
            <a:r>
              <a:rPr lang="sv-SE" dirty="0" err="1"/>
              <a:t>pohjoinen</a:t>
            </a:r>
            <a:r>
              <a:rPr lang="sv-SE" dirty="0"/>
              <a:t> </a:t>
            </a:r>
            <a:r>
              <a:rPr lang="sv-SE" dirty="0" err="1"/>
              <a:t>pallonpuolisko</a:t>
            </a:r>
            <a:r>
              <a:rPr lang="sv-SE" dirty="0"/>
              <a:t> on </a:t>
            </a:r>
            <a:r>
              <a:rPr lang="sv-SE" dirty="0" err="1"/>
              <a:t>kääntyneenä</a:t>
            </a:r>
            <a:r>
              <a:rPr lang="sv-SE" dirty="0"/>
              <a:t> </a:t>
            </a:r>
            <a:r>
              <a:rPr lang="sv-SE" dirty="0" err="1"/>
              <a:t>Aurinkoon</a:t>
            </a:r>
            <a:r>
              <a:rPr lang="sv-SE" dirty="0"/>
              <a:t> </a:t>
            </a:r>
            <a:r>
              <a:rPr lang="sv-SE" dirty="0" err="1"/>
              <a:t>päin</a:t>
            </a:r>
            <a:r>
              <a:rPr lang="sv-SE" dirty="0"/>
              <a:t>, on </a:t>
            </a:r>
          </a:p>
          <a:p>
            <a:pPr marL="976487" lvl="1" indent="-472516"/>
            <a:r>
              <a:rPr lang="sv-SE" dirty="0" err="1"/>
              <a:t>pohjoisella</a:t>
            </a:r>
            <a:r>
              <a:rPr lang="sv-SE" dirty="0"/>
              <a:t> </a:t>
            </a:r>
            <a:r>
              <a:rPr lang="sv-SE" dirty="0" err="1"/>
              <a:t>pallonpuoliskolla</a:t>
            </a:r>
            <a:r>
              <a:rPr lang="sv-SE" dirty="0"/>
              <a:t> </a:t>
            </a:r>
            <a:r>
              <a:rPr lang="sv-SE" dirty="0" err="1"/>
              <a:t>kesä</a:t>
            </a:r>
            <a:endParaRPr lang="sv-SE" dirty="0"/>
          </a:p>
          <a:p>
            <a:pPr marL="976487" lvl="1" indent="-472516"/>
            <a:r>
              <a:rPr lang="sv-SE" dirty="0" err="1"/>
              <a:t>eteläisellä</a:t>
            </a:r>
            <a:r>
              <a:rPr lang="sv-SE" dirty="0"/>
              <a:t> </a:t>
            </a:r>
            <a:r>
              <a:rPr lang="sv-SE" dirty="0" err="1"/>
              <a:t>pallonpuoliskolla</a:t>
            </a:r>
            <a:r>
              <a:rPr lang="sv-SE" dirty="0"/>
              <a:t> </a:t>
            </a:r>
            <a:r>
              <a:rPr lang="sv-SE" dirty="0" err="1"/>
              <a:t>talvi</a:t>
            </a:r>
            <a:endParaRPr lang="sv-SE" dirty="0"/>
          </a:p>
          <a:p>
            <a:pPr marL="0" indent="0">
              <a:buNone/>
            </a:pPr>
            <a:endParaRPr lang="sv-FI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3F9965-6FAB-40D8-BAF2-5112944F6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6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BACBC91E-965A-1A0C-4F6D-5DBAC29A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147"/>
          <a:stretch>
            <a:fillRect/>
          </a:stretch>
        </p:blipFill>
        <p:spPr>
          <a:xfrm>
            <a:off x="1568893" y="3275781"/>
            <a:ext cx="10301988" cy="4126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06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62455A-F7E4-4DE4-9663-9B2355EA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Coriolis-ilmiö</a:t>
            </a:r>
            <a:endParaRPr lang="sv-FI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B0AECA-316E-4B4E-9196-0A4396F1B6F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72516" indent="-472516"/>
            <a:r>
              <a:rPr lang="sv-SE" dirty="0" err="1"/>
              <a:t>Coriolis-ilmiö</a:t>
            </a:r>
            <a:r>
              <a:rPr lang="sv-SE" dirty="0"/>
              <a:t> </a:t>
            </a:r>
            <a:r>
              <a:rPr lang="sv-SE" dirty="0" err="1"/>
              <a:t>johtuu</a:t>
            </a:r>
            <a:r>
              <a:rPr lang="sv-SE" dirty="0"/>
              <a:t> Maan </a:t>
            </a:r>
            <a:r>
              <a:rPr lang="sv-SE" dirty="0" err="1"/>
              <a:t>pyörimisliikkeestä</a:t>
            </a:r>
            <a:r>
              <a:rPr lang="sv-SE" dirty="0"/>
              <a:t>.</a:t>
            </a:r>
          </a:p>
          <a:p>
            <a:pPr marL="472516" indent="-472516"/>
            <a:r>
              <a:rPr lang="sv-SE" dirty="0" err="1"/>
              <a:t>Ilmiö</a:t>
            </a:r>
            <a:r>
              <a:rPr lang="sv-SE" dirty="0"/>
              <a:t> </a:t>
            </a:r>
            <a:r>
              <a:rPr lang="sv-SE" dirty="0" err="1"/>
              <a:t>kääntää</a:t>
            </a:r>
            <a:r>
              <a:rPr lang="sv-SE" dirty="0"/>
              <a:t> mm. </a:t>
            </a:r>
            <a:r>
              <a:rPr lang="sv-SE" dirty="0" err="1"/>
              <a:t>Ilmakehän</a:t>
            </a:r>
            <a:r>
              <a:rPr lang="sv-SE" dirty="0"/>
              <a:t> </a:t>
            </a:r>
            <a:r>
              <a:rPr lang="sv-SE" dirty="0" err="1"/>
              <a:t>liikkeet</a:t>
            </a:r>
            <a:r>
              <a:rPr lang="sv-SE" dirty="0"/>
              <a:t> </a:t>
            </a:r>
            <a:r>
              <a:rPr lang="sv-SE" dirty="0" err="1"/>
              <a:t>pohjoisella</a:t>
            </a:r>
            <a:r>
              <a:rPr lang="sv-SE" dirty="0"/>
              <a:t> </a:t>
            </a:r>
            <a:r>
              <a:rPr lang="sv-SE" dirty="0" err="1"/>
              <a:t>pallonpuoliskolla</a:t>
            </a:r>
            <a:r>
              <a:rPr lang="sv-SE" dirty="0"/>
              <a:t> </a:t>
            </a:r>
            <a:r>
              <a:rPr lang="sv-SE" dirty="0" err="1"/>
              <a:t>liikesuuntaansa</a:t>
            </a:r>
            <a:r>
              <a:rPr lang="sv-SE" dirty="0"/>
              <a:t> </a:t>
            </a:r>
            <a:r>
              <a:rPr lang="sv-SE" dirty="0" err="1"/>
              <a:t>nähden</a:t>
            </a:r>
            <a:r>
              <a:rPr lang="sv-SE" dirty="0"/>
              <a:t> </a:t>
            </a:r>
            <a:r>
              <a:rPr lang="sv-SE" dirty="0" err="1"/>
              <a:t>oikealle</a:t>
            </a:r>
            <a:r>
              <a:rPr lang="sv-SE" dirty="0"/>
              <a:t>, ja </a:t>
            </a:r>
            <a:r>
              <a:rPr lang="sv-SE" dirty="0" err="1"/>
              <a:t>eteläisellä</a:t>
            </a:r>
            <a:r>
              <a:rPr lang="sv-SE" dirty="0"/>
              <a:t> </a:t>
            </a:r>
            <a:r>
              <a:rPr lang="sv-SE" dirty="0" err="1"/>
              <a:t>pallonpuoliskolla</a:t>
            </a:r>
            <a:r>
              <a:rPr lang="sv-SE" dirty="0"/>
              <a:t> </a:t>
            </a:r>
            <a:r>
              <a:rPr lang="sv-SE" dirty="0" err="1"/>
              <a:t>vasemmalle</a:t>
            </a:r>
            <a:r>
              <a:rPr lang="sv-SE" dirty="0"/>
              <a:t>.</a:t>
            </a:r>
          </a:p>
          <a:p>
            <a:pPr marL="472516" indent="-472516"/>
            <a:r>
              <a:rPr lang="sv-SE" dirty="0" err="1"/>
              <a:t>Päiväntasaajalla</a:t>
            </a:r>
            <a:r>
              <a:rPr lang="sv-SE" dirty="0"/>
              <a:t> </a:t>
            </a:r>
            <a:r>
              <a:rPr lang="sv-SE" dirty="0" err="1"/>
              <a:t>coriolis-ilmiö</a:t>
            </a:r>
            <a:r>
              <a:rPr lang="sv-SE" dirty="0"/>
              <a:t> </a:t>
            </a:r>
            <a:r>
              <a:rPr lang="sv-SE" dirty="0" err="1"/>
              <a:t>ei</a:t>
            </a:r>
            <a:r>
              <a:rPr lang="sv-SE" dirty="0"/>
              <a:t> </a:t>
            </a:r>
            <a:r>
              <a:rPr lang="sv-SE" dirty="0" err="1"/>
              <a:t>juurikaan</a:t>
            </a:r>
            <a:r>
              <a:rPr lang="sv-SE" dirty="0"/>
              <a:t> </a:t>
            </a:r>
            <a:r>
              <a:rPr lang="sv-SE" dirty="0" err="1"/>
              <a:t>vaikuta</a:t>
            </a:r>
            <a:r>
              <a:rPr lang="sv-SE" dirty="0"/>
              <a:t>.</a:t>
            </a:r>
            <a:endParaRPr lang="sv-FI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121E2F-FB34-410C-B2FD-85BCF1483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0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EE82E53F-C714-C3A5-D17A-F5804DB18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231" y="251445"/>
            <a:ext cx="9070976" cy="1262063"/>
          </a:xfrm>
          <a:ln/>
        </p:spPr>
        <p:txBody>
          <a:bodyPr vert="horz" wrap="square" lIns="0" tIns="3312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0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MAAILMANKAIKKEUS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49BFBCC6-41A8-791D-9A63-AA007D9B68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231" y="1768482"/>
            <a:ext cx="11521280" cy="5611755"/>
          </a:xfrm>
          <a:ln/>
        </p:spPr>
        <p:txBody>
          <a:bodyPr/>
          <a:lstStyle/>
          <a:p>
            <a:pPr marL="430178" indent="-323823">
              <a:buSzPct val="45000"/>
              <a:buFont typeface="Wingdings" panose="05000000000000000000" pitchFamily="2" charset="2"/>
              <a:buChar char=""/>
              <a:tabLst>
                <a:tab pos="430178" algn="l"/>
                <a:tab pos="534944" algn="l"/>
                <a:tab pos="984168" algn="l"/>
                <a:tab pos="1433393" algn="l"/>
                <a:tab pos="1882618" algn="l"/>
                <a:tab pos="2331843" algn="l"/>
                <a:tab pos="2781068" algn="l"/>
                <a:tab pos="3230294" algn="l"/>
                <a:tab pos="3679519" algn="l"/>
                <a:tab pos="4128744" algn="l"/>
                <a:tab pos="4577969" algn="l"/>
                <a:tab pos="5027194" algn="l"/>
                <a:tab pos="5476419" algn="l"/>
                <a:tab pos="5925644" algn="l"/>
                <a:tab pos="6374868" algn="l"/>
                <a:tab pos="6824095" algn="l"/>
                <a:tab pos="7273318" algn="l"/>
                <a:tab pos="7722545" algn="l"/>
                <a:tab pos="8171769" algn="l"/>
                <a:tab pos="8620995" algn="l"/>
                <a:tab pos="9070219" algn="l"/>
              </a:tabLst>
            </a:pPr>
            <a:r>
              <a:rPr lang="fi-FI" altLang="fi-FI" dirty="0"/>
              <a:t>Sai alkunsa n. 13,7 </a:t>
            </a:r>
            <a:r>
              <a:rPr lang="fi-FI" altLang="fi-FI" dirty="0" err="1"/>
              <a:t>mrd</a:t>
            </a:r>
            <a:r>
              <a:rPr lang="fi-FI" altLang="fi-FI" dirty="0"/>
              <a:t> vuotta sitten alkuräjähdyksessä</a:t>
            </a:r>
          </a:p>
          <a:p>
            <a:pPr marL="430178" indent="-323823">
              <a:buSzPct val="45000"/>
              <a:buFont typeface="Wingdings" panose="05000000000000000000" pitchFamily="2" charset="2"/>
              <a:buChar char=""/>
              <a:tabLst>
                <a:tab pos="430178" algn="l"/>
                <a:tab pos="534944" algn="l"/>
                <a:tab pos="984168" algn="l"/>
                <a:tab pos="1433393" algn="l"/>
                <a:tab pos="1882618" algn="l"/>
                <a:tab pos="2331843" algn="l"/>
                <a:tab pos="2781068" algn="l"/>
                <a:tab pos="3230294" algn="l"/>
                <a:tab pos="3679519" algn="l"/>
                <a:tab pos="4128744" algn="l"/>
                <a:tab pos="4577969" algn="l"/>
                <a:tab pos="5027194" algn="l"/>
                <a:tab pos="5476419" algn="l"/>
                <a:tab pos="5925644" algn="l"/>
                <a:tab pos="6374868" algn="l"/>
                <a:tab pos="6824095" algn="l"/>
                <a:tab pos="7273318" algn="l"/>
                <a:tab pos="7722545" algn="l"/>
                <a:tab pos="8171769" algn="l"/>
                <a:tab pos="8620995" algn="l"/>
                <a:tab pos="9070219" algn="l"/>
              </a:tabLst>
            </a:pPr>
            <a:r>
              <a:rPr lang="fi-FI" altLang="fi-FI" dirty="0"/>
              <a:t>Suuri, tyhjä, kylmä </a:t>
            </a:r>
          </a:p>
          <a:p>
            <a:pPr marL="430178" indent="-323823">
              <a:buSzPct val="45000"/>
              <a:buFont typeface="Wingdings" panose="05000000000000000000" pitchFamily="2" charset="2"/>
              <a:buChar char=""/>
              <a:tabLst>
                <a:tab pos="430178" algn="l"/>
                <a:tab pos="534944" algn="l"/>
                <a:tab pos="984168" algn="l"/>
                <a:tab pos="1433393" algn="l"/>
                <a:tab pos="1882618" algn="l"/>
                <a:tab pos="2331843" algn="l"/>
                <a:tab pos="2781068" algn="l"/>
                <a:tab pos="3230294" algn="l"/>
                <a:tab pos="3679519" algn="l"/>
                <a:tab pos="4128744" algn="l"/>
                <a:tab pos="4577969" algn="l"/>
                <a:tab pos="5027194" algn="l"/>
                <a:tab pos="5476419" algn="l"/>
                <a:tab pos="5925644" algn="l"/>
                <a:tab pos="6374868" algn="l"/>
                <a:tab pos="6824095" algn="l"/>
                <a:tab pos="7273318" algn="l"/>
                <a:tab pos="7722545" algn="l"/>
                <a:tab pos="8171769" algn="l"/>
                <a:tab pos="8620995" algn="l"/>
                <a:tab pos="9070219" algn="l"/>
              </a:tabLst>
            </a:pPr>
            <a:r>
              <a:rPr lang="fi-FI" altLang="fi-FI" dirty="0"/>
              <a:t>Materia jakautunut epätasaisesti keskittyen </a:t>
            </a:r>
            <a:r>
              <a:rPr lang="fi-FI" altLang="fi-FI" b="1" dirty="0"/>
              <a:t>tähtiin</a:t>
            </a:r>
            <a:r>
              <a:rPr lang="fi-FI" altLang="fi-FI" dirty="0"/>
              <a:t> ja </a:t>
            </a:r>
            <a:r>
              <a:rPr lang="fi-FI" altLang="fi-FI" b="1" dirty="0"/>
              <a:t>galakseihin</a:t>
            </a:r>
            <a:r>
              <a:rPr lang="fi-FI" altLang="fi-FI" dirty="0"/>
              <a:t>:</a:t>
            </a:r>
          </a:p>
          <a:p>
            <a:pPr marL="861942" lvl="1" indent="-322236">
              <a:buSzPct val="75000"/>
              <a:buFont typeface="Symbol" panose="05050102010706020507" pitchFamily="18" charset="2"/>
              <a:buChar char=""/>
              <a:tabLst>
                <a:tab pos="430178" algn="l"/>
                <a:tab pos="534944" algn="l"/>
                <a:tab pos="984168" algn="l"/>
                <a:tab pos="1433393" algn="l"/>
                <a:tab pos="1882618" algn="l"/>
                <a:tab pos="2331843" algn="l"/>
                <a:tab pos="2781068" algn="l"/>
                <a:tab pos="3230294" algn="l"/>
                <a:tab pos="3679519" algn="l"/>
                <a:tab pos="4128744" algn="l"/>
                <a:tab pos="4577969" algn="l"/>
                <a:tab pos="5027194" algn="l"/>
                <a:tab pos="5476419" algn="l"/>
                <a:tab pos="5925644" algn="l"/>
                <a:tab pos="6374868" algn="l"/>
                <a:tab pos="6824095" algn="l"/>
                <a:tab pos="7273318" algn="l"/>
                <a:tab pos="7722545" algn="l"/>
                <a:tab pos="8171769" algn="l"/>
                <a:tab pos="8620995" algn="l"/>
                <a:tab pos="9070219" algn="l"/>
              </a:tabLst>
            </a:pPr>
            <a:r>
              <a:rPr lang="fi-FI" altLang="fi-FI" dirty="0"/>
              <a:t>70% H</a:t>
            </a:r>
          </a:p>
          <a:p>
            <a:pPr marL="861942" lvl="1" indent="-322236">
              <a:buSzPct val="75000"/>
              <a:buFont typeface="Symbol" panose="05050102010706020507" pitchFamily="18" charset="2"/>
              <a:buChar char=""/>
              <a:tabLst>
                <a:tab pos="430178" algn="l"/>
                <a:tab pos="534944" algn="l"/>
                <a:tab pos="984168" algn="l"/>
                <a:tab pos="1433393" algn="l"/>
                <a:tab pos="1882618" algn="l"/>
                <a:tab pos="2331843" algn="l"/>
                <a:tab pos="2781068" algn="l"/>
                <a:tab pos="3230294" algn="l"/>
                <a:tab pos="3679519" algn="l"/>
                <a:tab pos="4128744" algn="l"/>
                <a:tab pos="4577969" algn="l"/>
                <a:tab pos="5027194" algn="l"/>
                <a:tab pos="5476419" algn="l"/>
                <a:tab pos="5925644" algn="l"/>
                <a:tab pos="6374868" algn="l"/>
                <a:tab pos="6824095" algn="l"/>
                <a:tab pos="7273318" algn="l"/>
                <a:tab pos="7722545" algn="l"/>
                <a:tab pos="8171769" algn="l"/>
                <a:tab pos="8620995" algn="l"/>
                <a:tab pos="9070219" algn="l"/>
              </a:tabLst>
            </a:pPr>
            <a:r>
              <a:rPr lang="fi-FI" altLang="fi-FI" dirty="0"/>
              <a:t>30% He</a:t>
            </a:r>
          </a:p>
          <a:p>
            <a:pPr marL="430178" indent="-323823">
              <a:buSzPct val="45000"/>
              <a:buFont typeface="Wingdings" panose="05000000000000000000" pitchFamily="2" charset="2"/>
              <a:buChar char=""/>
              <a:tabLst>
                <a:tab pos="430178" algn="l"/>
                <a:tab pos="534944" algn="l"/>
                <a:tab pos="984168" algn="l"/>
                <a:tab pos="1433393" algn="l"/>
                <a:tab pos="1882618" algn="l"/>
                <a:tab pos="2331843" algn="l"/>
                <a:tab pos="2781068" algn="l"/>
                <a:tab pos="3230294" algn="l"/>
                <a:tab pos="3679519" algn="l"/>
                <a:tab pos="4128744" algn="l"/>
                <a:tab pos="4577969" algn="l"/>
                <a:tab pos="5027194" algn="l"/>
                <a:tab pos="5476419" algn="l"/>
                <a:tab pos="5925644" algn="l"/>
                <a:tab pos="6374868" algn="l"/>
                <a:tab pos="6824095" algn="l"/>
                <a:tab pos="7273318" algn="l"/>
                <a:tab pos="7722545" algn="l"/>
                <a:tab pos="8171769" algn="l"/>
                <a:tab pos="8620995" algn="l"/>
                <a:tab pos="9070219" algn="l"/>
              </a:tabLst>
            </a:pPr>
            <a:r>
              <a:rPr lang="fi-FI" altLang="fi-FI" dirty="0"/>
              <a:t>Laajenee edelleen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23B8C0-5A98-4C23-84AE-0328070C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99" y="55795"/>
            <a:ext cx="11591502" cy="1461188"/>
          </a:xfrm>
        </p:spPr>
        <p:txBody>
          <a:bodyPr anchor="ctr">
            <a:normAutofit/>
          </a:bodyPr>
          <a:lstStyle/>
          <a:p>
            <a:r>
              <a:rPr lang="sv-SE" dirty="0" err="1"/>
              <a:t>Coriolis-ilmiö</a:t>
            </a:r>
            <a:endParaRPr lang="sv-FI" dirty="0"/>
          </a:p>
        </p:txBody>
      </p:sp>
      <p:pic>
        <p:nvPicPr>
          <p:cNvPr id="7" name="Content Placeholder 6" descr="Chart, diagram&#10;&#10;Description automatically generated">
            <a:extLst>
              <a:ext uri="{FF2B5EF4-FFF2-40B4-BE49-F238E27FC236}">
                <a16:creationId xmlns:a16="http://schemas.microsoft.com/office/drawing/2014/main" id="{E382CBC2-D18D-4434-A0FF-86FCDD7DDB1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298005" y="1110871"/>
            <a:ext cx="9883223" cy="6448804"/>
          </a:xfr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98673E-F19E-4C4C-AB3E-91FF142B6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1768" y="6796303"/>
            <a:ext cx="3023870" cy="402483"/>
          </a:xfrm>
        </p:spPr>
        <p:txBody>
          <a:bodyPr anchor="b">
            <a:normAutofit/>
          </a:bodyPr>
          <a:lstStyle/>
          <a:p>
            <a:pPr>
              <a:spcAft>
                <a:spcPts val="331"/>
              </a:spcAft>
            </a:pPr>
            <a:fld id="{701E4971-310B-774B-8DEE-5F834C23301A}" type="slidenum">
              <a:rPr lang="fi-FI" smtClean="0"/>
              <a:pPr>
                <a:spcAft>
                  <a:spcPts val="331"/>
                </a:spcAft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9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2B842CF2-3F4C-A14D-6964-1A06D3F68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2815" y="301630"/>
            <a:ext cx="9070976" cy="1262063"/>
          </a:xfrm>
          <a:ln/>
        </p:spPr>
        <p:txBody>
          <a:bodyPr vert="horz" wrap="square" lIns="0" tIns="3312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0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/>
              <a:t>LINNUNRATA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E1446BA-0F57-FCCA-98AA-84B94F22A4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9207" y="1768482"/>
            <a:ext cx="5904656" cy="4384675"/>
          </a:xfrm>
          <a:ln/>
        </p:spPr>
        <p:txBody>
          <a:bodyPr/>
          <a:lstStyle/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 err="1"/>
              <a:t>Milky</a:t>
            </a:r>
            <a:r>
              <a:rPr lang="fi-FI" altLang="fi-FI" dirty="0"/>
              <a:t> </a:t>
            </a:r>
            <a:r>
              <a:rPr lang="fi-FI" altLang="fi-FI" dirty="0" err="1"/>
              <a:t>Way</a:t>
            </a:r>
            <a:r>
              <a:rPr lang="fi-FI" altLang="fi-FI" dirty="0"/>
              <a:t> on n. 200 </a:t>
            </a:r>
            <a:r>
              <a:rPr lang="fi-FI" altLang="fi-FI" dirty="0" err="1"/>
              <a:t>mrd</a:t>
            </a:r>
            <a:r>
              <a:rPr lang="fi-FI" altLang="fi-FI" dirty="0"/>
              <a:t> tähden muodostama kierteisgalaksi</a:t>
            </a:r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Galakseja on n. 200 </a:t>
            </a:r>
            <a:r>
              <a:rPr lang="fi-FI" altLang="fi-FI" dirty="0" err="1"/>
              <a:t>mrd</a:t>
            </a:r>
            <a:endParaRPr lang="fi-FI" altLang="fi-FI" dirty="0"/>
          </a:p>
          <a:p>
            <a:pPr marL="0" indent="0">
              <a:buSzPct val="45000"/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F0B5248E-DB85-C7F5-0AE6-844DE986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60" y="1768482"/>
            <a:ext cx="6409591" cy="529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6CC80E80-CBF9-E2FA-B9A6-A5C8A6F2E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3223" y="251445"/>
            <a:ext cx="9070976" cy="1262063"/>
          </a:xfrm>
          <a:ln/>
        </p:spPr>
        <p:txBody>
          <a:bodyPr vert="horz" wrap="square" lIns="0" tIns="3312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0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AURINKOKUNTA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C6F4EE2-CBF3-B529-2BD5-2D533CEF5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3223" y="1513508"/>
            <a:ext cx="10510568" cy="5434681"/>
          </a:xfrm>
          <a:ln/>
        </p:spPr>
        <p:txBody>
          <a:bodyPr>
            <a:normAutofit lnSpcReduction="10000"/>
          </a:bodyPr>
          <a:lstStyle/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Syntyi 4,6 </a:t>
            </a:r>
            <a:r>
              <a:rPr lang="fi-FI" altLang="fi-FI" dirty="0" err="1"/>
              <a:t>mrd</a:t>
            </a:r>
            <a:r>
              <a:rPr lang="fi-FI" altLang="fi-FI" dirty="0"/>
              <a:t> vuotta sitten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Kaasu- ja pölypilvi tiivistyi kiekoksi</a:t>
            </a:r>
          </a:p>
          <a:p>
            <a:pPr marL="915911" lvl="1" indent="0">
              <a:buSzPct val="45000"/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endParaRPr lang="fi-FI" altLang="fi-FI" dirty="0"/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Keskelle tiivistyi suurin osa aineesta → Aurinko</a:t>
            </a:r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Ympärillä 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Planeetat 8kpl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Kuut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Kääpiöplaneetat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Asteroidit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Meteoroidit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Komeetat</a:t>
            </a:r>
          </a:p>
          <a:p>
            <a:pPr marL="980218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1900" dirty="0">
                <a:hlinkClick r:id="rId3"/>
              </a:rPr>
              <a:t>https://www.youtube.com/watch?v=libKVRa01L8</a:t>
            </a:r>
            <a:endParaRPr lang="fi-FI" altLang="fi-FI" sz="1900" dirty="0"/>
          </a:p>
          <a:p>
            <a:pPr marL="980218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endParaRPr lang="fi-FI" altLang="fi-FI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666A1FF5-0E74-33DD-D2EC-11B48B1A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99" y="3562193"/>
            <a:ext cx="5702617" cy="39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7BCB81D6-D353-430E-EBE5-EA015AACD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207" y="251445"/>
            <a:ext cx="9070976" cy="1262063"/>
          </a:xfrm>
          <a:ln/>
        </p:spPr>
        <p:txBody>
          <a:bodyPr vert="horz" wrap="square" lIns="0" tIns="3312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0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AURINKO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2BB2D8F-3FAC-81C7-08D2-9A1D01E49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3223" y="1403573"/>
            <a:ext cx="11809312" cy="5256583"/>
          </a:xfrm>
          <a:ln/>
        </p:spPr>
        <p:txBody>
          <a:bodyPr>
            <a:normAutofit/>
          </a:bodyPr>
          <a:lstStyle/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Aurinkokunnan keskustähti</a:t>
            </a:r>
          </a:p>
          <a:p>
            <a:pPr lvl="1" indent="-284140"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>
                <a:hlinkClick r:id="rId3"/>
              </a:rPr>
              <a:t>https://areena.yle.fi/1-2691618</a:t>
            </a:r>
          </a:p>
          <a:p>
            <a:pPr lvl="1" indent="-284140"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endParaRPr lang="fi-FI" altLang="fi-FI" dirty="0"/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99,8% Aurinkokunnan massasta</a:t>
            </a:r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vedystä ja heliumista koostuva kuuma kaasupallo</a:t>
            </a:r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 Ytimessä jatkuva fuusioreaktio vapauttaa säteilyenergiaa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H → 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72E3432D-7E5D-D357-7158-6B65776B0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7199" y="89693"/>
            <a:ext cx="9070976" cy="1262063"/>
          </a:xfrm>
          <a:ln/>
        </p:spPr>
        <p:txBody>
          <a:bodyPr/>
          <a:lstStyle/>
          <a:p>
            <a:pPr>
              <a:tabLst>
                <a:tab pos="0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AURINGON RAKENNE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628D245-1FEC-8770-BD2B-0A302522A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231" y="1367428"/>
            <a:ext cx="12313368" cy="5327650"/>
          </a:xfrm>
          <a:ln/>
        </p:spPr>
        <p:txBody>
          <a:bodyPr/>
          <a:lstStyle/>
          <a:p>
            <a:pPr marL="0" indent="0"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2800" dirty="0"/>
              <a:t>Piirrä rakennekuva Auringosta ja nimeä siihen</a:t>
            </a:r>
          </a:p>
          <a:p>
            <a:pPr marL="0" indent="0"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2800" dirty="0"/>
              <a:t>a) ydin</a:t>
            </a:r>
          </a:p>
          <a:p>
            <a:pPr marL="0" indent="0"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2800" dirty="0"/>
              <a:t>b) säteilykerros</a:t>
            </a:r>
          </a:p>
          <a:p>
            <a:pPr marL="0" indent="0"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2800" dirty="0"/>
              <a:t>c) konvektiokerros</a:t>
            </a:r>
          </a:p>
          <a:p>
            <a:pPr marL="0" indent="0"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2800" dirty="0"/>
              <a:t>d) fotosfääri</a:t>
            </a:r>
          </a:p>
          <a:p>
            <a:pPr marL="0" indent="0"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2800" dirty="0"/>
              <a:t>e) kromosfääri</a:t>
            </a:r>
          </a:p>
          <a:p>
            <a:pPr marL="0" indent="0"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2800" dirty="0"/>
              <a:t>f ) korona</a:t>
            </a:r>
          </a:p>
          <a:p>
            <a:pPr marL="0" indent="0"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2800" dirty="0"/>
              <a:t>g) protuberanssi</a:t>
            </a:r>
          </a:p>
          <a:p>
            <a:pPr marL="0" indent="0"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2800" dirty="0"/>
              <a:t>h) auringonpilkku</a:t>
            </a:r>
          </a:p>
          <a:p>
            <a:pPr marL="0" indent="0">
              <a:buNone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2800" dirty="0"/>
              <a:t>i) roihu</a:t>
            </a:r>
            <a:endParaRPr lang="fi-FI" altLang="fi-FI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79" y="0"/>
            <a:ext cx="13436416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AAAE17-AA68-F7C5-DBD5-A4BDFAB797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 r="-1" b="9202"/>
          <a:stretch>
            <a:fillRect/>
          </a:stretch>
        </p:blipFill>
        <p:spPr bwMode="auto">
          <a:xfrm>
            <a:off x="20" y="1413"/>
            <a:ext cx="13439755" cy="75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3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28">
            <a:extLst>
              <a:ext uri="{FF2B5EF4-FFF2-40B4-BE49-F238E27FC236}">
                <a16:creationId xmlns:a16="http://schemas.microsoft.com/office/drawing/2014/main" id="{011E6522-FCC0-6377-5AB0-2FC4623DE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346" y="6218"/>
            <a:ext cx="7401081" cy="75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6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A2BD6097-8E6B-3C85-9967-0C882CC04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7199" y="323453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dirty="0"/>
              <a:t>AURINGON AKTIIVISUUS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C457633-7AE9-8DD9-F9A6-22C905935B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9207" y="1768474"/>
            <a:ext cx="12097344" cy="5467747"/>
          </a:xfrm>
          <a:ln/>
        </p:spPr>
        <p:txBody>
          <a:bodyPr/>
          <a:lstStyle/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3200" dirty="0">
                <a:latin typeface="Calibri" panose="020F0502020204030204" pitchFamily="34" charset="0"/>
              </a:rPr>
              <a:t>Aurinko on aktiivinen, kun sen pinnalla tapahtuu keskimääräistä enemmän purkauksia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3200" dirty="0">
                <a:latin typeface="Calibri" panose="020F0502020204030204" pitchFamily="34" charset="0"/>
              </a:rPr>
              <a:t>vaihtelee auringonpilkkujakson mukana noin 11 vuoden jaksoissa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3200" dirty="0">
                <a:latin typeface="Calibri" panose="020F0502020204030204" pitchFamily="34" charset="0"/>
              </a:rPr>
              <a:t>ilmenee  </a:t>
            </a:r>
            <a:r>
              <a:rPr lang="fi-FI" altLang="fi-FI" sz="3200" b="1" dirty="0">
                <a:latin typeface="Calibri" panose="020F0502020204030204" pitchFamily="34" charset="0"/>
              </a:rPr>
              <a:t>protuberanssien</a:t>
            </a:r>
            <a:r>
              <a:rPr lang="fi-FI" altLang="fi-FI" sz="3200" dirty="0">
                <a:latin typeface="Calibri" panose="020F0502020204030204" pitchFamily="34" charset="0"/>
              </a:rPr>
              <a:t> ja </a:t>
            </a:r>
            <a:r>
              <a:rPr lang="fi-FI" altLang="fi-FI" sz="3200" b="1" dirty="0" err="1">
                <a:latin typeface="Calibri" panose="020F0502020204030204" pitchFamily="34" charset="0"/>
              </a:rPr>
              <a:t>flarepurkausten</a:t>
            </a:r>
            <a:r>
              <a:rPr lang="fi-FI" altLang="fi-FI" sz="3200" dirty="0">
                <a:latin typeface="Calibri" panose="020F0502020204030204" pitchFamily="34" charset="0"/>
              </a:rPr>
              <a:t> lisääntymisenä sekä </a:t>
            </a:r>
            <a:r>
              <a:rPr lang="fi-FI" altLang="fi-FI" sz="3200" b="1" dirty="0">
                <a:latin typeface="Calibri" panose="020F0502020204030204" pitchFamily="34" charset="0"/>
              </a:rPr>
              <a:t>aurinkotuulen</a:t>
            </a:r>
            <a:r>
              <a:rPr lang="fi-FI" altLang="fi-FI" sz="3200" dirty="0">
                <a:latin typeface="Calibri" panose="020F0502020204030204" pitchFamily="34" charset="0"/>
              </a:rPr>
              <a:t> voimistumisena</a:t>
            </a:r>
          </a:p>
          <a:p>
            <a:pPr indent="-341285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3200" dirty="0">
                <a:latin typeface="Calibri" panose="020F0502020204030204" pitchFamily="34" charset="0"/>
              </a:rPr>
              <a:t> Auringon  vetyvarastot riittävät vielä n. 5 </a:t>
            </a:r>
            <a:r>
              <a:rPr lang="fi-FI" altLang="fi-FI" sz="3200" dirty="0" err="1">
                <a:latin typeface="Calibri" panose="020F0502020204030204" pitchFamily="34" charset="0"/>
              </a:rPr>
              <a:t>mrd</a:t>
            </a:r>
            <a:r>
              <a:rPr lang="fi-FI" altLang="fi-FI" sz="3200" dirty="0">
                <a:latin typeface="Calibri" panose="020F0502020204030204" pitchFamily="34" charset="0"/>
              </a:rPr>
              <a:t> vuotta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3200" dirty="0">
                <a:latin typeface="Calibri" panose="020F0502020204030204" pitchFamily="34" charset="0"/>
              </a:rPr>
              <a:t>Aurinko laajenee → punainen jättiläinen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3200" dirty="0">
                <a:latin typeface="Calibri" panose="020F0502020204030204" pitchFamily="34" charset="0"/>
              </a:rPr>
              <a:t>sisäosat luhistuvat → valkoinen kääpiö</a:t>
            </a:r>
          </a:p>
          <a:p>
            <a:pPr marL="1484189" lvl="1" indent="-568278">
              <a:buSzPct val="45000"/>
              <a:buFont typeface="Wingdings" panose="05000000000000000000" pitchFamily="2" charset="2"/>
              <a:buChar char=""/>
              <a:tabLst>
                <a:tab pos="342872" algn="l"/>
                <a:tab pos="447637" algn="l"/>
                <a:tab pos="896864" algn="l"/>
                <a:tab pos="1346087" algn="l"/>
                <a:tab pos="1795314" algn="l"/>
                <a:tab pos="2244538" algn="l"/>
                <a:tab pos="2693764" algn="l"/>
                <a:tab pos="3142988" algn="l"/>
                <a:tab pos="3592213" algn="l"/>
                <a:tab pos="4041438" algn="l"/>
                <a:tab pos="4490663" algn="l"/>
                <a:tab pos="4939888" algn="l"/>
                <a:tab pos="5389113" algn="l"/>
                <a:tab pos="5838339" algn="l"/>
                <a:tab pos="6287564" algn="l"/>
                <a:tab pos="6736789" algn="l"/>
                <a:tab pos="7186014" algn="l"/>
                <a:tab pos="7635239" algn="l"/>
                <a:tab pos="8084464" algn="l"/>
                <a:tab pos="8533689" algn="l"/>
                <a:tab pos="8982914" algn="l"/>
                <a:tab pos="8984501" algn="l"/>
              </a:tabLst>
            </a:pPr>
            <a:r>
              <a:rPr lang="fi-FI" altLang="fi-FI" sz="3200" dirty="0">
                <a:latin typeface="Calibri" panose="020F0502020204030204" pitchFamily="34" charset="0"/>
              </a:rPr>
              <a:t>Lopulta tähti sammuu → musta kääpiö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3126917</TotalTime>
  <Words>573</Words>
  <Application>Microsoft Office PowerPoint</Application>
  <PresentationFormat>Mukautettu</PresentationFormat>
  <Paragraphs>125</Paragraphs>
  <Slides>20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Symbol</vt:lpstr>
      <vt:lpstr>Times New Roman</vt:lpstr>
      <vt:lpstr>Wingdings</vt:lpstr>
      <vt:lpstr>Office-teema</vt:lpstr>
      <vt:lpstr>PowerPoint-esitys</vt:lpstr>
      <vt:lpstr>MAAILMANKAIKKEUS</vt:lpstr>
      <vt:lpstr>LINNUNRATA</vt:lpstr>
      <vt:lpstr>AURINKOKUNTA</vt:lpstr>
      <vt:lpstr>AURINKO</vt:lpstr>
      <vt:lpstr>AURINGON RAKENNE</vt:lpstr>
      <vt:lpstr>PowerPoint-esitys</vt:lpstr>
      <vt:lpstr>PowerPoint-esitys</vt:lpstr>
      <vt:lpstr>AURINGON AKTIIVISUUS</vt:lpstr>
      <vt:lpstr>PLANEETAT JA KUUT</vt:lpstr>
      <vt:lpstr>PIENET TAIVAANKAPPALEET</vt:lpstr>
      <vt:lpstr>VUOROKAUSI JA VUOSI</vt:lpstr>
      <vt:lpstr>AIKAVYÖHYKKEET</vt:lpstr>
      <vt:lpstr>PowerPoint-esitys</vt:lpstr>
      <vt:lpstr>VALAISTUSVYÖHYKKEET</vt:lpstr>
      <vt:lpstr>VUODENAIKOJEN VAIHTELU</vt:lpstr>
      <vt:lpstr>VUODENAIKOJEN VAIHTELU</vt:lpstr>
      <vt:lpstr>VUODENAIKOJEN VAIHTELU</vt:lpstr>
      <vt:lpstr>Coriolis-ilmiö</vt:lpstr>
      <vt:lpstr>Coriolis-ilmiö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Marjo Grönvall-Jokela</dc:creator>
  <cp:keywords/>
  <dc:description/>
  <cp:lastModifiedBy>Marjo Grönvall-Jokela</cp:lastModifiedBy>
  <cp:revision>2</cp:revision>
  <cp:lastPrinted>1601-01-01T00:00:00Z</cp:lastPrinted>
  <dcterms:created xsi:type="dcterms:W3CDTF">2014-11-25T07:53:24Z</dcterms:created>
  <dcterms:modified xsi:type="dcterms:W3CDTF">2026-04-12T13:05:55Z</dcterms:modified>
</cp:coreProperties>
</file>