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082C6A-36FD-45E7-904A-19202366D6D2}" type="datetimeFigureOut">
              <a:rPr lang="fi-FI" smtClean="0"/>
              <a:pPr/>
              <a:t>17.5.2016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3B056F-8895-4E24-8E32-00AC155F989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/>
          </a:bodyPr>
          <a:lstStyle/>
          <a:p>
            <a:pPr algn="l"/>
            <a:r>
              <a:rPr lang="fi-FI" sz="3200" dirty="0" err="1" smtClean="0"/>
              <a:t>Finlands</a:t>
            </a:r>
            <a:r>
              <a:rPr lang="fi-FI" sz="3200" dirty="0" smtClean="0"/>
              <a:t> </a:t>
            </a:r>
            <a:r>
              <a:rPr lang="fi-FI" sz="3200" dirty="0" err="1" smtClean="0"/>
              <a:t>inbördeskrig</a:t>
            </a:r>
            <a:r>
              <a:rPr lang="fi-FI" sz="3200" dirty="0" smtClean="0"/>
              <a:t> – </a:t>
            </a:r>
            <a:r>
              <a:rPr lang="fi-FI" sz="3200" dirty="0" err="1" smtClean="0"/>
              <a:t>orsaker</a:t>
            </a:r>
            <a:r>
              <a:rPr lang="fi-FI" sz="3200" dirty="0" smtClean="0"/>
              <a:t> </a:t>
            </a:r>
            <a:r>
              <a:rPr lang="fi-FI" sz="3200" dirty="0" err="1" smtClean="0"/>
              <a:t>och</a:t>
            </a:r>
            <a:r>
              <a:rPr lang="fi-FI" sz="3200" dirty="0" smtClean="0"/>
              <a:t> </a:t>
            </a:r>
            <a:r>
              <a:rPr lang="fi-FI" sz="3200" dirty="0" err="1" smtClean="0"/>
              <a:t>följder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91318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0963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7" y="4149080"/>
            <a:ext cx="2815921" cy="268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520" y="4406863"/>
            <a:ext cx="4281226" cy="240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94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24744"/>
          </a:xfrm>
        </p:spPr>
        <p:txBody>
          <a:bodyPr/>
          <a:lstStyle/>
          <a:p>
            <a:r>
              <a:rPr lang="sv-FI" dirty="0" smtClean="0"/>
              <a:t>Röd och vit terror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sv-FI" dirty="0" smtClean="0"/>
              <a:t>Under och efter kriget dog 9000 människor av </a:t>
            </a:r>
            <a:r>
              <a:rPr lang="sv-FI" u="sng" dirty="0" smtClean="0"/>
              <a:t>terrordåd</a:t>
            </a:r>
            <a:r>
              <a:rPr lang="sv-FI" dirty="0" smtClean="0"/>
              <a:t>, dvs. ungefär lika många som under kriget</a:t>
            </a:r>
          </a:p>
          <a:p>
            <a:endParaRPr lang="sv-FI" dirty="0" smtClean="0"/>
          </a:p>
          <a:p>
            <a:r>
              <a:rPr lang="sv-FI" dirty="0" smtClean="0"/>
              <a:t>De flesta dog av vita terrordåd i slutet av kriget och efter krigets slut</a:t>
            </a:r>
          </a:p>
          <a:p>
            <a:endParaRPr lang="sv-FI" dirty="0" smtClean="0"/>
          </a:p>
          <a:p>
            <a:endParaRPr lang="sv-FI" dirty="0"/>
          </a:p>
        </p:txBody>
      </p:sp>
      <p:pic>
        <p:nvPicPr>
          <p:cNvPr id="4" name="Bildobjekt 3" descr="FiringsquadLankipoh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861048"/>
            <a:ext cx="3275856" cy="2412778"/>
          </a:xfrm>
          <a:prstGeom prst="rect">
            <a:avLst/>
          </a:prstGeom>
        </p:spPr>
      </p:pic>
      <p:pic>
        <p:nvPicPr>
          <p:cNvPr id="5" name="Bildobjekt 4" descr="frihetskri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3810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1852"/>
          </a:xfrm>
        </p:spPr>
        <p:txBody>
          <a:bodyPr/>
          <a:lstStyle/>
          <a:p>
            <a:r>
              <a:rPr lang="sv-FI" dirty="0" smtClean="0"/>
              <a:t>Krigets följder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781852"/>
            <a:ext cx="7467600" cy="5692100"/>
          </a:xfrm>
        </p:spPr>
        <p:txBody>
          <a:bodyPr/>
          <a:lstStyle/>
          <a:p>
            <a:r>
              <a:rPr lang="sv-FI" dirty="0" smtClean="0"/>
              <a:t>Sammanlagt dog över 36 000 människor. Över 13 000 av dessa dog i de vitas fångläger efter kriget.</a:t>
            </a:r>
          </a:p>
          <a:p>
            <a:endParaRPr lang="sv-FI" dirty="0" smtClean="0"/>
          </a:p>
          <a:p>
            <a:r>
              <a:rPr lang="sv-FI" dirty="0" smtClean="0"/>
              <a:t>Drygt 20 000 barn miste ena eller båda föräldrarna</a:t>
            </a:r>
          </a:p>
          <a:p>
            <a:endParaRPr lang="sv-FI" dirty="0" smtClean="0"/>
          </a:p>
          <a:p>
            <a:r>
              <a:rPr lang="sv-FI" dirty="0" smtClean="0"/>
              <a:t>Finlands folk </a:t>
            </a:r>
            <a:r>
              <a:rPr lang="sv-FI" u="sng" dirty="0" smtClean="0"/>
              <a:t>splittrades</a:t>
            </a:r>
            <a:r>
              <a:rPr lang="sv-FI" dirty="0" smtClean="0"/>
              <a:t> i </a:t>
            </a:r>
            <a:r>
              <a:rPr lang="sv-FI" u="sng" dirty="0" smtClean="0"/>
              <a:t>besegrare</a:t>
            </a:r>
            <a:r>
              <a:rPr lang="sv-FI" dirty="0" smtClean="0"/>
              <a:t> och </a:t>
            </a:r>
            <a:r>
              <a:rPr lang="sv-FI" u="sng" dirty="0" smtClean="0"/>
              <a:t>besegrade</a:t>
            </a:r>
            <a:endParaRPr lang="sv-FI" u="sng" dirty="0"/>
          </a:p>
        </p:txBody>
      </p:sp>
      <p:pic>
        <p:nvPicPr>
          <p:cNvPr id="4" name="Platshållare för innehåll 3" descr="Civil_War_Prison_Camp_in_Helsink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59" y="4046220"/>
            <a:ext cx="3641598" cy="2811780"/>
          </a:xfrm>
          <a:prstGeom prst="rect">
            <a:avLst/>
          </a:prstGeom>
        </p:spPr>
      </p:pic>
      <p:pic>
        <p:nvPicPr>
          <p:cNvPr id="5" name="Bildobjekt 4" descr="kokoomaleir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3816" y="4437112"/>
            <a:ext cx="366712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fi-FI" dirty="0" smtClean="0"/>
              <a:t>Åsikterna delas</a:t>
            </a:r>
            <a:endParaRPr lang="sv-SE" altLang="fi-FI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FI" altLang="fi-FI" u="sng" dirty="0" smtClean="0">
                <a:latin typeface="+mj-lt"/>
              </a:rPr>
              <a:t>Röda</a:t>
            </a:r>
          </a:p>
          <a:p>
            <a:pPr eaLnBrk="1" hangingPunct="1"/>
            <a:r>
              <a:rPr lang="sv-FI" altLang="fi-FI" dirty="0" smtClean="0">
                <a:latin typeface="+mj-lt"/>
              </a:rPr>
              <a:t>Torpare</a:t>
            </a:r>
          </a:p>
          <a:p>
            <a:pPr eaLnBrk="1" hangingPunct="1"/>
            <a:r>
              <a:rPr lang="sv-FI" altLang="fi-FI" dirty="0" smtClean="0">
                <a:latin typeface="+mj-lt"/>
              </a:rPr>
              <a:t>Pigor &amp; drängar</a:t>
            </a:r>
          </a:p>
          <a:p>
            <a:pPr eaLnBrk="1" hangingPunct="1"/>
            <a:r>
              <a:rPr lang="sv-FI" altLang="fi-FI" dirty="0" smtClean="0">
                <a:latin typeface="+mj-lt"/>
              </a:rPr>
              <a:t>Fabriksarbetare</a:t>
            </a:r>
          </a:p>
          <a:p>
            <a:pPr eaLnBrk="1" hangingPunct="1"/>
            <a:r>
              <a:rPr lang="sv-FI" altLang="fi-FI" dirty="0" smtClean="0">
                <a:latin typeface="+mj-lt"/>
              </a:rPr>
              <a:t>Socialdemokrater</a:t>
            </a:r>
          </a:p>
          <a:p>
            <a:pPr eaLnBrk="1" hangingPunct="1"/>
            <a:r>
              <a:rPr lang="sv-FI" altLang="fi-FI" dirty="0" smtClean="0">
                <a:latin typeface="+mj-lt"/>
              </a:rPr>
              <a:t>Kommunister</a:t>
            </a:r>
          </a:p>
          <a:p>
            <a:pPr eaLnBrk="1" hangingPunct="1"/>
            <a:r>
              <a:rPr lang="sv-FI" altLang="fi-FI" dirty="0" smtClean="0">
                <a:latin typeface="+mj-lt"/>
              </a:rPr>
              <a:t>Södra Finland</a:t>
            </a:r>
            <a:endParaRPr lang="sv-SE" altLang="fi-FI" dirty="0" smtClean="0">
              <a:latin typeface="+mj-lt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sv-FI" altLang="fi-FI" u="sng" dirty="0" smtClean="0"/>
              <a:t>Vita</a:t>
            </a:r>
          </a:p>
          <a:p>
            <a:pPr eaLnBrk="1" hangingPunct="1"/>
            <a:r>
              <a:rPr lang="sv-FI" altLang="fi-FI" dirty="0" smtClean="0"/>
              <a:t>Självägande bönder</a:t>
            </a:r>
          </a:p>
          <a:p>
            <a:pPr eaLnBrk="1" hangingPunct="1"/>
            <a:r>
              <a:rPr lang="sv-FI" altLang="fi-FI" dirty="0" smtClean="0"/>
              <a:t>Tjänstemän</a:t>
            </a:r>
          </a:p>
          <a:p>
            <a:pPr eaLnBrk="1" hangingPunct="1"/>
            <a:r>
              <a:rPr lang="sv-FI" altLang="fi-FI" dirty="0" smtClean="0"/>
              <a:t>Fabriksägare</a:t>
            </a:r>
          </a:p>
          <a:p>
            <a:pPr eaLnBrk="1" hangingPunct="1"/>
            <a:r>
              <a:rPr lang="sv-FI" altLang="fi-FI" dirty="0" smtClean="0"/>
              <a:t>Borgerliga (bl.a. SFP)</a:t>
            </a:r>
          </a:p>
          <a:p>
            <a:pPr eaLnBrk="1" hangingPunct="1"/>
            <a:r>
              <a:rPr lang="sv-FI" altLang="fi-FI" dirty="0" smtClean="0"/>
              <a:t>Mellersta och norra Finland</a:t>
            </a:r>
          </a:p>
          <a:p>
            <a:pPr eaLnBrk="1" hangingPunct="1"/>
            <a:endParaRPr lang="sv-SE" altLang="fi-FI" dirty="0" smtClean="0">
              <a:solidFill>
                <a:schemeClr val="accent2"/>
              </a:solidFill>
              <a:latin typeface="Harlow Solid Italic" pitchFamily="82" charset="0"/>
            </a:endParaRPr>
          </a:p>
        </p:txBody>
      </p:sp>
      <p:sp>
        <p:nvSpPr>
          <p:cNvPr id="3077" name="Oval 8"/>
          <p:cNvSpPr>
            <a:spLocks noChangeArrowheads="1"/>
          </p:cNvSpPr>
          <p:nvPr/>
        </p:nvSpPr>
        <p:spPr bwMode="auto">
          <a:xfrm>
            <a:off x="3419475" y="5516563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low Solid Itali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low Solid Itali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low Solid Itali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low Solid Italic" pitchFamily="82" charset="0"/>
              </a:defRPr>
            </a:lvl9pPr>
          </a:lstStyle>
          <a:p>
            <a:pPr eaLnBrk="1" hangingPunct="1"/>
            <a:endParaRPr lang="en-US" altLang="fi-FI"/>
          </a:p>
        </p:txBody>
      </p:sp>
      <p:sp>
        <p:nvSpPr>
          <p:cNvPr id="3078" name="Oval 10"/>
          <p:cNvSpPr>
            <a:spLocks noChangeArrowheads="1"/>
          </p:cNvSpPr>
          <p:nvPr/>
        </p:nvSpPr>
        <p:spPr bwMode="auto">
          <a:xfrm>
            <a:off x="4067175" y="5516563"/>
            <a:ext cx="865188" cy="865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arlow Solid Itali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low Solid Itali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low Solid Itali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low Solid Itali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low Solid Italic" pitchFamily="82" charset="0"/>
              </a:defRPr>
            </a:lvl9pPr>
          </a:lstStyle>
          <a:p>
            <a:pPr eaLnBrk="1" hangingPunct="1"/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xmlns="" val="3184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fi-FI" dirty="0" smtClean="0">
                <a:latin typeface="+mn-lt"/>
              </a:rPr>
              <a:t>Fördelningen </a:t>
            </a:r>
            <a:endParaRPr lang="sv-SE" altLang="fi-FI" dirty="0" smtClean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sv-SE" altLang="fi-FI" dirty="0" smtClean="0"/>
              <a:t>			Röda		Vita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sv-SE" altLang="fi-FI" dirty="0" smtClean="0"/>
          </a:p>
          <a:p>
            <a:pPr eaLnBrk="1" hangingPunct="1">
              <a:lnSpc>
                <a:spcPct val="90000"/>
              </a:lnSpc>
            </a:pPr>
            <a:r>
              <a:rPr lang="sv-SE" altLang="fi-FI" sz="2000" dirty="0" smtClean="0"/>
              <a:t>Tjänstemän		1,1 %		17,0%</a:t>
            </a:r>
          </a:p>
          <a:p>
            <a:pPr eaLnBrk="1" hangingPunct="1">
              <a:lnSpc>
                <a:spcPct val="90000"/>
              </a:lnSpc>
            </a:pPr>
            <a:r>
              <a:rPr lang="sv-SE" altLang="fi-FI" sz="2000" dirty="0" smtClean="0"/>
              <a:t>Jordägare		5,4%		45,4%	</a:t>
            </a:r>
          </a:p>
          <a:p>
            <a:pPr eaLnBrk="1" hangingPunct="1">
              <a:lnSpc>
                <a:spcPct val="90000"/>
              </a:lnSpc>
            </a:pPr>
            <a:r>
              <a:rPr lang="sv-SE" altLang="fi-FI" sz="2000" dirty="0" smtClean="0"/>
              <a:t>Torpare		12,5%		11,0%	</a:t>
            </a:r>
          </a:p>
          <a:p>
            <a:pPr eaLnBrk="1" hangingPunct="1">
              <a:lnSpc>
                <a:spcPct val="90000"/>
              </a:lnSpc>
            </a:pPr>
            <a:r>
              <a:rPr lang="sv-SE" altLang="fi-FI" sz="2000" dirty="0" smtClean="0"/>
              <a:t>Tjänstefolk, hjon	16,1%		8,7%</a:t>
            </a:r>
          </a:p>
          <a:p>
            <a:pPr eaLnBrk="1" hangingPunct="1">
              <a:lnSpc>
                <a:spcPct val="90000"/>
              </a:lnSpc>
            </a:pPr>
            <a:r>
              <a:rPr lang="sv-SE" altLang="fi-FI" sz="2000" dirty="0" smtClean="0"/>
              <a:t>Fabriksarbetare	62,8%		14.2%</a:t>
            </a:r>
          </a:p>
          <a:p>
            <a:pPr eaLnBrk="1" hangingPunct="1">
              <a:lnSpc>
                <a:spcPct val="90000"/>
              </a:lnSpc>
            </a:pPr>
            <a:r>
              <a:rPr lang="sv-SE" altLang="fi-FI" sz="2000" dirty="0" smtClean="0"/>
              <a:t>Övriga		2,1%		3,7%</a:t>
            </a:r>
          </a:p>
        </p:txBody>
      </p:sp>
    </p:spTree>
    <p:extLst>
      <p:ext uri="{BB962C8B-B14F-4D97-AF65-F5344CB8AC3E}">
        <p14:creationId xmlns:p14="http://schemas.microsoft.com/office/powerpoint/2010/main" xmlns="" val="30011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r>
              <a:rPr lang="fi-FI" dirty="0" err="1" smtClean="0"/>
              <a:t>Bakgrund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orsaker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367240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De </a:t>
            </a:r>
            <a:r>
              <a:rPr lang="fi-FI" dirty="0" err="1" smtClean="0"/>
              <a:t>röda</a:t>
            </a:r>
            <a:r>
              <a:rPr lang="fi-FI" dirty="0" smtClean="0"/>
              <a:t> </a:t>
            </a:r>
            <a:r>
              <a:rPr lang="fi-FI" dirty="0" err="1" smtClean="0"/>
              <a:t>krävde</a:t>
            </a:r>
            <a:r>
              <a:rPr lang="fi-FI" dirty="0" smtClean="0"/>
              <a:t>:</a:t>
            </a:r>
          </a:p>
          <a:p>
            <a:endParaRPr lang="fi-FI" dirty="0"/>
          </a:p>
          <a:p>
            <a:pPr lvl="1"/>
            <a:r>
              <a:rPr lang="fi-FI" u="sng" dirty="0" err="1" smtClean="0"/>
              <a:t>Högre</a:t>
            </a:r>
            <a:r>
              <a:rPr lang="fi-FI" u="sng" dirty="0" smtClean="0"/>
              <a:t> </a:t>
            </a:r>
            <a:r>
              <a:rPr lang="fi-FI" u="sng" dirty="0" err="1" smtClean="0"/>
              <a:t>löner</a:t>
            </a:r>
            <a:r>
              <a:rPr lang="fi-FI" dirty="0" smtClean="0"/>
              <a:t> för </a:t>
            </a:r>
            <a:r>
              <a:rPr lang="fi-FI" dirty="0" err="1" smtClean="0"/>
              <a:t>arbetarna</a:t>
            </a:r>
            <a:r>
              <a:rPr lang="fi-FI" dirty="0" smtClean="0"/>
              <a:t>, </a:t>
            </a:r>
            <a:r>
              <a:rPr lang="fi-FI" u="sng" dirty="0" err="1" smtClean="0"/>
              <a:t>åtta</a:t>
            </a:r>
            <a:r>
              <a:rPr lang="fi-FI" u="sng" dirty="0" smtClean="0"/>
              <a:t> </a:t>
            </a:r>
            <a:r>
              <a:rPr lang="fi-FI" u="sng" dirty="0" err="1" smtClean="0"/>
              <a:t>timmars</a:t>
            </a:r>
            <a:r>
              <a:rPr lang="fi-FI" u="sng" dirty="0" smtClean="0"/>
              <a:t> </a:t>
            </a:r>
            <a:r>
              <a:rPr lang="fi-FI" u="sng" dirty="0" err="1" smtClean="0"/>
              <a:t>arbetsdag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rösträtt</a:t>
            </a:r>
            <a:r>
              <a:rPr lang="fi-FI" dirty="0" smtClean="0"/>
              <a:t> i </a:t>
            </a:r>
            <a:r>
              <a:rPr lang="fi-FI" dirty="0" err="1" smtClean="0"/>
              <a:t>kommunalvalen</a:t>
            </a:r>
            <a:endParaRPr lang="fi-FI" dirty="0" smtClean="0"/>
          </a:p>
          <a:p>
            <a:pPr lvl="1"/>
            <a:endParaRPr lang="fi-FI" dirty="0"/>
          </a:p>
          <a:p>
            <a:pPr lvl="1"/>
            <a:r>
              <a:rPr lang="fi-FI" u="sng" dirty="0" err="1" smtClean="0"/>
              <a:t>Bättre</a:t>
            </a:r>
            <a:r>
              <a:rPr lang="fi-FI" u="sng" dirty="0" smtClean="0"/>
              <a:t> </a:t>
            </a:r>
            <a:r>
              <a:rPr lang="fi-FI" u="sng" dirty="0" err="1" smtClean="0"/>
              <a:t>förhållanden</a:t>
            </a:r>
            <a:r>
              <a:rPr lang="fi-FI" dirty="0" smtClean="0"/>
              <a:t> för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u="sng" dirty="0" err="1" smtClean="0"/>
              <a:t>obesuttna</a:t>
            </a:r>
            <a:r>
              <a:rPr lang="fi-FI" u="sng" dirty="0" smtClean="0"/>
              <a:t> </a:t>
            </a:r>
            <a:r>
              <a:rPr lang="fi-FI" u="sng" dirty="0" err="1" smtClean="0"/>
              <a:t>befolkningen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torparna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landsbygden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Arbetslöshet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matbrist</a:t>
            </a:r>
            <a:r>
              <a:rPr lang="fi-FI" dirty="0" smtClean="0"/>
              <a:t> </a:t>
            </a:r>
            <a:r>
              <a:rPr lang="fi-FI" dirty="0" err="1" smtClean="0"/>
              <a:t>ledde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oroligheter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strejker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1917 -&gt; </a:t>
            </a:r>
            <a:r>
              <a:rPr lang="fi-FI" i="1" u="sng" dirty="0" err="1" smtClean="0"/>
              <a:t>revolutionstankar</a:t>
            </a:r>
            <a:endParaRPr lang="fi-FI" i="1" u="sng" dirty="0" smtClean="0"/>
          </a:p>
          <a:p>
            <a:pPr lvl="1"/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17" y="5013176"/>
            <a:ext cx="3729323" cy="17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559" y="4779052"/>
            <a:ext cx="3048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73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/>
          <a:lstStyle/>
          <a:p>
            <a:r>
              <a:rPr lang="fi-FI" dirty="0" err="1" smtClean="0"/>
              <a:t>Röda</a:t>
            </a:r>
            <a:r>
              <a:rPr lang="fi-FI" dirty="0" smtClean="0"/>
              <a:t> </a:t>
            </a:r>
            <a:r>
              <a:rPr lang="fi-FI" dirty="0" err="1" smtClean="0"/>
              <a:t>garden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skyddskårer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grund</a:t>
            </a:r>
            <a:r>
              <a:rPr lang="fi-FI" dirty="0" smtClean="0"/>
              <a:t> av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ryska</a:t>
            </a:r>
            <a:r>
              <a:rPr lang="fi-FI" dirty="0" smtClean="0"/>
              <a:t> </a:t>
            </a:r>
            <a:r>
              <a:rPr lang="fi-FI" dirty="0" err="1" smtClean="0"/>
              <a:t>tsaren</a:t>
            </a:r>
            <a:r>
              <a:rPr lang="fi-FI" dirty="0" smtClean="0"/>
              <a:t> </a:t>
            </a:r>
            <a:r>
              <a:rPr lang="fi-FI" dirty="0" err="1" smtClean="0"/>
              <a:t>störtats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1917 </a:t>
            </a:r>
            <a:r>
              <a:rPr lang="fi-FI" dirty="0" err="1" smtClean="0"/>
              <a:t>fanns</a:t>
            </a:r>
            <a:r>
              <a:rPr lang="fi-FI" dirty="0" smtClean="0"/>
              <a:t> </a:t>
            </a:r>
            <a:r>
              <a:rPr lang="fi-FI" u="sng" dirty="0" err="1" smtClean="0"/>
              <a:t>inte</a:t>
            </a:r>
            <a:r>
              <a:rPr lang="fi-FI" u="sng" dirty="0" smtClean="0"/>
              <a:t> </a:t>
            </a:r>
            <a:r>
              <a:rPr lang="fi-FI" u="sng" dirty="0" err="1" smtClean="0"/>
              <a:t>längre</a:t>
            </a:r>
            <a:r>
              <a:rPr lang="fi-FI" u="sng" dirty="0" smtClean="0"/>
              <a:t> </a:t>
            </a:r>
            <a:r>
              <a:rPr lang="fi-FI" u="sng" dirty="0" err="1" smtClean="0"/>
              <a:t>någon</a:t>
            </a:r>
            <a:r>
              <a:rPr lang="fi-FI" u="sng" dirty="0" smtClean="0"/>
              <a:t> </a:t>
            </a:r>
            <a:r>
              <a:rPr lang="fi-FI" u="sng" dirty="0" err="1" smtClean="0"/>
              <a:t>ordningsmakt</a:t>
            </a:r>
            <a:r>
              <a:rPr lang="fi-FI" dirty="0" smtClean="0"/>
              <a:t> i Finland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grund</a:t>
            </a:r>
            <a:r>
              <a:rPr lang="fi-FI" dirty="0" smtClean="0"/>
              <a:t> av </a:t>
            </a:r>
            <a:r>
              <a:rPr lang="fi-FI" dirty="0" err="1" smtClean="0"/>
              <a:t>detta</a:t>
            </a:r>
            <a:r>
              <a:rPr lang="fi-FI" dirty="0" smtClean="0"/>
              <a:t> </a:t>
            </a:r>
            <a:r>
              <a:rPr lang="fi-FI" dirty="0" err="1" smtClean="0"/>
              <a:t>grundades</a:t>
            </a:r>
            <a:r>
              <a:rPr lang="fi-FI" dirty="0" smtClean="0"/>
              <a:t> </a:t>
            </a:r>
            <a:r>
              <a:rPr lang="fi-FI" u="sng" dirty="0" err="1" smtClean="0"/>
              <a:t>röda</a:t>
            </a:r>
            <a:r>
              <a:rPr lang="fi-FI" u="sng" dirty="0" smtClean="0"/>
              <a:t> </a:t>
            </a:r>
            <a:r>
              <a:rPr lang="fi-FI" u="sng" dirty="0" err="1" smtClean="0"/>
              <a:t>garden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smtClean="0"/>
              <a:t>vita</a:t>
            </a:r>
            <a:r>
              <a:rPr lang="fi-FI" u="sng" dirty="0"/>
              <a:t> </a:t>
            </a:r>
            <a:r>
              <a:rPr lang="fi-FI" u="sng" dirty="0" err="1" smtClean="0"/>
              <a:t>skyddskårer</a:t>
            </a:r>
            <a:r>
              <a:rPr lang="fi-FI" dirty="0" smtClean="0"/>
              <a:t> 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upprätthålla</a:t>
            </a:r>
            <a:r>
              <a:rPr lang="fi-FI" dirty="0" smtClean="0"/>
              <a:t> </a:t>
            </a:r>
            <a:r>
              <a:rPr lang="fi-FI" dirty="0" err="1" smtClean="0"/>
              <a:t>ordningen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02868"/>
            <a:ext cx="4587431" cy="29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1"/>
            <a:ext cx="2304256" cy="293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95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fi-FI" dirty="0" err="1" smtClean="0"/>
              <a:t>Kriget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3888432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De vita </a:t>
            </a:r>
            <a:r>
              <a:rPr lang="fi-FI" dirty="0" err="1" smtClean="0"/>
              <a:t>skyddskårerna</a:t>
            </a:r>
            <a:r>
              <a:rPr lang="fi-FI" dirty="0" smtClean="0"/>
              <a:t> </a:t>
            </a:r>
            <a:r>
              <a:rPr lang="fi-FI" dirty="0" err="1" smtClean="0"/>
              <a:t>utsågs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landets</a:t>
            </a:r>
            <a:r>
              <a:rPr lang="fi-FI" dirty="0" smtClean="0"/>
              <a:t> </a:t>
            </a:r>
            <a:r>
              <a:rPr lang="fi-FI" dirty="0" err="1" smtClean="0"/>
              <a:t>officiella</a:t>
            </a:r>
            <a:r>
              <a:rPr lang="fi-FI" dirty="0" smtClean="0"/>
              <a:t> </a:t>
            </a:r>
            <a:r>
              <a:rPr lang="fi-FI" dirty="0" err="1" smtClean="0"/>
              <a:t>armé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generallöjtnant</a:t>
            </a:r>
            <a:r>
              <a:rPr lang="fi-FI" dirty="0" smtClean="0"/>
              <a:t> </a:t>
            </a:r>
            <a:r>
              <a:rPr lang="fi-FI" i="1" u="sng" dirty="0" smtClean="0"/>
              <a:t>Mannerheim</a:t>
            </a:r>
            <a:r>
              <a:rPr lang="fi-FI" dirty="0" smtClean="0"/>
              <a:t> av </a:t>
            </a:r>
            <a:r>
              <a:rPr lang="fi-FI" dirty="0" err="1" smtClean="0"/>
              <a:t>Finlands</a:t>
            </a:r>
            <a:r>
              <a:rPr lang="fi-FI" dirty="0" smtClean="0"/>
              <a:t> </a:t>
            </a:r>
            <a:r>
              <a:rPr lang="fi-FI" dirty="0" err="1" smtClean="0"/>
              <a:t>regering</a:t>
            </a:r>
            <a:r>
              <a:rPr lang="fi-FI" dirty="0" smtClean="0"/>
              <a:t> i </a:t>
            </a:r>
            <a:r>
              <a:rPr lang="fi-FI" dirty="0" err="1" smtClean="0"/>
              <a:t>januari</a:t>
            </a:r>
            <a:r>
              <a:rPr lang="fi-FI" dirty="0" smtClean="0"/>
              <a:t> 1918</a:t>
            </a:r>
          </a:p>
          <a:p>
            <a:endParaRPr lang="fi-FI" dirty="0"/>
          </a:p>
          <a:p>
            <a:r>
              <a:rPr lang="fi-FI" dirty="0" smtClean="0"/>
              <a:t>De </a:t>
            </a:r>
            <a:r>
              <a:rPr lang="fi-FI" dirty="0" err="1" smtClean="0"/>
              <a:t>röda</a:t>
            </a:r>
            <a:r>
              <a:rPr lang="fi-FI" dirty="0" smtClean="0"/>
              <a:t> </a:t>
            </a:r>
            <a:r>
              <a:rPr lang="fi-FI" dirty="0" err="1" smtClean="0"/>
              <a:t>svarade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ta</a:t>
            </a:r>
            <a:r>
              <a:rPr lang="fi-FI" dirty="0" smtClean="0"/>
              <a:t> </a:t>
            </a:r>
            <a:r>
              <a:rPr lang="fi-FI" dirty="0" err="1" smtClean="0"/>
              <a:t>kontrollen</a:t>
            </a:r>
            <a:r>
              <a:rPr lang="fi-FI" dirty="0" smtClean="0"/>
              <a:t> </a:t>
            </a:r>
            <a:r>
              <a:rPr lang="fi-FI" dirty="0" err="1" smtClean="0"/>
              <a:t>över</a:t>
            </a:r>
            <a:r>
              <a:rPr lang="fi-FI" dirty="0" smtClean="0"/>
              <a:t> Helsingfors </a:t>
            </a:r>
            <a:r>
              <a:rPr lang="fi-FI" dirty="0" err="1" smtClean="0"/>
              <a:t>den</a:t>
            </a:r>
            <a:r>
              <a:rPr lang="fi-FI" dirty="0" smtClean="0"/>
              <a:t> 27 </a:t>
            </a:r>
            <a:r>
              <a:rPr lang="fi-FI" dirty="0" err="1" smtClean="0"/>
              <a:t>och</a:t>
            </a:r>
            <a:r>
              <a:rPr lang="fi-FI" dirty="0" smtClean="0"/>
              <a:t> 28 </a:t>
            </a:r>
            <a:r>
              <a:rPr lang="fi-FI" dirty="0" err="1" smtClean="0"/>
              <a:t>januari</a:t>
            </a:r>
            <a:r>
              <a:rPr lang="fi-FI" dirty="0" smtClean="0"/>
              <a:t> 1918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efter</a:t>
            </a:r>
            <a:r>
              <a:rPr lang="fi-FI" dirty="0" smtClean="0"/>
              <a:t> det </a:t>
            </a:r>
            <a:r>
              <a:rPr lang="fi-FI" dirty="0" err="1" smtClean="0"/>
              <a:t>också</a:t>
            </a:r>
            <a:r>
              <a:rPr lang="fi-FI" dirty="0" smtClean="0"/>
              <a:t> Åbo, </a:t>
            </a:r>
            <a:r>
              <a:rPr lang="fi-FI" dirty="0" err="1" smtClean="0"/>
              <a:t>Tammerfors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Viborg</a:t>
            </a:r>
          </a:p>
          <a:p>
            <a:endParaRPr lang="fi-FI" dirty="0"/>
          </a:p>
          <a:p>
            <a:r>
              <a:rPr lang="fi-FI" dirty="0" smtClean="0"/>
              <a:t>De vita </a:t>
            </a:r>
            <a:r>
              <a:rPr lang="fi-FI" dirty="0" err="1" smtClean="0"/>
              <a:t>svarade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avväpna</a:t>
            </a:r>
            <a:r>
              <a:rPr lang="fi-FI" dirty="0" smtClean="0"/>
              <a:t> </a:t>
            </a:r>
            <a:r>
              <a:rPr lang="fi-FI" dirty="0" err="1" smtClean="0"/>
              <a:t>ryska</a:t>
            </a:r>
            <a:r>
              <a:rPr lang="fi-FI" dirty="0" smtClean="0"/>
              <a:t> </a:t>
            </a:r>
            <a:r>
              <a:rPr lang="fi-FI" dirty="0" err="1" smtClean="0"/>
              <a:t>soldater</a:t>
            </a:r>
            <a:r>
              <a:rPr lang="fi-FI" dirty="0" smtClean="0"/>
              <a:t> i </a:t>
            </a:r>
            <a:r>
              <a:rPr lang="fi-FI" dirty="0" err="1" smtClean="0"/>
              <a:t>Österbotten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28.1. 1918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3657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93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Kriget</a:t>
            </a:r>
            <a:r>
              <a:rPr lang="fi-FI" dirty="0" smtClean="0"/>
              <a:t> </a:t>
            </a:r>
            <a:r>
              <a:rPr lang="fi-FI" dirty="0" err="1" smtClean="0"/>
              <a:t>forts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De vita </a:t>
            </a:r>
            <a:r>
              <a:rPr lang="fi-FI" dirty="0" err="1" smtClean="0"/>
              <a:t>kom</a:t>
            </a:r>
            <a:r>
              <a:rPr lang="fi-FI" dirty="0" smtClean="0"/>
              <a:t> </a:t>
            </a:r>
            <a:r>
              <a:rPr lang="fi-FI" dirty="0" err="1" smtClean="0"/>
              <a:t>snart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få</a:t>
            </a:r>
            <a:r>
              <a:rPr lang="fi-FI" dirty="0" smtClean="0"/>
              <a:t> </a:t>
            </a:r>
            <a:r>
              <a:rPr lang="fi-FI" dirty="0" err="1" smtClean="0"/>
              <a:t>övertaget</a:t>
            </a:r>
            <a:r>
              <a:rPr lang="fi-FI" dirty="0" smtClean="0"/>
              <a:t> -&gt; </a:t>
            </a:r>
            <a:r>
              <a:rPr lang="fi-FI" dirty="0" err="1" smtClean="0"/>
              <a:t>fick</a:t>
            </a:r>
            <a:r>
              <a:rPr lang="fi-FI" dirty="0" smtClean="0"/>
              <a:t> </a:t>
            </a:r>
            <a:r>
              <a:rPr lang="fi-FI" dirty="0" err="1" smtClean="0"/>
              <a:t>hjälp</a:t>
            </a:r>
            <a:r>
              <a:rPr lang="fi-FI" dirty="0" smtClean="0"/>
              <a:t> av </a:t>
            </a:r>
            <a:r>
              <a:rPr lang="fi-FI" i="1" u="sng" dirty="0" err="1" smtClean="0"/>
              <a:t>jägarna</a:t>
            </a:r>
            <a:r>
              <a:rPr lang="fi-FI" i="1" u="sng" dirty="0" smtClean="0"/>
              <a:t>,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landsteg</a:t>
            </a:r>
            <a:r>
              <a:rPr lang="fi-FI" dirty="0" smtClean="0"/>
              <a:t> i Vasa i </a:t>
            </a:r>
            <a:r>
              <a:rPr lang="fi-FI" dirty="0" err="1" smtClean="0"/>
              <a:t>februari</a:t>
            </a:r>
            <a:r>
              <a:rPr lang="fi-FI" dirty="0" smtClean="0"/>
              <a:t> 1918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i="1" u="sng" dirty="0" err="1" smtClean="0"/>
              <a:t>tyska</a:t>
            </a:r>
            <a:r>
              <a:rPr lang="fi-FI" i="1" u="sng" dirty="0" smtClean="0"/>
              <a:t> </a:t>
            </a:r>
            <a:r>
              <a:rPr lang="fi-FI" i="1" u="sng" dirty="0" err="1" smtClean="0"/>
              <a:t>soldater</a:t>
            </a:r>
            <a:r>
              <a:rPr lang="fi-FI" i="1" u="sng" dirty="0" smtClean="0"/>
              <a:t>,</a:t>
            </a:r>
            <a:r>
              <a:rPr lang="fi-FI" i="1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landsteg</a:t>
            </a:r>
            <a:r>
              <a:rPr lang="fi-FI" dirty="0" smtClean="0"/>
              <a:t> i </a:t>
            </a:r>
            <a:r>
              <a:rPr lang="fi-FI" dirty="0" err="1" smtClean="0"/>
              <a:t>Hangö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3 mars 1918.</a:t>
            </a:r>
          </a:p>
          <a:p>
            <a:endParaRPr lang="fi-FI" dirty="0"/>
          </a:p>
          <a:p>
            <a:r>
              <a:rPr lang="fi-FI" dirty="0" smtClean="0"/>
              <a:t>De vita </a:t>
            </a:r>
            <a:r>
              <a:rPr lang="fi-FI" u="sng" dirty="0" err="1" smtClean="0"/>
              <a:t>intog</a:t>
            </a:r>
            <a:r>
              <a:rPr lang="fi-FI" u="sng" dirty="0" smtClean="0"/>
              <a:t> </a:t>
            </a:r>
            <a:r>
              <a:rPr lang="fi-FI" u="sng" dirty="0" err="1" smtClean="0"/>
              <a:t>Tammerfors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5 </a:t>
            </a:r>
            <a:r>
              <a:rPr lang="fi-FI" dirty="0" err="1" smtClean="0"/>
              <a:t>april</a:t>
            </a:r>
            <a:r>
              <a:rPr lang="fi-FI" dirty="0" smtClean="0"/>
              <a:t> 1918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därefter</a:t>
            </a:r>
            <a:r>
              <a:rPr lang="fi-FI" dirty="0" smtClean="0"/>
              <a:t> </a:t>
            </a:r>
            <a:r>
              <a:rPr lang="fi-FI" dirty="0" err="1" smtClean="0"/>
              <a:t>låg</a:t>
            </a:r>
            <a:r>
              <a:rPr lang="fi-FI" dirty="0" smtClean="0"/>
              <a:t> </a:t>
            </a:r>
            <a:r>
              <a:rPr lang="fi-FI" dirty="0" err="1" smtClean="0"/>
              <a:t>vägen</a:t>
            </a:r>
            <a:r>
              <a:rPr lang="fi-FI" dirty="0" smtClean="0"/>
              <a:t> </a:t>
            </a:r>
            <a:r>
              <a:rPr lang="fi-FI" dirty="0" err="1" smtClean="0"/>
              <a:t>mot</a:t>
            </a:r>
            <a:r>
              <a:rPr lang="fi-FI" dirty="0" smtClean="0"/>
              <a:t> Helsingfors </a:t>
            </a:r>
            <a:r>
              <a:rPr lang="fi-FI" dirty="0" err="1" smtClean="0"/>
              <a:t>öppen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Den</a:t>
            </a:r>
            <a:r>
              <a:rPr lang="fi-FI" dirty="0" smtClean="0"/>
              <a:t> 16 </a:t>
            </a:r>
            <a:r>
              <a:rPr lang="fi-FI" dirty="0" err="1" smtClean="0"/>
              <a:t>april</a:t>
            </a:r>
            <a:r>
              <a:rPr lang="fi-FI" dirty="0" smtClean="0"/>
              <a:t> 1918 </a:t>
            </a:r>
            <a:r>
              <a:rPr lang="fi-FI" dirty="0" err="1" smtClean="0"/>
              <a:t>höll</a:t>
            </a:r>
            <a:r>
              <a:rPr lang="fi-FI" dirty="0" smtClean="0"/>
              <a:t> de vita </a:t>
            </a:r>
            <a:r>
              <a:rPr lang="fi-FI" u="sng" dirty="0" err="1" smtClean="0"/>
              <a:t>segerparad</a:t>
            </a:r>
            <a:r>
              <a:rPr lang="fi-FI" u="sng" dirty="0" smtClean="0"/>
              <a:t> i Helsingfors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684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r>
              <a:rPr lang="fi-FI" dirty="0" err="1" smtClean="0"/>
              <a:t>Slaget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Tammerfors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" y="1233526"/>
            <a:ext cx="3214688" cy="18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" y="3886379"/>
            <a:ext cx="3726942" cy="21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42442"/>
            <a:ext cx="3079433" cy="21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723" y="1175947"/>
            <a:ext cx="2057400" cy="168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5800"/>
            <a:ext cx="4561332" cy="307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56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De vitas segerparad i </a:t>
            </a:r>
            <a:r>
              <a:rPr lang="sv-FI" dirty="0" err="1" smtClean="0"/>
              <a:t>helsingfors</a:t>
            </a:r>
            <a:endParaRPr lang="sv-FI" dirty="0"/>
          </a:p>
        </p:txBody>
      </p:sp>
      <p:pic>
        <p:nvPicPr>
          <p:cNvPr id="4" name="Platshållare för innehåll 3" descr="n100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" y="1984381"/>
            <a:ext cx="4114800" cy="3099816"/>
          </a:xfrm>
        </p:spPr>
      </p:pic>
      <p:pic>
        <p:nvPicPr>
          <p:cNvPr id="5" name="Bildobjekt 4" descr="hbl_2578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4389120" cy="3113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310</Words>
  <Application>Microsoft Office PowerPoint</Application>
  <PresentationFormat>Bildspel på skärmen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Erkkeri</vt:lpstr>
      <vt:lpstr>Finlands inbördeskrig – orsaker och följder</vt:lpstr>
      <vt:lpstr>Åsikterna delas</vt:lpstr>
      <vt:lpstr>Fördelningen </vt:lpstr>
      <vt:lpstr>Bakgrund och orsaker</vt:lpstr>
      <vt:lpstr>Röda garden och skyddskårer</vt:lpstr>
      <vt:lpstr>Kriget</vt:lpstr>
      <vt:lpstr>Kriget forts.</vt:lpstr>
      <vt:lpstr>Slaget om Tammerfors</vt:lpstr>
      <vt:lpstr>De vitas segerparad i helsingfors</vt:lpstr>
      <vt:lpstr>Röd och vit terror</vt:lpstr>
      <vt:lpstr>Krigets följder</vt:lpstr>
    </vt:vector>
  </TitlesOfParts>
  <Company>Lohjan kaupunki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Finlands inbördeskrig – orsaker och följder</dc:title>
  <dc:creator>Nylund Christian</dc:creator>
  <cp:lastModifiedBy>Christian</cp:lastModifiedBy>
  <cp:revision>11</cp:revision>
  <dcterms:created xsi:type="dcterms:W3CDTF">2014-09-16T09:22:07Z</dcterms:created>
  <dcterms:modified xsi:type="dcterms:W3CDTF">2016-05-17T19:30:39Z</dcterms:modified>
</cp:coreProperties>
</file>