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0"/>
  </p:notesMasterIdLst>
  <p:sldIdLst>
    <p:sldId id="256" r:id="rId5"/>
    <p:sldId id="277" r:id="rId6"/>
    <p:sldId id="261" r:id="rId7"/>
    <p:sldId id="278" r:id="rId8"/>
    <p:sldId id="262" r:id="rId9"/>
    <p:sldId id="263" r:id="rId10"/>
    <p:sldId id="264" r:id="rId11"/>
    <p:sldId id="271" r:id="rId12"/>
    <p:sldId id="279" r:id="rId13"/>
    <p:sldId id="265" r:id="rId14"/>
    <p:sldId id="280" r:id="rId15"/>
    <p:sldId id="267" r:id="rId16"/>
    <p:sldId id="282" r:id="rId17"/>
    <p:sldId id="268" r:id="rId18"/>
    <p:sldId id="270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4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2DB78-B669-4471-BEE6-CF20E49F1F50}" type="datetimeFigureOut">
              <a:rPr lang="fi-FI" smtClean="0"/>
              <a:t>13.12.2023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7770F-4AEA-4BFE-9252-28BE273BB4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113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7770F-4AEA-4BFE-9252-28BE273BB49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289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467FAA-F80F-4EB9-8B0F-588103B64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A1B6A71-8C83-4225-843A-6BEE319BD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EE51C0C-429F-4B95-8A97-1DA04E63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12/13/2023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C706EB4-D0C9-490E-8392-EF0EA4E1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FB51D7-F5DB-4895-95D6-32954815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3521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9A9636-DC8A-44B6-820C-72F69DE2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ACDF6B2-2B0F-4B7C-9920-FA5DEE925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366382-4D56-4990-956E-B897C9B10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12/13/2023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B0F800A-CD84-4B5F-8024-97ABE8C91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BF096E0-6164-4D36-93FE-C4F9E5CE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9175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27292B7C-81F3-475C-A597-D8C532A17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38AAA3B-F0F7-44A2-A7EF-CF514212B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1892DE-767B-4DB0-B468-F5D1C038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12/13/2023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388B54-EEDF-48B4-A901-50FBA59ED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A637E8-30A6-417A-B130-5509FFFF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37562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FEC1B5-BB05-4AD4-A233-82CEB812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D6FB10-7D1B-4120-9CC9-551CCE126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1A65716-5788-435D-B9ED-86F562683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12/13/2023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2A164E5-EBCB-4535-BDF4-26111160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337FE8-AEFF-468B-BC49-105E81CB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78764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D5B021-38E1-4766-9B71-4810F9FCD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0DCF449-8BCA-4226-AC59-666E1A70C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A0D8FF2-4778-4683-92F2-A91204954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12/13/2023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D4CC75C-FC32-42D4-A491-707DB84B0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B8FEC1B-2610-412A-A90A-654027FB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7701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F93B3-4D90-4E35-A908-48A5A6F8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00CC15-9309-4ADF-810B-A7F054893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4284582-DA22-41D1-BED0-A31C759A4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B9FB4A6-865B-4E4D-922E-F02850D0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12/13/2023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6AA038B-46EF-4871-8FCB-BD352873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8C3C187-20FB-405C-9F4C-44C0A2DA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9105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94886E-E1F6-4A20-9094-8C6B841F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3FD8578-8BDA-4916-AE6D-8AA4E253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3B4BD30-0F09-4263-B2AB-BEB3AF82C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B82FBFB-452D-4FF8-B50E-07752AA6F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831A89D-E331-4598-98B5-C2244F82A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65CE31C-809B-48DE-955D-6759EC5FC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12/13/2023</a:t>
            </a:fld>
            <a:endParaRPr lang="en-US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6E60D26-5FFD-4805-9AC3-EE33536B8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9EE4520-7482-4203-BF60-0EFEF0C75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07328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4FD588-077A-4AEC-9856-C989DE15D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B744826-C475-4545-B5C5-E6E1CD45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12/13/2023</a:t>
            </a:fld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532DA0C-4C51-4EC4-A301-D51D1123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8FA33F3-C1F0-4EF0-819F-6E5C8781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8894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6F25132-0728-43CE-A2ED-DE4FC9A2E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12/13/2023</a:t>
            </a:fld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237E570-36CB-440E-9C1C-DBC85FB8D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961FC14-AD02-42D7-80CD-DC7C0136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468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8D83EF-8A4E-4A01-8C95-23981455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C985E0-2508-4728-AE5E-E1B88219C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5F324E9-2C73-4A16-B14B-597D0B9D1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DDC2A6C-AF0D-48D2-A33D-13FF62945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12/13/2023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6C587D4-2D4E-4D0F-BD63-C5C41E86C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1B7E0F6-D3EE-4431-B66D-543CC031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5412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E9312C-0751-435D-9904-E40C08A2C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9C55E88-DA2E-44C4-8600-07CF0C13BB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982C965-98F8-41B1-AFA9-4F452B808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0C4DCE5-92D5-47D6-B510-C0437A779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12/13/2023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82E0361-D732-4FC6-AFC3-0606F92B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81D7FA3-4C74-4D02-A57D-D7785B32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5483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3593FF3-34EF-4852-A4CA-6B5740CE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DAF4B40-D5BA-4FCC-ADAE-8ED8864EB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48263D-401F-40E7-A21C-727C0C0A8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12/13/2023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7776849-CF8E-4A90-8856-415B328C4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F78B63-C6AD-4AF9-B6AE-5117AC452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6534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rX2pfXUUtQ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B0ZuA-49Y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7L0AghlIc0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D54371B4-2BE4-460E-98A7-A82927480D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E7CABAF-E957-4720-8EA1-90D51ADD2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594113"/>
            <a:ext cx="9144000" cy="1940516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Kpl 4</a:t>
            </a:r>
            <a:br>
              <a:rPr lang="fi-FI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fi-FI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Biologinen tutkimus</a:t>
            </a:r>
          </a:p>
        </p:txBody>
      </p:sp>
    </p:spTree>
    <p:extLst>
      <p:ext uri="{BB962C8B-B14F-4D97-AF65-F5344CB8AC3E}">
        <p14:creationId xmlns:p14="http://schemas.microsoft.com/office/powerpoint/2010/main" val="37592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Lumi putoaa koivu puut">
            <a:extLst>
              <a:ext uri="{FF2B5EF4-FFF2-40B4-BE49-F238E27FC236}">
                <a16:creationId xmlns:a16="http://schemas.microsoft.com/office/drawing/2014/main" id="{7E6F1123-51D6-40D3-A7EF-81EBA3253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3" b="30072"/>
          <a:stretch/>
        </p:blipFill>
        <p:spPr>
          <a:xfrm>
            <a:off x="2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DACB81-8E7A-4735-8271-2C56BDFC0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44" y="3802537"/>
            <a:ext cx="11318512" cy="2844069"/>
          </a:xfrm>
        </p:spPr>
        <p:txBody>
          <a:bodyPr anchor="ctr">
            <a:normAutofit lnSpcReduction="10000"/>
          </a:bodyPr>
          <a:lstStyle/>
          <a:p>
            <a:r>
              <a:rPr lang="fi-FI" dirty="0"/>
              <a:t>Syy-suhteita helpompi tutkia </a:t>
            </a:r>
            <a:r>
              <a:rPr lang="fi-FI" b="1" dirty="0"/>
              <a:t>kokeellisesti</a:t>
            </a:r>
            <a:r>
              <a:rPr lang="fi-FI" dirty="0"/>
              <a:t> laboratoriossa kuin maastossa (in </a:t>
            </a:r>
            <a:r>
              <a:rPr lang="fi-FI" dirty="0" err="1"/>
              <a:t>vivo</a:t>
            </a:r>
            <a:r>
              <a:rPr lang="fi-FI" dirty="0"/>
              <a:t> / in </a:t>
            </a:r>
            <a:r>
              <a:rPr lang="fi-FI" dirty="0" err="1"/>
              <a:t>vitro</a:t>
            </a:r>
            <a:r>
              <a:rPr lang="fi-FI" dirty="0"/>
              <a:t>).</a:t>
            </a:r>
          </a:p>
          <a:p>
            <a:pPr lvl="1"/>
            <a:r>
              <a:rPr lang="fi-FI" dirty="0"/>
              <a:t>Maastossa vaikea pitää kaikkia muuttujia vakioina – maastotutkimus lähinnä </a:t>
            </a:r>
            <a:r>
              <a:rPr lang="fi-FI" b="1" dirty="0"/>
              <a:t>havainnoivaa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Maastokokeet- ja havainnot antavat usein realistisemman kuvan ilmiöstä.</a:t>
            </a:r>
            <a:endParaRPr lang="fi-FI" b="0" i="0" dirty="0">
              <a:effectLst/>
            </a:endParaRPr>
          </a:p>
          <a:p>
            <a:r>
              <a:rPr lang="fi-FI" b="0" i="0" dirty="0">
                <a:effectLst/>
              </a:rPr>
              <a:t>Biologisten ilmiöiden syvällinen ymmärtäminen vaatii usein </a:t>
            </a:r>
            <a:r>
              <a:rPr lang="fi-FI" i="0" dirty="0">
                <a:effectLst/>
              </a:rPr>
              <a:t>sekä</a:t>
            </a:r>
            <a:r>
              <a:rPr lang="fi-FI" b="0" i="0" dirty="0">
                <a:effectLst/>
              </a:rPr>
              <a:t> maasto- </a:t>
            </a:r>
            <a:r>
              <a:rPr lang="fi-FI" i="0" dirty="0">
                <a:effectLst/>
              </a:rPr>
              <a:t>ja</a:t>
            </a:r>
            <a:r>
              <a:rPr lang="fi-FI" b="0" i="0" dirty="0">
                <a:effectLst/>
              </a:rPr>
              <a:t> laboratoriotutkimusta </a:t>
            </a:r>
            <a:r>
              <a:rPr lang="fi-FI" i="0" dirty="0">
                <a:effectLst/>
              </a:rPr>
              <a:t>että</a:t>
            </a:r>
            <a:r>
              <a:rPr lang="fi-FI" b="0" i="0" dirty="0">
                <a:effectLst/>
              </a:rPr>
              <a:t> tietokonemallinnuksia</a:t>
            </a:r>
            <a:r>
              <a:rPr lang="fi-FI" dirty="0"/>
              <a:t>.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D643B78-A092-4A00-B523-1CEA727F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028" y="-91934"/>
            <a:ext cx="4223981" cy="1340124"/>
          </a:xfrm>
        </p:spPr>
        <p:txBody>
          <a:bodyPr anchor="ctr">
            <a:normAutofit/>
          </a:bodyPr>
          <a:lstStyle/>
          <a:p>
            <a:r>
              <a:rPr lang="fi-FI" sz="4000" dirty="0">
                <a:highlight>
                  <a:srgbClr val="FFFF00"/>
                </a:highlight>
              </a:rPr>
              <a:t>Tutkimusympäristöt</a:t>
            </a:r>
          </a:p>
        </p:txBody>
      </p:sp>
    </p:spTree>
    <p:extLst>
      <p:ext uri="{BB962C8B-B14F-4D97-AF65-F5344CB8AC3E}">
        <p14:creationId xmlns:p14="http://schemas.microsoft.com/office/powerpoint/2010/main" val="345863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6840" y="180455"/>
            <a:ext cx="6537960" cy="1325563"/>
          </a:xfrm>
        </p:spPr>
        <p:txBody>
          <a:bodyPr>
            <a:normAutofit/>
          </a:bodyPr>
          <a:lstStyle/>
          <a:p>
            <a:r>
              <a:rPr lang="fi-FI" sz="4000" b="1" dirty="0">
                <a:solidFill>
                  <a:schemeClr val="accent1">
                    <a:lumMod val="75000"/>
                  </a:schemeClr>
                </a:solidFill>
              </a:rPr>
              <a:t>Biologisen tutkimuksen vaiheet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-154940" y="1506018"/>
            <a:ext cx="7081519" cy="4895481"/>
          </a:xfrm>
        </p:spPr>
        <p:txBody>
          <a:bodyPr>
            <a:normAutofit lnSpcReduction="10000"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fi-FI" sz="2800" dirty="0">
                <a:solidFill>
                  <a:schemeClr val="accent1">
                    <a:lumMod val="75000"/>
                  </a:schemeClr>
                </a:solidFill>
              </a:rPr>
              <a:t>Tutkimusongelman laadinta aiemman tiedon pohjalta</a:t>
            </a:r>
          </a:p>
          <a:p>
            <a:pPr marL="971550" lvl="1" indent="-514350">
              <a:buFont typeface="+mj-lt"/>
              <a:buAutoNum type="arabicPeriod"/>
            </a:pPr>
            <a:r>
              <a:rPr lang="fi-FI" sz="2800" dirty="0">
                <a:solidFill>
                  <a:schemeClr val="accent1">
                    <a:lumMod val="75000"/>
                  </a:schemeClr>
                </a:solidFill>
              </a:rPr>
              <a:t>Hypoteesin laatiminen</a:t>
            </a:r>
          </a:p>
          <a:p>
            <a:pPr marL="971550" lvl="1" indent="-514350">
              <a:buFont typeface="+mj-lt"/>
              <a:buAutoNum type="arabicPeriod"/>
            </a:pPr>
            <a:r>
              <a:rPr lang="fi-FI" sz="2800" dirty="0">
                <a:solidFill>
                  <a:schemeClr val="accent1">
                    <a:lumMod val="75000"/>
                  </a:schemeClr>
                </a:solidFill>
              </a:rPr>
              <a:t>Tutkimuksen suunnittelu hypoteesin testaamiseksi</a:t>
            </a:r>
          </a:p>
          <a:p>
            <a:pPr marL="971550" lvl="1" indent="-514350">
              <a:buFont typeface="+mj-lt"/>
              <a:buAutoNum type="arabicPeriod"/>
            </a:pPr>
            <a:r>
              <a:rPr lang="fi-FI" sz="2800" dirty="0">
                <a:solidFill>
                  <a:schemeClr val="accent1">
                    <a:lumMod val="75000"/>
                  </a:schemeClr>
                </a:solidFill>
              </a:rPr>
              <a:t>Hypoteesin testaaminen koejärjestelyllä tai havainnoimalla</a:t>
            </a:r>
          </a:p>
          <a:p>
            <a:pPr marL="971550" lvl="1" indent="-514350">
              <a:buFont typeface="+mj-lt"/>
              <a:buAutoNum type="arabicPeriod"/>
            </a:pPr>
            <a:r>
              <a:rPr lang="fi-FI" sz="2800" dirty="0">
                <a:solidFill>
                  <a:schemeClr val="accent1">
                    <a:lumMod val="75000"/>
                  </a:schemeClr>
                </a:solidFill>
              </a:rPr>
              <a:t>Tulosten tulkinta, virhelähteiden pohtiminen ja johtopäätösten tekeminen</a:t>
            </a:r>
          </a:p>
          <a:p>
            <a:pPr marL="971550" lvl="1" indent="-514350">
              <a:buFont typeface="+mj-lt"/>
              <a:buAutoNum type="arabicPeriod"/>
            </a:pPr>
            <a:r>
              <a:rPr lang="fi-FI" sz="2800" dirty="0">
                <a:solidFill>
                  <a:schemeClr val="accent1">
                    <a:lumMod val="75000"/>
                  </a:schemeClr>
                </a:solidFill>
              </a:rPr>
              <a:t>Hypoteesin hyväksyminen / hylkääminen</a:t>
            </a:r>
          </a:p>
          <a:p>
            <a:pPr marL="971550" lvl="1" indent="-514350">
              <a:buFont typeface="+mj-lt"/>
              <a:buAutoNum type="arabicPeriod"/>
            </a:pPr>
            <a:r>
              <a:rPr lang="fi-FI" sz="2800" dirty="0">
                <a:solidFill>
                  <a:schemeClr val="accent1">
                    <a:lumMod val="75000"/>
                  </a:schemeClr>
                </a:solidFill>
              </a:rPr>
              <a:t>Tiedon julkaiseminen</a:t>
            </a:r>
          </a:p>
          <a:p>
            <a:pPr marL="971550" lvl="1" indent="-514350">
              <a:buFont typeface="+mj-lt"/>
              <a:buAutoNum type="arabicPeriod"/>
            </a:pPr>
            <a:r>
              <a:rPr lang="fi-FI" sz="2800" dirty="0">
                <a:solidFill>
                  <a:schemeClr val="accent1">
                    <a:lumMod val="75000"/>
                  </a:schemeClr>
                </a:solidFill>
              </a:rPr>
              <a:t>Teorian kehittäminen</a:t>
            </a:r>
          </a:p>
        </p:txBody>
      </p:sp>
      <p:pic>
        <p:nvPicPr>
          <p:cNvPr id="4" name="Picture 10" descr="C:\Users\riaelo\Dropbox\_2018 Pedat\tutkimuksen-vaiheet-slide-2.png">
            <a:extLst>
              <a:ext uri="{FF2B5EF4-FFF2-40B4-BE49-F238E27FC236}">
                <a16:creationId xmlns:a16="http://schemas.microsoft.com/office/drawing/2014/main" id="{15184935-6ABD-4DD1-BDD0-D564FFD6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102" y="22137"/>
            <a:ext cx="5126898" cy="683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C6DF53AF-32BD-4462-80AE-A059A7F26F98}"/>
              </a:ext>
            </a:extLst>
          </p:cNvPr>
          <p:cNvSpPr/>
          <p:nvPr/>
        </p:nvSpPr>
        <p:spPr>
          <a:xfrm>
            <a:off x="255362" y="2655157"/>
            <a:ext cx="6809739" cy="2282603"/>
          </a:xfrm>
          <a:prstGeom prst="round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A9B36259-9462-4C43-BA34-1516CAE06F67}"/>
              </a:ext>
            </a:extLst>
          </p:cNvPr>
          <p:cNvSpPr/>
          <p:nvPr/>
        </p:nvSpPr>
        <p:spPr>
          <a:xfrm>
            <a:off x="255363" y="1393168"/>
            <a:ext cx="6809739" cy="1229360"/>
          </a:xfrm>
          <a:prstGeom prst="round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EA21D735-990E-411E-AA9D-1D16733DAC94}"/>
              </a:ext>
            </a:extLst>
          </p:cNvPr>
          <p:cNvSpPr/>
          <p:nvPr/>
        </p:nvSpPr>
        <p:spPr>
          <a:xfrm>
            <a:off x="248424" y="4914670"/>
            <a:ext cx="6809739" cy="1229360"/>
          </a:xfrm>
          <a:prstGeom prst="round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D94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482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ADD867-6039-4EA3-B0C4-5F537A26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005"/>
            <a:ext cx="10515600" cy="1325563"/>
          </a:xfrm>
        </p:spPr>
        <p:txBody>
          <a:bodyPr/>
          <a:lstStyle/>
          <a:p>
            <a:r>
              <a:rPr lang="fi-FI" dirty="0"/>
              <a:t>Luonnontieteellisen tutkimuksen vaiheet, esimerkkinä monimuotoisuus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0192B9-4C9E-436B-BD67-584AFB814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3199"/>
            <a:ext cx="10515600" cy="3433763"/>
          </a:xfrm>
        </p:spPr>
        <p:txBody>
          <a:bodyPr/>
          <a:lstStyle/>
          <a:p>
            <a:r>
              <a:rPr lang="fi-FI" dirty="0">
                <a:hlinkClick r:id="rId2"/>
              </a:rPr>
              <a:t>https://www.youtube.com/watch?v=irX2pfXUUtQ</a:t>
            </a:r>
            <a:r>
              <a:rPr lang="fi-FI" dirty="0"/>
              <a:t> (3:50 min)</a:t>
            </a:r>
          </a:p>
        </p:txBody>
      </p:sp>
    </p:spTree>
    <p:extLst>
      <p:ext uri="{BB962C8B-B14F-4D97-AF65-F5344CB8AC3E}">
        <p14:creationId xmlns:p14="http://schemas.microsoft.com/office/powerpoint/2010/main" val="1214891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704" y="0"/>
            <a:ext cx="4405465" cy="624643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RYHMÄTEHTÄVÄ</a:t>
            </a:r>
            <a:br>
              <a:rPr lang="fi-FI" dirty="0">
                <a:solidFill>
                  <a:schemeClr val="accent1">
                    <a:lumMod val="75000"/>
                  </a:schemeClr>
                </a:solidFill>
              </a:rPr>
            </a:br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Violet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haluaa selvittää, mitkä tekijät vaikuttavat </a:t>
            </a:r>
            <a:r>
              <a:rPr lang="fi-FI" b="1" dirty="0">
                <a:solidFill>
                  <a:schemeClr val="accent1">
                    <a:lumMod val="75000"/>
                  </a:schemeClr>
                </a:solidFill>
              </a:rPr>
              <a:t>siementen itämiseen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. Kuva esittää koejärjestelyt ja tulokset. </a:t>
            </a:r>
          </a:p>
          <a:p>
            <a:pPr marL="0" indent="0">
              <a:buNone/>
            </a:pPr>
            <a:endParaRPr lang="fi-FI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Minkä muuttujan vaikutusta tutkittiin?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Mikä on kontrolli ja sen merkitys?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Mikä on kokeen johtopäätös?</a:t>
            </a:r>
          </a:p>
        </p:txBody>
      </p:sp>
      <p:pic>
        <p:nvPicPr>
          <p:cNvPr id="5" name="Picture 2" descr="C:\Users\Riikka\Dropbox\IMG_20171026_210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80" y="767497"/>
            <a:ext cx="7645920" cy="54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671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11FFC7-0320-4795-99D8-5B744A1F2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Lantakuoriaisten merkitys-video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AA9D81-89B2-4665-9264-19DF1EBFF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>
                <a:hlinkClick r:id="rId2"/>
              </a:rPr>
              <a:t>https://www.youtube.com/watch?v=nB0ZuA-49Yg</a:t>
            </a:r>
            <a:r>
              <a:rPr lang="fi-FI" dirty="0"/>
              <a:t> (4 min)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Mitä hyötyä lantakuoriaisista on?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Mitä tapahtuu, jos lantakuoriaisia ei ole?</a:t>
            </a:r>
          </a:p>
        </p:txBody>
      </p:sp>
    </p:spTree>
    <p:extLst>
      <p:ext uri="{BB962C8B-B14F-4D97-AF65-F5344CB8AC3E}">
        <p14:creationId xmlns:p14="http://schemas.microsoft.com/office/powerpoint/2010/main" val="1519782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Pöllö-metsä">
            <a:extLst>
              <a:ext uri="{FF2B5EF4-FFF2-40B4-BE49-F238E27FC236}">
                <a16:creationId xmlns:a16="http://schemas.microsoft.com/office/drawing/2014/main" id="{7AF5659F-B243-47CD-87D6-32F38ACFA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1" r="22015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B93F1C-C87E-401A-A31A-848316C2D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652" y="1397727"/>
            <a:ext cx="5562598" cy="5233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>
                <a:solidFill>
                  <a:srgbClr val="262626"/>
                </a:solidFill>
                <a:latin typeface="Fira Sans Condensed" panose="020B0503050000020004" pitchFamily="34" charset="0"/>
              </a:rPr>
              <a:t>B5 Käsitetehtävä</a:t>
            </a:r>
          </a:p>
          <a:p>
            <a:pPr marL="0" indent="0">
              <a:buNone/>
            </a:pPr>
            <a:r>
              <a:rPr lang="fi-FI" sz="3200" dirty="0">
                <a:solidFill>
                  <a:srgbClr val="262626"/>
                </a:solidFill>
                <a:latin typeface="Fira Sans Condensed" panose="020B0503050000020004" pitchFamily="34" charset="0"/>
              </a:rPr>
              <a:t>B6 Fleming </a:t>
            </a:r>
          </a:p>
          <a:p>
            <a:pPr marL="0" indent="0">
              <a:buNone/>
            </a:pPr>
            <a:r>
              <a:rPr lang="fi-FI" sz="3200" dirty="0">
                <a:solidFill>
                  <a:srgbClr val="262626"/>
                </a:solidFill>
                <a:latin typeface="Fira Sans Condensed" panose="020B0503050000020004" pitchFamily="34" charset="0"/>
              </a:rPr>
              <a:t>B7 Käsitetehtävä</a:t>
            </a:r>
          </a:p>
          <a:p>
            <a:pPr marL="0" indent="0">
              <a:buNone/>
            </a:pPr>
            <a:r>
              <a:rPr lang="fi-FI" sz="3200" dirty="0">
                <a:solidFill>
                  <a:srgbClr val="262626"/>
                </a:solidFill>
                <a:latin typeface="Fira Sans Condensed" panose="020B0503050000020004" pitchFamily="34" charset="0"/>
              </a:rPr>
              <a:t>C10 </a:t>
            </a:r>
            <a:r>
              <a:rPr lang="fi-FI" sz="3200" dirty="0" err="1">
                <a:solidFill>
                  <a:srgbClr val="262626"/>
                </a:solidFill>
                <a:latin typeface="Fira Sans Condensed" panose="020B0503050000020004" pitchFamily="34" charset="0"/>
              </a:rPr>
              <a:t>Semmelweiss</a:t>
            </a:r>
            <a:endParaRPr lang="fi-FI" sz="3200" dirty="0">
              <a:solidFill>
                <a:srgbClr val="262626"/>
              </a:solidFill>
              <a:latin typeface="Fira Sans Condensed" panose="020B0503050000020004" pitchFamily="34" charset="0"/>
            </a:endParaRPr>
          </a:p>
          <a:p>
            <a:pPr marL="0" indent="0">
              <a:buNone/>
            </a:pPr>
            <a:endParaRPr lang="fi-FI" sz="3200" dirty="0">
              <a:solidFill>
                <a:srgbClr val="262626"/>
              </a:solidFill>
              <a:latin typeface="Fira Sans Condensed" panose="020B0503050000020004" pitchFamily="34" charset="0"/>
            </a:endParaRPr>
          </a:p>
          <a:p>
            <a:pPr marL="0" indent="0">
              <a:buNone/>
            </a:pPr>
            <a:r>
              <a:rPr lang="fi-FI" sz="3200">
                <a:solidFill>
                  <a:srgbClr val="262626"/>
                </a:solidFill>
                <a:latin typeface="Fira Sans Condensed" panose="020B0503050000020004" pitchFamily="34" charset="0"/>
              </a:rPr>
              <a:t>Tutkimuksen </a:t>
            </a:r>
            <a:r>
              <a:rPr lang="fi-FI" sz="3200" dirty="0">
                <a:solidFill>
                  <a:srgbClr val="262626"/>
                </a:solidFill>
                <a:latin typeface="Fira Sans Condensed" panose="020B0503050000020004" pitchFamily="34" charset="0"/>
              </a:rPr>
              <a:t>vaiheet sekä</a:t>
            </a:r>
          </a:p>
          <a:p>
            <a:pPr marL="0" indent="0">
              <a:buNone/>
            </a:pPr>
            <a:r>
              <a:rPr lang="fi-FI" sz="3200" dirty="0">
                <a:solidFill>
                  <a:srgbClr val="262626"/>
                </a:solidFill>
                <a:latin typeface="Fira Sans Condensed" panose="020B0503050000020004" pitchFamily="34" charset="0"/>
              </a:rPr>
              <a:t>A1, A2, A3 ja A4.</a:t>
            </a:r>
            <a:endParaRPr lang="fi-FI" sz="3200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8F505FD9-A067-42A7-A288-68387512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569" y="227038"/>
            <a:ext cx="5237231" cy="1325563"/>
          </a:xfrm>
        </p:spPr>
        <p:txBody>
          <a:bodyPr/>
          <a:lstStyle/>
          <a:p>
            <a:r>
              <a:rPr lang="fi-FI" b="1" dirty="0"/>
              <a:t>Tehtäviä</a:t>
            </a:r>
          </a:p>
        </p:txBody>
      </p:sp>
    </p:spTree>
    <p:extLst>
      <p:ext uri="{BB962C8B-B14F-4D97-AF65-F5344CB8AC3E}">
        <p14:creationId xmlns:p14="http://schemas.microsoft.com/office/powerpoint/2010/main" val="1117567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8F0A34-36DA-4FE5-A5C8-323ABCEB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Millaista on tutkijan työ?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0C8778-0D57-4ED7-B8AC-BEC8E7CE3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Esimerkkinä luonnon monimuotoisuuden tutkiminen:</a:t>
            </a:r>
          </a:p>
          <a:p>
            <a:pPr marL="0" indent="0">
              <a:buNone/>
            </a:pPr>
            <a:r>
              <a:rPr lang="fi-FI" dirty="0">
                <a:hlinkClick r:id="rId2"/>
              </a:rPr>
              <a:t>https://www.youtube.com/watch?v=7L0AghlIc08</a:t>
            </a:r>
            <a:r>
              <a:rPr lang="fi-FI" dirty="0"/>
              <a:t> (3.06)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3B8FDAA-AAC7-4414-951E-6F9C0026F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902" y="3187698"/>
            <a:ext cx="4542744" cy="364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59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2B52AC-42AC-4BF0-BF58-2B561B45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16329" cy="1861240"/>
          </a:xfrm>
        </p:spPr>
        <p:txBody>
          <a:bodyPr>
            <a:normAutofit/>
          </a:bodyPr>
          <a:lstStyle/>
          <a:p>
            <a:r>
              <a:rPr lang="fi-FI" sz="3600" dirty="0"/>
              <a:t>Millaista on hyvä luonnontieteellinen tutkimus?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936E25-AFFF-45FA-A214-30FF39312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5513"/>
            <a:ext cx="7103165" cy="3811450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Luonnontieteellinen tutkimus on luonteeltaan</a:t>
            </a:r>
          </a:p>
          <a:p>
            <a:r>
              <a:rPr lang="fi-FI" dirty="0"/>
              <a:t>objektiivista (tutkijasta riippumatonta)</a:t>
            </a:r>
          </a:p>
          <a:p>
            <a:r>
              <a:rPr lang="fi-FI" dirty="0"/>
              <a:t>toistettavissa</a:t>
            </a:r>
          </a:p>
          <a:p>
            <a:r>
              <a:rPr lang="fi-FI" dirty="0"/>
              <a:t>avointa</a:t>
            </a:r>
          </a:p>
          <a:p>
            <a:r>
              <a:rPr lang="fi-FI" dirty="0"/>
              <a:t>vertaisarvioitavissa</a:t>
            </a:r>
          </a:p>
          <a:p>
            <a:r>
              <a:rPr lang="fi-FI" dirty="0"/>
              <a:t>sen hetkistä tietoa asiasta. Tiede ei ole koskaan valmista.</a:t>
            </a:r>
          </a:p>
        </p:txBody>
      </p:sp>
      <p:pic>
        <p:nvPicPr>
          <p:cNvPr id="5" name="Kuva 4" descr="Tutkija katsomassa testiputkea">
            <a:extLst>
              <a:ext uri="{FF2B5EF4-FFF2-40B4-BE49-F238E27FC236}">
                <a16:creationId xmlns:a16="http://schemas.microsoft.com/office/drawing/2014/main" id="{8281465C-7EEE-4632-A46F-0CF905E0A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2" t="13043" r="2"/>
          <a:stretch/>
        </p:blipFill>
        <p:spPr>
          <a:xfrm>
            <a:off x="7871790" y="-18289"/>
            <a:ext cx="4320211" cy="3447289"/>
          </a:xfrm>
          <a:prstGeom prst="rect">
            <a:avLst/>
          </a:prstGeom>
        </p:spPr>
      </p:pic>
      <p:pic>
        <p:nvPicPr>
          <p:cNvPr id="13" name="Kuva 12" descr="Kuva, joka sisältää kohteen puu, ulko, henkilö, mies&#10;&#10;Kuvaus luotu automaattisesti">
            <a:extLst>
              <a:ext uri="{FF2B5EF4-FFF2-40B4-BE49-F238E27FC236}">
                <a16:creationId xmlns:a16="http://schemas.microsoft.com/office/drawing/2014/main" id="{9D727F03-AF5F-4392-886B-A57223E0E2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7"/>
          <a:stretch/>
        </p:blipFill>
        <p:spPr>
          <a:xfrm>
            <a:off x="7871790" y="3429000"/>
            <a:ext cx="4320209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2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140BE7-C09D-4AD7-856A-C8E47AAB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96744" cy="1325563"/>
          </a:xfrm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chemeClr val="accent1"/>
                </a:solidFill>
              </a:rPr>
              <a:t>Perustutkimus</a:t>
            </a:r>
            <a:r>
              <a:rPr lang="fi-FI" sz="2800" b="1" dirty="0"/>
              <a:t>:</a:t>
            </a:r>
            <a:r>
              <a:rPr lang="fi-FI" sz="2800" dirty="0"/>
              <a:t> tutkimusta tietämisen halusta</a:t>
            </a:r>
          </a:p>
        </p:txBody>
      </p:sp>
      <p:pic>
        <p:nvPicPr>
          <p:cNvPr id="5" name="Sisällön paikkamerkki 4" descr="Kuva, joka sisältää kohteen henkilö, ulko, päällä pitäminen, kypärä&#10;&#10;Kuvaus luotu automaattisesti">
            <a:extLst>
              <a:ext uri="{FF2B5EF4-FFF2-40B4-BE49-F238E27FC236}">
                <a16:creationId xmlns:a16="http://schemas.microsoft.com/office/drawing/2014/main" id="{70BE638E-1E35-430B-A942-B6AC143C9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3" r="28491"/>
          <a:stretch/>
        </p:blipFill>
        <p:spPr>
          <a:xfrm>
            <a:off x="848136" y="1806208"/>
            <a:ext cx="5086808" cy="4289170"/>
          </a:xfrm>
        </p:spPr>
      </p:pic>
      <p:pic>
        <p:nvPicPr>
          <p:cNvPr id="7" name="Kuva 6" descr="Kuva, joka sisältää kohteen henkilö, ulko&#10;&#10;Kuvaus luotu automaattisesti">
            <a:extLst>
              <a:ext uri="{FF2B5EF4-FFF2-40B4-BE49-F238E27FC236}">
                <a16:creationId xmlns:a16="http://schemas.microsoft.com/office/drawing/2014/main" id="{1CCA5E95-D001-4D2F-B15A-7C5B4232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r="18547"/>
          <a:stretch/>
        </p:blipFill>
        <p:spPr>
          <a:xfrm>
            <a:off x="6990525" y="1806207"/>
            <a:ext cx="4353339" cy="4289171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916E009B-63EC-45E4-BECA-9DD3AFFF6D0F}"/>
              </a:ext>
            </a:extLst>
          </p:cNvPr>
          <p:cNvSpPr txBox="1">
            <a:spLocks/>
          </p:cNvSpPr>
          <p:nvPr/>
        </p:nvSpPr>
        <p:spPr>
          <a:xfrm>
            <a:off x="6499749" y="365125"/>
            <a:ext cx="50967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b="1" dirty="0">
                <a:solidFill>
                  <a:schemeClr val="accent1"/>
                </a:solidFill>
              </a:rPr>
              <a:t>Soveltava tutkimus</a:t>
            </a:r>
            <a:r>
              <a:rPr lang="fi-FI" sz="2800" b="1" dirty="0"/>
              <a:t>:</a:t>
            </a:r>
            <a:r>
              <a:rPr lang="fi-FI" sz="2800" dirty="0"/>
              <a:t> tietoa etsitään ongelman ratkaisemiseksi</a:t>
            </a:r>
          </a:p>
        </p:txBody>
      </p:sp>
    </p:spTree>
    <p:extLst>
      <p:ext uri="{BB962C8B-B14F-4D97-AF65-F5344CB8AC3E}">
        <p14:creationId xmlns:p14="http://schemas.microsoft.com/office/powerpoint/2010/main" val="172341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140BE7-C09D-4AD7-856A-C8E47AAB6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Perustutkimus &amp; soveltava tutkimus</a:t>
            </a:r>
          </a:p>
        </p:txBody>
      </p:sp>
      <p:pic>
        <p:nvPicPr>
          <p:cNvPr id="5" name="Sisällön paikkamerkki 4" descr="Kuva, joka sisältää kohteen henkilö, ulko, päällä pitäminen, kypärä&#10;&#10;Kuvaus luotu automaattisesti">
            <a:extLst>
              <a:ext uri="{FF2B5EF4-FFF2-40B4-BE49-F238E27FC236}">
                <a16:creationId xmlns:a16="http://schemas.microsoft.com/office/drawing/2014/main" id="{70BE638E-1E35-430B-A942-B6AC143C9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3" r="28491"/>
          <a:stretch/>
        </p:blipFill>
        <p:spPr>
          <a:xfrm>
            <a:off x="848136" y="1806208"/>
            <a:ext cx="5086808" cy="4289170"/>
          </a:xfrm>
        </p:spPr>
      </p:pic>
      <p:pic>
        <p:nvPicPr>
          <p:cNvPr id="7" name="Kuva 6" descr="Kuva, joka sisältää kohteen henkilö, ulko&#10;&#10;Kuvaus luotu automaattisesti">
            <a:extLst>
              <a:ext uri="{FF2B5EF4-FFF2-40B4-BE49-F238E27FC236}">
                <a16:creationId xmlns:a16="http://schemas.microsoft.com/office/drawing/2014/main" id="{1CCA5E95-D001-4D2F-B15A-7C5B4232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r="18547"/>
          <a:stretch/>
        </p:blipFill>
        <p:spPr>
          <a:xfrm>
            <a:off x="6520069" y="1806208"/>
            <a:ext cx="4353339" cy="4289171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066A45F1-82EC-4E56-8D40-09AF3542E9BC}"/>
              </a:ext>
            </a:extLst>
          </p:cNvPr>
          <p:cNvSpPr txBox="1">
            <a:spLocks/>
          </p:cNvSpPr>
          <p:nvPr/>
        </p:nvSpPr>
        <p:spPr>
          <a:xfrm>
            <a:off x="650210" y="5296413"/>
            <a:ext cx="10891580" cy="2549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4400" dirty="0">
                <a:highlight>
                  <a:srgbClr val="FFFF00"/>
                </a:highlight>
              </a:rPr>
              <a:t>Tee kpl 4 tehtävä 04/A3 </a:t>
            </a:r>
          </a:p>
          <a:p>
            <a:pPr marL="0" indent="0" algn="ctr">
              <a:buNone/>
            </a:pPr>
            <a:r>
              <a:rPr lang="fi-FI" sz="4400" dirty="0">
                <a:highlight>
                  <a:srgbClr val="FFFF00"/>
                </a:highlight>
              </a:rPr>
              <a:t>”Perustutkimusta vai soveltavaa tutkimusta”.</a:t>
            </a:r>
          </a:p>
        </p:txBody>
      </p:sp>
    </p:spTree>
    <p:extLst>
      <p:ext uri="{BB962C8B-B14F-4D97-AF65-F5344CB8AC3E}">
        <p14:creationId xmlns:p14="http://schemas.microsoft.com/office/powerpoint/2010/main" val="13783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4C304D-385E-438F-A468-4565E5D19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1"/>
                </a:solidFill>
              </a:rPr>
              <a:t>Havainnoiva tutkimus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0FF5AD-1D6E-4D8A-911E-8C59E52EB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60" y="1690687"/>
            <a:ext cx="5944135" cy="4928773"/>
          </a:xfrm>
        </p:spPr>
        <p:txBody>
          <a:bodyPr>
            <a:normAutofit fontScale="92500"/>
          </a:bodyPr>
          <a:lstStyle/>
          <a:p>
            <a:r>
              <a:rPr lang="fi-FI" dirty="0"/>
              <a:t>Luonnontilaisen tutkimuskohteen </a:t>
            </a:r>
            <a:r>
              <a:rPr lang="fi-FI" b="1" dirty="0"/>
              <a:t>seurantaa, mittaamista </a:t>
            </a:r>
            <a:r>
              <a:rPr lang="fi-FI" dirty="0"/>
              <a:t>ja/tai </a:t>
            </a:r>
            <a:r>
              <a:rPr lang="fi-FI" b="1" dirty="0"/>
              <a:t>näytteiden ottamista </a:t>
            </a:r>
            <a:r>
              <a:rPr lang="fi-FI" dirty="0"/>
              <a:t>– yleensä maastossa.</a:t>
            </a:r>
          </a:p>
          <a:p>
            <a:pPr lvl="1"/>
            <a:r>
              <a:rPr lang="fi-FI" dirty="0"/>
              <a:t>Tutkija ei saa vaikuttaa tutkimuskohteeseensa tai aiheuttaa häiriötä.</a:t>
            </a:r>
          </a:p>
          <a:p>
            <a:pPr lvl="1"/>
            <a:r>
              <a:rPr lang="fi-FI" dirty="0"/>
              <a:t>Tutkimus </a:t>
            </a:r>
            <a:r>
              <a:rPr lang="fi-FI" b="1" dirty="0"/>
              <a:t>standardoitua</a:t>
            </a:r>
            <a:r>
              <a:rPr lang="fi-FI" dirty="0"/>
              <a:t> eli toisto tapahtuu aina samanlaisilla menetelmillä.</a:t>
            </a:r>
          </a:p>
          <a:p>
            <a:pPr lvl="1"/>
            <a:r>
              <a:rPr lang="fi-FI" dirty="0"/>
              <a:t>Olosuhteita ei vakioida.</a:t>
            </a:r>
          </a:p>
          <a:p>
            <a:r>
              <a:rPr lang="fi-FI" dirty="0"/>
              <a:t>esim. myyräkantojen vaihtelujen tutkiminen</a:t>
            </a:r>
          </a:p>
          <a:p>
            <a:pPr lvl="1"/>
            <a:r>
              <a:rPr lang="fi-FI" dirty="0"/>
              <a:t>Myyrien määrää tutkitaan ottamalla myyriä kiinni vuosittain standardoidulla eli samanlaisella menetelmällä.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B86E3AD-A77E-4123-B687-0A2E71C63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r="7611"/>
          <a:stretch/>
        </p:blipFill>
        <p:spPr>
          <a:xfrm>
            <a:off x="6671721" y="2117551"/>
            <a:ext cx="5257801" cy="40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A909D0-C234-4877-B790-39EC6395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46" y="381069"/>
            <a:ext cx="10515600" cy="1325563"/>
          </a:xfrm>
        </p:spPr>
        <p:txBody>
          <a:bodyPr/>
          <a:lstStyle/>
          <a:p>
            <a:r>
              <a:rPr lang="fi-FI" dirty="0">
                <a:solidFill>
                  <a:schemeClr val="accent1"/>
                </a:solidFill>
              </a:rPr>
              <a:t>Kokeellinen tutkimus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3486C3-A3C1-4F22-927E-FD47D8B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24" y="1767578"/>
            <a:ext cx="5269402" cy="4725297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havainnon tai ilmiön testausta</a:t>
            </a:r>
          </a:p>
          <a:p>
            <a:r>
              <a:rPr lang="fi-FI" dirty="0"/>
              <a:t>mahdollisimman harva </a:t>
            </a:r>
            <a:r>
              <a:rPr lang="fi-FI" b="1" dirty="0"/>
              <a:t>muuttuja </a:t>
            </a:r>
            <a:r>
              <a:rPr lang="fi-FI" dirty="0"/>
              <a:t>vaihtelee, esim. ravinteiden määrä</a:t>
            </a:r>
          </a:p>
          <a:p>
            <a:r>
              <a:rPr lang="fi-FI" b="1" dirty="0"/>
              <a:t>vakioidaan</a:t>
            </a:r>
            <a:r>
              <a:rPr lang="fi-FI" dirty="0"/>
              <a:t> muut muuttujat, jotka vaikuttaisivat tutkittavaan ilmiöön, esim. valon ja veden määrä</a:t>
            </a:r>
          </a:p>
          <a:p>
            <a:r>
              <a:rPr lang="fi-FI" dirty="0"/>
              <a:t>tutkimuseliöt jaetaan kahteen, vertailukelpoiseen ryhmään:</a:t>
            </a:r>
          </a:p>
          <a:p>
            <a:pPr lvl="1"/>
            <a:r>
              <a:rPr lang="fi-FI" b="1" dirty="0"/>
              <a:t>koe- eli testiryhmä </a:t>
            </a:r>
            <a:r>
              <a:rPr lang="fi-FI" dirty="0"/>
              <a:t>= tutkimuksen kohde (muuttujan vaikutus)</a:t>
            </a:r>
          </a:p>
          <a:p>
            <a:pPr lvl="1"/>
            <a:r>
              <a:rPr lang="fi-FI" b="1" dirty="0"/>
              <a:t>kontrolli- eli verrokkiryhmä</a:t>
            </a:r>
            <a:r>
              <a:rPr lang="fi-FI" dirty="0"/>
              <a:t> </a:t>
            </a:r>
            <a:r>
              <a:rPr lang="fi-FI" dirty="0">
                <a:sym typeface="Wingdings" panose="05000000000000000000" pitchFamily="2" charset="2"/>
              </a:rPr>
              <a:t> muodostaa vertailuarvon testiryhmälle eli arvon, johon testiryhmän arvoja verrataan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F9DCBF4-9FCA-4AD3-B11C-AFFD317BE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500" y="-1"/>
            <a:ext cx="6369500" cy="4725297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C53372B-CCF5-49C9-ADEC-52AC467A4322}"/>
              </a:ext>
            </a:extLst>
          </p:cNvPr>
          <p:cNvSpPr txBox="1"/>
          <p:nvPr/>
        </p:nvSpPr>
        <p:spPr>
          <a:xfrm>
            <a:off x="5831840" y="4826675"/>
            <a:ext cx="6360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/>
              <a:t>Hypoteesi: Vaikuttaako emon virustartunta siihen, kuinka nopeasti jälkeläiset sairastuvat? </a:t>
            </a:r>
          </a:p>
          <a:p>
            <a:r>
              <a:rPr lang="fi-FI" i="1" dirty="0"/>
              <a:t>Koejäsenet: Virusta kantavat myyräparit ja virusta kantamattomat myyräparit. </a:t>
            </a:r>
          </a:p>
          <a:p>
            <a:r>
              <a:rPr lang="fi-FI" i="1" dirty="0"/>
              <a:t>Tutkimuskohde: Jälkeläisten sairastuvuus. </a:t>
            </a:r>
          </a:p>
          <a:p>
            <a:r>
              <a:rPr lang="fi-FI" i="1" dirty="0"/>
              <a:t>Tutkimuksen tulos: Emon vasta-aineet suojasivat poikasia virustartunnalta.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311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F8622F-29FF-4CFA-B5E2-B79685795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42240"/>
            <a:ext cx="11612880" cy="72339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b="1" dirty="0"/>
              <a:t>Sanastoa:</a:t>
            </a:r>
          </a:p>
          <a:p>
            <a:pPr marL="0" indent="0">
              <a:buNone/>
            </a:pPr>
            <a:r>
              <a:rPr lang="fi-FI" dirty="0"/>
              <a:t>hypoteesi</a:t>
            </a:r>
          </a:p>
          <a:p>
            <a:pPr marL="457200" lvl="1" indent="0">
              <a:buNone/>
            </a:pPr>
            <a:r>
              <a:rPr lang="fi-FI" sz="2800" dirty="0"/>
              <a:t>= aiemman tiedon (pohjautuu aikaisempiin teorioihin, havaintoihin ja tutkimuksiin) perusteella laadittu olettamus, jota tutkimuksessa testataan</a:t>
            </a:r>
          </a:p>
          <a:p>
            <a:pPr marL="0" indent="0">
              <a:buNone/>
            </a:pPr>
            <a:r>
              <a:rPr lang="fi-FI" dirty="0"/>
              <a:t>korrelaatio</a:t>
            </a:r>
          </a:p>
          <a:p>
            <a:pPr marL="457200" lvl="1" indent="0">
              <a:buNone/>
            </a:pPr>
            <a:r>
              <a:rPr lang="fi-FI" sz="2800" dirty="0"/>
              <a:t>= tilastollinen yhteys, ei kerro tutkittavien muuttujien välisestä syy-seuraussuhteesta</a:t>
            </a:r>
          </a:p>
          <a:p>
            <a:pPr marL="0" indent="0">
              <a:buNone/>
            </a:pPr>
            <a:r>
              <a:rPr lang="fi-FI" dirty="0"/>
              <a:t>verrokkiryhmä eli kontrolli</a:t>
            </a:r>
          </a:p>
          <a:p>
            <a:pPr marL="457200" lvl="1" indent="0">
              <a:buNone/>
            </a:pPr>
            <a:r>
              <a:rPr lang="fi-FI" sz="2800" dirty="0"/>
              <a:t>= ryhmä, johon tutkimuksen testiryhmää verrataan</a:t>
            </a:r>
          </a:p>
          <a:p>
            <a:pPr marL="0" indent="0">
              <a:buNone/>
            </a:pPr>
            <a:endParaRPr lang="fi-FI" dirty="0">
              <a:solidFill>
                <a:srgbClr val="262626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fi-FI" dirty="0"/>
              <a:t>Kokeellisia tutkimuksia voidaan tehdä…</a:t>
            </a:r>
          </a:p>
          <a:p>
            <a:pPr marL="0" indent="0">
              <a:buNone/>
            </a:pPr>
            <a:r>
              <a:rPr lang="fi-FI" b="1" i="1" dirty="0">
                <a:solidFill>
                  <a:schemeClr val="accent1"/>
                </a:solidFill>
              </a:rPr>
              <a:t>in </a:t>
            </a:r>
            <a:r>
              <a:rPr lang="fi-FI" b="1" i="1" dirty="0" err="1">
                <a:solidFill>
                  <a:schemeClr val="accent1"/>
                </a:solidFill>
              </a:rPr>
              <a:t>vivo</a:t>
            </a:r>
            <a:endParaRPr lang="fi-FI" b="1" i="1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r>
              <a:rPr lang="fi-FI" sz="2800" i="1" dirty="0"/>
              <a:t>= </a:t>
            </a:r>
            <a:r>
              <a:rPr lang="fi-FI" sz="2800" dirty="0">
                <a:solidFill>
                  <a:srgbClr val="262626"/>
                </a:solidFill>
              </a:rPr>
              <a:t>elävissä eliöissä</a:t>
            </a:r>
            <a:endParaRPr lang="fi-FI" sz="2800" i="1" dirty="0"/>
          </a:p>
          <a:p>
            <a:pPr marL="0" indent="0">
              <a:buNone/>
            </a:pPr>
            <a:r>
              <a:rPr lang="fi-FI" b="1" i="1" dirty="0">
                <a:solidFill>
                  <a:schemeClr val="accent1"/>
                </a:solidFill>
              </a:rPr>
              <a:t>in </a:t>
            </a:r>
            <a:r>
              <a:rPr lang="fi-FI" b="1" i="1" dirty="0" err="1">
                <a:solidFill>
                  <a:schemeClr val="accent1"/>
                </a:solidFill>
              </a:rPr>
              <a:t>vitro</a:t>
            </a:r>
            <a:endParaRPr lang="fi-FI" b="1" i="1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r>
              <a:rPr lang="fi-FI" sz="2800" i="1" dirty="0"/>
              <a:t>= </a:t>
            </a:r>
            <a:r>
              <a:rPr lang="fi-FI" sz="2800" dirty="0">
                <a:solidFill>
                  <a:srgbClr val="262626"/>
                </a:solidFill>
              </a:rPr>
              <a:t>elävistä eliöistä eristetyissä kudoksissa, soluissa tai biomolekyyleissä</a:t>
            </a:r>
          </a:p>
          <a:p>
            <a:pPr marL="0" indent="0">
              <a:buNone/>
            </a:pPr>
            <a:r>
              <a:rPr lang="fi-FI" b="1" i="1" dirty="0">
                <a:solidFill>
                  <a:schemeClr val="accent1"/>
                </a:solidFill>
              </a:rPr>
              <a:t>in </a:t>
            </a:r>
            <a:r>
              <a:rPr lang="fi-FI" b="1" i="1" dirty="0" err="1">
                <a:solidFill>
                  <a:schemeClr val="accent1"/>
                </a:solidFill>
              </a:rPr>
              <a:t>silico</a:t>
            </a:r>
            <a:endParaRPr lang="fi-FI" b="1" i="1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r>
              <a:rPr lang="fi-FI" sz="2800" dirty="0"/>
              <a:t>= tietokonemallinnus, simulaatio. Mallien avulla tehtävä ennustus tulevaisuuden tapahtumasta, esim. populaation kasvun tai tartuntatautien leviämisen matemaattinen mallintaminen.</a:t>
            </a:r>
          </a:p>
          <a:p>
            <a:pPr marL="457200" lvl="1" indent="0">
              <a:buNone/>
            </a:pPr>
            <a:endParaRPr lang="fi-FI" sz="3200" dirty="0"/>
          </a:p>
          <a:p>
            <a:pPr marL="742950" indent="-742950">
              <a:buAutoNum type="arabicPeriod"/>
            </a:pP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17828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chemeClr val="accent1">
                    <a:lumMod val="75000"/>
                  </a:schemeClr>
                </a:solidFill>
              </a:rPr>
              <a:t>Korrelaatio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742" y="1261242"/>
            <a:ext cx="10451689" cy="48649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b="1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kahden tekijän välinen riippuvuus </a:t>
            </a:r>
          </a:p>
          <a:p>
            <a:pPr marL="0" indent="0">
              <a:buNone/>
            </a:pPr>
            <a:endParaRPr lang="fi-FI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ilman lämpötila &amp; lumen sulaminen</a:t>
            </a:r>
          </a:p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nälän tunne &amp; kulunut aika aamupalasta</a:t>
            </a:r>
          </a:p>
          <a:p>
            <a:pPr marL="0" indent="0">
              <a:buNone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selitettävä ja selittävä tekijä</a:t>
            </a:r>
          </a:p>
          <a:p>
            <a:pPr marL="0" indent="0">
              <a:buNone/>
            </a:pPr>
            <a:endParaRPr lang="fi-FI" sz="11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61950" lvl="1" indent="-361950"/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HUOMIO: tekijöiden välillä voi olla korrelaatio ilman riippuvuutta (tieteellisesti epätosi)</a:t>
            </a:r>
          </a:p>
          <a:p>
            <a:pPr marL="1085850" lvl="4"/>
            <a:r>
              <a:rPr lang="fi-FI" sz="2400" dirty="0">
                <a:solidFill>
                  <a:schemeClr val="bg1">
                    <a:lumMod val="50000"/>
                  </a:schemeClr>
                </a:solidFill>
              </a:rPr>
              <a:t>jäätelön kulutus &amp; makkaran myynti</a:t>
            </a:r>
          </a:p>
          <a:p>
            <a:pPr marL="857250" lvl="4" indent="0">
              <a:buNone/>
            </a:pPr>
            <a:r>
              <a:rPr lang="fi-FI" sz="24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selittävä tekijä on kesä (ei korrelaatiota)</a:t>
            </a:r>
            <a:endParaRPr lang="fi-FI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fi-FI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3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572D60517C314989D813E3C215F105" ma:contentTypeVersion="31" ma:contentTypeDescription="Create a new document." ma:contentTypeScope="" ma:versionID="c58eb16e0a4d3060c4364aecb1ba8665">
  <xsd:schema xmlns:xsd="http://www.w3.org/2001/XMLSchema" xmlns:xs="http://www.w3.org/2001/XMLSchema" xmlns:p="http://schemas.microsoft.com/office/2006/metadata/properties" xmlns:ns3="bca42fc1-4880-40d4-8ef3-5377c753750d" xmlns:ns4="38de771e-5b7d-459a-b0ec-5eb01b48c5e9" targetNamespace="http://schemas.microsoft.com/office/2006/metadata/properties" ma:root="true" ma:fieldsID="3fc8f8f65a893bdb5d4ead1f7a043a6a" ns3:_="" ns4:_="">
    <xsd:import namespace="bca42fc1-4880-40d4-8ef3-5377c753750d"/>
    <xsd:import namespace="38de771e-5b7d-459a-b0ec-5eb01b48c5e9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TeamsChannelId" minOccurs="0"/>
                <xsd:element ref="ns3:Math_Settings" minOccurs="0"/>
                <xsd:element ref="ns3:IsNotebookLocked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42fc1-4880-40d4-8ef3-5377c753750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TeamsChannelId" ma:index="28" nillable="true" ma:displayName="Teams Channel Id" ma:internalName="TeamsChannelId">
      <xsd:simpleType>
        <xsd:restriction base="dms:Text"/>
      </xsd:simple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IsNotebookLocked" ma:index="30" nillable="true" ma:displayName="Is Notebook Locked" ma:internalName="IsNotebookLocked">
      <xsd:simpleType>
        <xsd:restriction base="dms:Boolean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6" nillable="true" ma:displayName="Location" ma:internalName="MediaServiceLocation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de771e-5b7d-459a-b0ec-5eb01b48c5e9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udent_Groups xmlns="bca42fc1-4880-40d4-8ef3-5377c753750d">
      <UserInfo>
        <DisplayName/>
        <AccountId xsi:nil="true"/>
        <AccountType/>
      </UserInfo>
    </Student_Groups>
    <Templates xmlns="bca42fc1-4880-40d4-8ef3-5377c753750d" xsi:nil="true"/>
    <TeamsChannelId xmlns="bca42fc1-4880-40d4-8ef3-5377c753750d" xsi:nil="true"/>
    <NotebookType xmlns="bca42fc1-4880-40d4-8ef3-5377c753750d" xsi:nil="true"/>
    <Students xmlns="bca42fc1-4880-40d4-8ef3-5377c753750d">
      <UserInfo>
        <DisplayName/>
        <AccountId xsi:nil="true"/>
        <AccountType/>
      </UserInfo>
    </Students>
    <Math_Settings xmlns="bca42fc1-4880-40d4-8ef3-5377c753750d" xsi:nil="true"/>
    <FolderType xmlns="bca42fc1-4880-40d4-8ef3-5377c753750d" xsi:nil="true"/>
    <Owner xmlns="bca42fc1-4880-40d4-8ef3-5377c753750d">
      <UserInfo>
        <DisplayName/>
        <AccountId xsi:nil="true"/>
        <AccountType/>
      </UserInfo>
    </Owner>
    <Has_Teacher_Only_SectionGroup xmlns="bca42fc1-4880-40d4-8ef3-5377c753750d" xsi:nil="true"/>
    <DefaultSectionNames xmlns="bca42fc1-4880-40d4-8ef3-5377c753750d" xsi:nil="true"/>
    <AppVersion xmlns="bca42fc1-4880-40d4-8ef3-5377c753750d" xsi:nil="true"/>
    <Invited_Teachers xmlns="bca42fc1-4880-40d4-8ef3-5377c753750d" xsi:nil="true"/>
    <Invited_Students xmlns="bca42fc1-4880-40d4-8ef3-5377c753750d" xsi:nil="true"/>
    <IsNotebookLocked xmlns="bca42fc1-4880-40d4-8ef3-5377c753750d" xsi:nil="true"/>
    <Teachers xmlns="bca42fc1-4880-40d4-8ef3-5377c753750d">
      <UserInfo>
        <DisplayName/>
        <AccountId xsi:nil="true"/>
        <AccountType/>
      </UserInfo>
    </Teachers>
    <Is_Collaboration_Space_Locked xmlns="bca42fc1-4880-40d4-8ef3-5377c753750d" xsi:nil="true"/>
    <CultureName xmlns="bca42fc1-4880-40d4-8ef3-5377c753750d" xsi:nil="true"/>
    <Self_Registration_Enabled xmlns="bca42fc1-4880-40d4-8ef3-5377c753750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9A6AAD-7BF3-400D-A731-1F2ABACF0E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42fc1-4880-40d4-8ef3-5377c753750d"/>
    <ds:schemaRef ds:uri="38de771e-5b7d-459a-b0ec-5eb01b48c5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EC23E9-ACA7-4974-8AAA-7463C707201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ca42fc1-4880-40d4-8ef3-5377c753750d"/>
    <ds:schemaRef ds:uri="http://purl.org/dc/elements/1.1/"/>
    <ds:schemaRef ds:uri="http://schemas.microsoft.com/office/2006/metadata/properties"/>
    <ds:schemaRef ds:uri="38de771e-5b7d-459a-b0ec-5eb01b48c5e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9161D86-4DF2-48E8-B7A1-DD1A81000B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</TotalTime>
  <Words>573</Words>
  <Application>Microsoft Office PowerPoint</Application>
  <PresentationFormat>Laajakuva</PresentationFormat>
  <Paragraphs>97</Paragraphs>
  <Slides>15</Slides>
  <Notes>1</Notes>
  <HiddenSlides>1</HiddenSlides>
  <MMClips>1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4" baseType="lpstr">
      <vt:lpstr>Aharoni</vt:lpstr>
      <vt:lpstr>Arial</vt:lpstr>
      <vt:lpstr>Arial Black</vt:lpstr>
      <vt:lpstr>Calibri</vt:lpstr>
      <vt:lpstr>Calibri Light</vt:lpstr>
      <vt:lpstr>Fira Sans Condensed</vt:lpstr>
      <vt:lpstr>Open Sans</vt:lpstr>
      <vt:lpstr>Wingdings</vt:lpstr>
      <vt:lpstr>Office-teema</vt:lpstr>
      <vt:lpstr>Kpl 4 Biologinen tutkimus</vt:lpstr>
      <vt:lpstr>Millaista on tutkijan työ?</vt:lpstr>
      <vt:lpstr>Millaista on hyvä luonnontieteellinen tutkimus?</vt:lpstr>
      <vt:lpstr>Perustutkimus: tutkimusta tietämisen halusta</vt:lpstr>
      <vt:lpstr>Perustutkimus &amp; soveltava tutkimus</vt:lpstr>
      <vt:lpstr>Havainnoiva tutkimus</vt:lpstr>
      <vt:lpstr>Kokeellinen tutkimus</vt:lpstr>
      <vt:lpstr>PowerPoint-esitys</vt:lpstr>
      <vt:lpstr>Korrelaatio</vt:lpstr>
      <vt:lpstr>Tutkimusympäristöt</vt:lpstr>
      <vt:lpstr>Biologisen tutkimuksen vaiheet</vt:lpstr>
      <vt:lpstr>Luonnontieteellisen tutkimuksen vaiheet, esimerkkinä monimuotoisuus</vt:lpstr>
      <vt:lpstr>PowerPoint-esitys</vt:lpstr>
      <vt:lpstr>Lantakuoriaisten merkitys-video</vt:lpstr>
      <vt:lpstr>Tehtäviä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Kpl 4 Biologinen tutkimus</dc:title>
  <dc:creator>Venla Hämäläinen</dc:creator>
  <cp:lastModifiedBy>Katri Sarlund</cp:lastModifiedBy>
  <cp:revision>25</cp:revision>
  <dcterms:created xsi:type="dcterms:W3CDTF">2021-12-13T06:47:06Z</dcterms:created>
  <dcterms:modified xsi:type="dcterms:W3CDTF">2023-12-13T20:41:06Z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0x010100EA572D60517C314989D813E3C215F105</vt:lpwstr>
  </property>
</Properties>
</file>