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4" r:id="rId1"/>
  </p:sldMasterIdLst>
  <p:sldIdLst>
    <p:sldId id="271" r:id="rId2"/>
    <p:sldId id="292" r:id="rId3"/>
    <p:sldId id="257" r:id="rId4"/>
    <p:sldId id="295" r:id="rId5"/>
    <p:sldId id="289" r:id="rId6"/>
    <p:sldId id="287" r:id="rId7"/>
    <p:sldId id="293" r:id="rId8"/>
    <p:sldId id="261" r:id="rId9"/>
    <p:sldId id="258" r:id="rId10"/>
    <p:sldId id="272" r:id="rId11"/>
    <p:sldId id="260" r:id="rId12"/>
    <p:sldId id="273" r:id="rId13"/>
    <p:sldId id="274" r:id="rId14"/>
    <p:sldId id="275" r:id="rId15"/>
    <p:sldId id="276" r:id="rId16"/>
    <p:sldId id="277" r:id="rId17"/>
    <p:sldId id="278" r:id="rId18"/>
    <p:sldId id="288" r:id="rId19"/>
    <p:sldId id="282" r:id="rId20"/>
    <p:sldId id="283" r:id="rId21"/>
    <p:sldId id="297" r:id="rId22"/>
    <p:sldId id="294" r:id="rId23"/>
    <p:sldId id="285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1810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8FC61-8263-4A35-B4DB-DEA9AC9D4B30}" type="datetimeFigureOut">
              <a:rPr lang="fi-FI" smtClean="0"/>
              <a:t>10.11.2025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fld id="{E37CF39C-074E-4126-84A0-6084A2B26B5F}" type="slidenum">
              <a:rPr lang="fi-FI" smtClean="0"/>
              <a:t>‹#›</a:t>
            </a:fld>
            <a:endParaRPr lang="fi-FI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4284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8FC61-8263-4A35-B4DB-DEA9AC9D4B30}" type="datetimeFigureOut">
              <a:rPr lang="fi-FI" smtClean="0"/>
              <a:t>10.11.2025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CF39C-074E-4126-84A0-6084A2B26B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90907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8FC61-8263-4A35-B4DB-DEA9AC9D4B30}" type="datetimeFigureOut">
              <a:rPr lang="fi-FI" smtClean="0"/>
              <a:t>10.11.2025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CF39C-074E-4126-84A0-6084A2B26B5F}" type="slidenum">
              <a:rPr lang="fi-FI" smtClean="0"/>
              <a:t>‹#›</a:t>
            </a:fld>
            <a:endParaRPr lang="fi-FI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7046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8FC61-8263-4A35-B4DB-DEA9AC9D4B30}" type="datetimeFigureOut">
              <a:rPr lang="fi-FI" smtClean="0"/>
              <a:t>10.11.2025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CF39C-074E-4126-84A0-6084A2B26B5F}" type="slidenum">
              <a:rPr lang="fi-FI" smtClean="0"/>
              <a:t>‹#›</a:t>
            </a:fld>
            <a:endParaRPr lang="fi-FI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8867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8FC61-8263-4A35-B4DB-DEA9AC9D4B30}" type="datetimeFigureOut">
              <a:rPr lang="fi-FI" smtClean="0"/>
              <a:t>10.11.2025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CF39C-074E-4126-84A0-6084A2B26B5F}" type="slidenum">
              <a:rPr lang="fi-FI" smtClean="0"/>
              <a:t>‹#›</a:t>
            </a:fld>
            <a:endParaRPr lang="fi-FI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7130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8FC61-8263-4A35-B4DB-DEA9AC9D4B30}" type="datetimeFigureOut">
              <a:rPr lang="fi-FI" smtClean="0"/>
              <a:t>10.11.2025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CF39C-074E-4126-84A0-6084A2B26B5F}" type="slidenum">
              <a:rPr lang="fi-FI" smtClean="0"/>
              <a:t>‹#›</a:t>
            </a:fld>
            <a:endParaRPr lang="fi-FI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6134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8FC61-8263-4A35-B4DB-DEA9AC9D4B30}" type="datetimeFigureOut">
              <a:rPr lang="fi-FI" smtClean="0"/>
              <a:t>10.11.2025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CF39C-074E-4126-84A0-6084A2B26B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86882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8FC61-8263-4A35-B4DB-DEA9AC9D4B30}" type="datetimeFigureOut">
              <a:rPr lang="fi-FI" smtClean="0"/>
              <a:t>10.11.2025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CF39C-074E-4126-84A0-6084A2B26B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74468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8FC61-8263-4A35-B4DB-DEA9AC9D4B30}" type="datetimeFigureOut">
              <a:rPr lang="fi-FI" smtClean="0"/>
              <a:t>10.11.2025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CF39C-074E-4126-84A0-6084A2B26B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75084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8FC61-8263-4A35-B4DB-DEA9AC9D4B30}" type="datetimeFigureOut">
              <a:rPr lang="fi-FI" smtClean="0"/>
              <a:t>10.11.2025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CF39C-074E-4126-84A0-6084A2B26B5F}" type="slidenum">
              <a:rPr lang="fi-FI" smtClean="0"/>
              <a:t>‹#›</a:t>
            </a:fld>
            <a:endParaRPr lang="fi-FI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947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fld id="{3A28FC61-8263-4A35-B4DB-DEA9AC9D4B30}" type="datetimeFigureOut">
              <a:rPr lang="fi-FI" smtClean="0"/>
              <a:t>10.11.2025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CF39C-074E-4126-84A0-6084A2B26B5F}" type="slidenum">
              <a:rPr lang="fi-FI" smtClean="0"/>
              <a:t>‹#›</a:t>
            </a:fld>
            <a:endParaRPr lang="fi-FI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4715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i-FI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8FC61-8263-4A35-B4DB-DEA9AC9D4B30}" type="datetimeFigureOut">
              <a:rPr lang="fi-FI" smtClean="0"/>
              <a:t>10.11.2025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E37CF39C-074E-4126-84A0-6084A2B26B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14979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5" r:id="rId1"/>
    <p:sldLayoutId id="2147483896" r:id="rId2"/>
    <p:sldLayoutId id="2147483897" r:id="rId3"/>
    <p:sldLayoutId id="2147483898" r:id="rId4"/>
    <p:sldLayoutId id="2147483899" r:id="rId5"/>
    <p:sldLayoutId id="2147483900" r:id="rId6"/>
    <p:sldLayoutId id="2147483901" r:id="rId7"/>
    <p:sldLayoutId id="2147483902" r:id="rId8"/>
    <p:sldLayoutId id="2147483903" r:id="rId9"/>
    <p:sldLayoutId id="2147483904" r:id="rId10"/>
    <p:sldLayoutId id="214748390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peda.net/muhos/muhoksen-lukio/yo-tutkinto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2420888"/>
            <a:ext cx="8183880" cy="1051560"/>
          </a:xfrm>
        </p:spPr>
        <p:txBody>
          <a:bodyPr>
            <a:normAutofit/>
          </a:bodyPr>
          <a:lstStyle/>
          <a:p>
            <a:pPr algn="ctr"/>
            <a:r>
              <a:rPr lang="fi-FI" dirty="0"/>
              <a:t>YO- JA JATKO-OPINTOINFO HUOLTAJILLE</a:t>
            </a:r>
            <a:br>
              <a:rPr lang="fi-FI" dirty="0"/>
            </a:br>
            <a:r>
              <a:rPr lang="fi-FI" dirty="0"/>
              <a:t>11.11.2025</a:t>
            </a:r>
          </a:p>
        </p:txBody>
      </p:sp>
    </p:spTree>
    <p:extLst>
      <p:ext uri="{BB962C8B-B14F-4D97-AF65-F5344CB8AC3E}">
        <p14:creationId xmlns:p14="http://schemas.microsoft.com/office/powerpoint/2010/main" val="7647146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1051560"/>
          </a:xfrm>
        </p:spPr>
        <p:txBody>
          <a:bodyPr>
            <a:normAutofit/>
          </a:bodyPr>
          <a:lstStyle/>
          <a:p>
            <a:r>
              <a:rPr lang="fi-FI" dirty="0">
                <a:solidFill>
                  <a:schemeClr val="accent2">
                    <a:lumMod val="75000"/>
                  </a:schemeClr>
                </a:solidFill>
              </a:rPr>
              <a:t>Lukilausunnot ym. erityisjärjestelyt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971600" y="1988840"/>
            <a:ext cx="7560840" cy="4187952"/>
          </a:xfrm>
        </p:spPr>
        <p:txBody>
          <a:bodyPr/>
          <a:lstStyle/>
          <a:p>
            <a:r>
              <a:rPr lang="fi-FI" dirty="0"/>
              <a:t>Anomus on oltava YTL:llä 1.12.</a:t>
            </a:r>
            <a:r>
              <a:rPr lang="fi-FI" dirty="0">
                <a:solidFill>
                  <a:prstClr val="black"/>
                </a:solidFill>
              </a:rPr>
              <a:t> (syksyn tutkinnon osalta 30.4.)</a:t>
            </a:r>
            <a:r>
              <a:rPr lang="fi-FI" dirty="0"/>
              <a:t> mennessä. Painavasta syystä sitä voidaan täydentää myöhemmin.</a:t>
            </a:r>
          </a:p>
          <a:p>
            <a:r>
              <a:rPr lang="fi-FI" dirty="0"/>
              <a:t>Anomukseen vaaditaan useamman ihmisen lausunto (esim. erityisopettaja, aineenopettaja, joskus myös lääkäri). Siksi prosessi on laitettava alulle hyvissä ajoin.</a:t>
            </a:r>
          </a:p>
          <a:p>
            <a:r>
              <a:rPr lang="fi-FI" dirty="0"/>
              <a:t>Äkillisissä tilanteissa yhteys rehtoriin mahdollisimman nopeasti.</a:t>
            </a:r>
          </a:p>
        </p:txBody>
      </p:sp>
    </p:spTree>
    <p:extLst>
      <p:ext uri="{BB962C8B-B14F-4D97-AF65-F5344CB8AC3E}">
        <p14:creationId xmlns:p14="http://schemas.microsoft.com/office/powerpoint/2010/main" val="21570162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8183880" cy="1051560"/>
          </a:xfrm>
        </p:spPr>
        <p:txBody>
          <a:bodyPr/>
          <a:lstStyle/>
          <a:p>
            <a:r>
              <a:rPr lang="fi-FI" dirty="0">
                <a:solidFill>
                  <a:schemeClr val="accent6">
                    <a:lumMod val="75000"/>
                  </a:schemeClr>
                </a:solidFill>
              </a:rPr>
              <a:t>Ilmoittautuminen</a:t>
            </a:r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F18D00C7-5D4A-D31A-887A-4799771072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28600" marR="0" lvl="0" indent="-228600" algn="l" defTabSz="6858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rgbClr val="B71E42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20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Viimeistään 18.11.2025 kevään kirjoituksiin.</a:t>
            </a:r>
          </a:p>
          <a:p>
            <a:pPr marL="228600" marR="0" lvl="0" indent="-228600" algn="l" defTabSz="6858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rgbClr val="B71E42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20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Ilmoittautuminen tapahtuu </a:t>
            </a:r>
            <a:r>
              <a:rPr kumimoji="0" lang="fi-FI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wilmassa</a:t>
            </a:r>
            <a:r>
              <a:rPr kumimoji="0" lang="fi-FI" sz="20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 opiskelijan omilla tunnuksilla.</a:t>
            </a:r>
            <a:endParaRPr kumimoji="0" lang="fi-FI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627507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Yhteishaku 2026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Oppilaitoksiin lukion jälkeen haetaan </a:t>
            </a:r>
            <a:r>
              <a:rPr lang="fi-FI" u="sng" dirty="0"/>
              <a:t>pääsääntöisesti</a:t>
            </a:r>
            <a:r>
              <a:rPr lang="fi-FI" dirty="0"/>
              <a:t> yhteishaussa.</a:t>
            </a:r>
          </a:p>
          <a:p>
            <a:r>
              <a:rPr lang="fi-FI" dirty="0"/>
              <a:t>Yhteishakuun kuuluvat (ja monet muutkin) koulutukset löytyvät opintopolusta:</a:t>
            </a:r>
          </a:p>
          <a:p>
            <a:endParaRPr lang="fi-FI" dirty="0"/>
          </a:p>
          <a:p>
            <a:r>
              <a:rPr lang="fi-FI" dirty="0" err="1"/>
              <a:t>Opintopolku.fi</a:t>
            </a:r>
            <a:endParaRPr lang="fi-FI" dirty="0"/>
          </a:p>
          <a:p>
            <a:endParaRPr lang="fi-FI" dirty="0"/>
          </a:p>
          <a:p>
            <a:r>
              <a:rPr lang="fi-FI" dirty="0"/>
              <a:t>Siellä tapahtuu myös hakeminen.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019275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Yhteishaun ajankohta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ln>
            <a:solidFill>
              <a:schemeClr val="accent1"/>
            </a:solidFill>
          </a:ln>
        </p:spPr>
        <p:txBody>
          <a:bodyPr>
            <a:normAutofit lnSpcReduction="10000"/>
          </a:bodyPr>
          <a:lstStyle/>
          <a:p>
            <a:r>
              <a:rPr lang="fi-FI" dirty="0"/>
              <a:t>Korkeakoulujen kevään yhteishaku:</a:t>
            </a:r>
            <a:br>
              <a:rPr lang="fi-FI" dirty="0"/>
            </a:br>
            <a:r>
              <a:rPr lang="fi-FI" dirty="0"/>
              <a:t>Tarkista kumpi hakuaika pätee haluamaasi koulutukseen!</a:t>
            </a:r>
          </a:p>
          <a:p>
            <a:endParaRPr lang="fi-FI" dirty="0"/>
          </a:p>
          <a:p>
            <a:pPr marL="347472" lvl="1" indent="0">
              <a:buNone/>
            </a:pPr>
            <a:r>
              <a:rPr lang="fi-FI" dirty="0">
                <a:solidFill>
                  <a:schemeClr val="tx1"/>
                </a:solidFill>
              </a:rPr>
              <a:t>I HAKU:  </a:t>
            </a:r>
            <a:r>
              <a:rPr lang="fi-FI" b="1" dirty="0"/>
              <a:t>7.1.2026 klo 8.00 − 21.1.2026 klo 15.00.</a:t>
            </a:r>
            <a:r>
              <a:rPr lang="fi-FI" dirty="0"/>
              <a:t> </a:t>
            </a:r>
            <a:r>
              <a:rPr lang="fi-FI" dirty="0">
                <a:solidFill>
                  <a:schemeClr val="tx1"/>
                </a:solidFill>
              </a:rPr>
              <a:t>Vieraskieliset tutkinnot, Taideyliopiston ja Tampereen yliopiston teatterityön haku.</a:t>
            </a:r>
          </a:p>
          <a:p>
            <a:pPr marL="347472" lvl="1" indent="0">
              <a:buNone/>
            </a:pPr>
            <a:br>
              <a:rPr lang="fi-FI" dirty="0">
                <a:solidFill>
                  <a:schemeClr val="tx1"/>
                </a:solidFill>
              </a:rPr>
            </a:br>
            <a:r>
              <a:rPr lang="fi-FI" dirty="0">
                <a:solidFill>
                  <a:schemeClr val="tx1"/>
                </a:solidFill>
              </a:rPr>
              <a:t>II HAKU: </a:t>
            </a:r>
            <a:r>
              <a:rPr lang="fi-FI" b="1" dirty="0"/>
              <a:t>10.3.2026 klo 8.00 − 24.3.2026 klo 15.00.</a:t>
            </a:r>
            <a:r>
              <a:rPr lang="fi-FI" dirty="0">
                <a:solidFill>
                  <a:schemeClr val="tx1"/>
                </a:solidFill>
              </a:rPr>
              <a:t>Pääosa suomen ja ruotsinkielisistä koulutuksista</a:t>
            </a:r>
          </a:p>
          <a:p>
            <a:pPr marL="347472" lvl="1" indent="0">
              <a:buNone/>
            </a:pPr>
            <a:br>
              <a:rPr lang="fi-FI" dirty="0">
                <a:solidFill>
                  <a:schemeClr val="tx1"/>
                </a:solidFill>
              </a:rPr>
            </a:br>
            <a:r>
              <a:rPr lang="fi-FI" dirty="0">
                <a:solidFill>
                  <a:schemeClr val="tx1"/>
                </a:solidFill>
              </a:rPr>
              <a:t>https://opintopolku.fi/konfo/fi/sivu/hakuaikataulut</a:t>
            </a:r>
          </a:p>
        </p:txBody>
      </p:sp>
      <p:sp>
        <p:nvSpPr>
          <p:cNvPr id="4" name="Ajatuskupla: Pilvi 3">
            <a:extLst>
              <a:ext uri="{FF2B5EF4-FFF2-40B4-BE49-F238E27FC236}">
                <a16:creationId xmlns:a16="http://schemas.microsoft.com/office/drawing/2014/main" id="{5D776F6F-6050-FD79-A118-746A29A3257A}"/>
              </a:ext>
            </a:extLst>
          </p:cNvPr>
          <p:cNvSpPr/>
          <p:nvPr/>
        </p:nvSpPr>
        <p:spPr>
          <a:xfrm>
            <a:off x="6300191" y="673859"/>
            <a:ext cx="2808471" cy="1531005"/>
          </a:xfrm>
          <a:prstGeom prst="cloudCallou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TÄTÄ EI SAA JÄTTÄÄ VIIMEISELLE PÄIVÄLLE!</a:t>
            </a:r>
          </a:p>
        </p:txBody>
      </p:sp>
    </p:spTree>
    <p:extLst>
      <p:ext uri="{BB962C8B-B14F-4D97-AF65-F5344CB8AC3E}">
        <p14:creationId xmlns:p14="http://schemas.microsoft.com/office/powerpoint/2010/main" val="12958536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Pääsykokeet ja valintakokeet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/>
              <a:t>Jo hakuvaiheessa opintopolusta näkee milloin mahdollisiin pääsykokeisiin pitää osallistua.</a:t>
            </a:r>
          </a:p>
          <a:p>
            <a:r>
              <a:rPr lang="fi-FI" dirty="0"/>
              <a:t>Yleensä pääsykokeisiin osallistutaan ilman erillistä kutsua.</a:t>
            </a:r>
          </a:p>
          <a:p>
            <a:r>
              <a:rPr lang="fi-FI" dirty="0"/>
              <a:t>Valintakokeisiin henkkarit ja tietokone mukaan!</a:t>
            </a:r>
          </a:p>
          <a:p>
            <a:r>
              <a:rPr lang="fi-FI" dirty="0"/>
              <a:t>Tarkista missä valintakoe on ja mitä saa olla mukana.</a:t>
            </a:r>
          </a:p>
          <a:p>
            <a:r>
              <a:rPr lang="fi-FI" dirty="0"/>
              <a:t>Valinnoista ilmoitetaan korkeakoulun oman aikataulun mukaan, usein kesäkuussa. Todistusvalinnan osalta ehkä jo toukokuussa.</a:t>
            </a:r>
          </a:p>
          <a:p>
            <a:r>
              <a:rPr lang="fi-FI" dirty="0"/>
              <a:t>Paikka täytyy muistaa ottaa </a:t>
            </a:r>
            <a:r>
              <a:rPr lang="fi-FI" b="1" dirty="0"/>
              <a:t>vastaan </a:t>
            </a:r>
            <a:r>
              <a:rPr lang="fi-FI" b="1" dirty="0">
                <a:solidFill>
                  <a:srgbClr val="1D1D1D"/>
                </a:solidFill>
                <a:latin typeface="Open Sans" panose="020B0606030504020204" pitchFamily="34" charset="0"/>
              </a:rPr>
              <a:t>9</a:t>
            </a:r>
            <a:r>
              <a:rPr lang="fi-FI" b="1" i="0" dirty="0">
                <a:solidFill>
                  <a:srgbClr val="1D1D1D"/>
                </a:solidFill>
                <a:effectLst/>
                <a:latin typeface="Open Sans" panose="020B0606030504020204" pitchFamily="34" charset="0"/>
              </a:rPr>
              <a:t>.7.2026  klo 15.00</a:t>
            </a:r>
            <a:r>
              <a:rPr lang="fi-FI" b="0" i="0" dirty="0">
                <a:solidFill>
                  <a:srgbClr val="1D1D1D"/>
                </a:solidFill>
                <a:effectLst/>
                <a:latin typeface="Open Sans" panose="020B0606030504020204" pitchFamily="34" charset="0"/>
              </a:rPr>
              <a:t>.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167147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732696"/>
          </a:xfrm>
        </p:spPr>
        <p:txBody>
          <a:bodyPr>
            <a:normAutofit/>
          </a:bodyPr>
          <a:lstStyle/>
          <a:p>
            <a:r>
              <a:rPr lang="fi-FI" dirty="0"/>
              <a:t>Haku tapahtuu opintopolussa: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/>
              <a:t>I haussa voi hakea 6 paikkaan. Ei tarvitse laittaa järjestykseen.</a:t>
            </a:r>
          </a:p>
          <a:p>
            <a:r>
              <a:rPr lang="fi-FI" dirty="0"/>
              <a:t>II haussa voi hakea 6 paikkaan. TÄYTYY LAITTAA MIELUISUUSJÄRJESTYKSEEN!</a:t>
            </a:r>
          </a:p>
          <a:p>
            <a:r>
              <a:rPr lang="fi-FI" dirty="0"/>
              <a:t>Yhteensä siis jopa 12 paikkaa!</a:t>
            </a:r>
          </a:p>
          <a:p>
            <a:r>
              <a:rPr lang="fi-FI" dirty="0"/>
              <a:t>Vain yhden paikan voi vastaanottaa yhtenä lukukautena.</a:t>
            </a:r>
          </a:p>
          <a:p>
            <a:r>
              <a:rPr lang="fi-FI" dirty="0"/>
              <a:t>Hakua ei kannata jättää viimeiseen hetkeen -&gt; ruuhka!</a:t>
            </a:r>
          </a:p>
          <a:p>
            <a:r>
              <a:rPr lang="fi-FI" dirty="0"/>
              <a:t>Jos haluaa työmarkkinatukea, on haettava vähintään kahteen paikkaan ja vastaanotettava paikka, jos sellaisen saa.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560375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Ensikertalaisuuskiintiö</a:t>
            </a:r>
            <a:r>
              <a:rPr lang="fi-FI" dirty="0"/>
              <a:t>: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Ne joilla ei ole vielä vastaanotettuna korkeakoulupaikkaa (yliopisto tai </a:t>
            </a:r>
            <a:r>
              <a:rPr lang="fi-FI" dirty="0" err="1"/>
              <a:t>amk</a:t>
            </a:r>
            <a:r>
              <a:rPr lang="fi-FI" dirty="0"/>
              <a:t>), ovat ensikertalaisia ja heille on kiintiö kaikissa koulutuksissa.</a:t>
            </a:r>
          </a:p>
          <a:p>
            <a:r>
              <a:rPr lang="fi-FI" b="1" dirty="0"/>
              <a:t>Paikan voi kuitenkin saada, vaikkei olisikaan ensikertalainen.</a:t>
            </a:r>
          </a:p>
          <a:p>
            <a:r>
              <a:rPr lang="fi-FI" dirty="0"/>
              <a:t>Tämä ja paljon muuta opintopolussa!</a:t>
            </a:r>
          </a:p>
          <a:p>
            <a:r>
              <a:rPr lang="fi-FI" dirty="0"/>
              <a:t>Myös </a:t>
            </a:r>
            <a:r>
              <a:rPr lang="fi-FI" dirty="0" err="1"/>
              <a:t>peda.net</a:t>
            </a:r>
            <a:r>
              <a:rPr lang="fi-FI" dirty="0"/>
              <a:t> sivuja kannattaa seurata, sinne tulee tämäkin info.</a:t>
            </a:r>
          </a:p>
        </p:txBody>
      </p:sp>
    </p:spTree>
    <p:extLst>
      <p:ext uri="{BB962C8B-B14F-4D97-AF65-F5344CB8AC3E}">
        <p14:creationId xmlns:p14="http://schemas.microsoft.com/office/powerpoint/2010/main" val="40087553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Jos ei saa opiskelupaikkaa: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Oman kunnan työllisyyspalvelut, työmarkkinatuki ja harjoittelut!</a:t>
            </a:r>
          </a:p>
          <a:p>
            <a:r>
              <a:rPr lang="fi-FI" dirty="0"/>
              <a:t>Vinkkeli</a:t>
            </a:r>
          </a:p>
          <a:p>
            <a:r>
              <a:rPr lang="fi-FI" dirty="0"/>
              <a:t>Ohjaamo tai </a:t>
            </a:r>
            <a:r>
              <a:rPr lang="fi-FI" u="sng" dirty="0"/>
              <a:t>oman kunnan etsivä nuorisotyö</a:t>
            </a:r>
            <a:r>
              <a:rPr lang="fi-FI" dirty="0"/>
              <a:t>.</a:t>
            </a:r>
          </a:p>
          <a:p>
            <a:r>
              <a:rPr lang="fi-FI" dirty="0"/>
              <a:t>Oman koulun opon luokse saa tulla.</a:t>
            </a:r>
          </a:p>
          <a:p>
            <a:r>
              <a:rPr lang="fi-FI" dirty="0"/>
              <a:t>Avoin amk tai avoin yliopisto</a:t>
            </a:r>
          </a:p>
          <a:p>
            <a:r>
              <a:rPr lang="fi-FI" dirty="0">
                <a:hlinkClick r:id="rId2"/>
              </a:rPr>
              <a:t>Eteenpäin</a:t>
            </a:r>
            <a:r>
              <a:rPr lang="fi-FI" dirty="0"/>
              <a:t>-ohje koulun nettisivuilla.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68565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KAKSI PÄÄVÄYLÄÄ: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TODISTUSVALINTA, yli 50 % (40 – 80 %)</a:t>
            </a:r>
          </a:p>
          <a:p>
            <a:r>
              <a:rPr lang="fi-FI" dirty="0"/>
              <a:t>PÄÄSYKOEVALINTA, alle 50 %</a:t>
            </a:r>
          </a:p>
          <a:p>
            <a:r>
              <a:rPr lang="fi-FI" b="1" dirty="0"/>
              <a:t>Poikkeuksia</a:t>
            </a:r>
            <a:r>
              <a:rPr lang="fi-FI" dirty="0"/>
              <a:t> voi olla (esim. taidealalla, poliisi-amk jne.)</a:t>
            </a:r>
          </a:p>
          <a:p>
            <a:r>
              <a:rPr lang="fi-FI" dirty="0"/>
              <a:t>Avoimen väylä on kasvava!</a:t>
            </a:r>
          </a:p>
        </p:txBody>
      </p:sp>
    </p:spTree>
    <p:extLst>
      <p:ext uri="{BB962C8B-B14F-4D97-AF65-F5344CB8AC3E}">
        <p14:creationId xmlns:p14="http://schemas.microsoft.com/office/powerpoint/2010/main" val="27342342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AMK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dirty="0"/>
              <a:t>Todistusvalinnalla suurin osa (paitsi kulttuuriala ja viittomakielen tulkki).</a:t>
            </a:r>
          </a:p>
          <a:p>
            <a:r>
              <a:rPr lang="fi-FI" dirty="0"/>
              <a:t>Pääsykokeet säilyvät ja sitä kautta voi päästä, vaikka YO-kokeilla ei pääsisikään.</a:t>
            </a:r>
          </a:p>
          <a:p>
            <a:r>
              <a:rPr lang="fi-FI" dirty="0"/>
              <a:t>YO-tutkinnosta huomioidaan kaikilla aloilla 5 ainetta:</a:t>
            </a:r>
          </a:p>
          <a:p>
            <a:pPr lvl="1"/>
            <a:r>
              <a:rPr lang="fi-FI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Äidinkieli</a:t>
            </a:r>
          </a:p>
          <a:p>
            <a:pPr lvl="1"/>
            <a:r>
              <a:rPr lang="fi-FI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Matematiikka</a:t>
            </a:r>
          </a:p>
          <a:p>
            <a:pPr lvl="1"/>
            <a:r>
              <a:rPr lang="fi-FI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Paras kieli (toinen kotimainen tai vieras kieli)</a:t>
            </a:r>
          </a:p>
          <a:p>
            <a:pPr lvl="1"/>
            <a:r>
              <a:rPr lang="fi-FI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Reaali</a:t>
            </a:r>
            <a:endParaRPr lang="fi-FI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1"/>
            <a:r>
              <a:rPr lang="fi-FI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Reaali</a:t>
            </a:r>
            <a:r>
              <a:rPr lang="fi-FI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tai </a:t>
            </a:r>
            <a:r>
              <a:rPr lang="fi-FI" b="1" u="sng" dirty="0">
                <a:solidFill>
                  <a:schemeClr val="tx1">
                    <a:lumMod val="65000"/>
                    <a:lumOff val="35000"/>
                  </a:schemeClr>
                </a:solidFill>
              </a:rPr>
              <a:t>vieras</a:t>
            </a:r>
            <a:r>
              <a:rPr lang="fi-FI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kieli</a:t>
            </a:r>
          </a:p>
          <a:p>
            <a:pPr lvl="1"/>
            <a:r>
              <a:rPr lang="fi-FI" dirty="0"/>
              <a:t>Kaikki reaaliaineet ovat samanarvoisia!</a:t>
            </a: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854AB36F-28D6-66C0-9E1E-2C1597DE042E}"/>
              </a:ext>
            </a:extLst>
          </p:cNvPr>
          <p:cNvSpPr txBox="1"/>
          <p:nvPr/>
        </p:nvSpPr>
        <p:spPr>
          <a:xfrm>
            <a:off x="2699792" y="320040"/>
            <a:ext cx="4680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https://www.ammattikorkeakouluun.fi/</a:t>
            </a:r>
            <a:endParaRPr lang="fi-FI" dirty="0"/>
          </a:p>
        </p:txBody>
      </p:sp>
      <p:sp>
        <p:nvSpPr>
          <p:cNvPr id="5" name="Ajatuskupla: Pilvi 4">
            <a:extLst>
              <a:ext uri="{FF2B5EF4-FFF2-40B4-BE49-F238E27FC236}">
                <a16:creationId xmlns:a16="http://schemas.microsoft.com/office/drawing/2014/main" id="{5CC3BC5E-A967-32C5-1198-EDD92CDDA771}"/>
              </a:ext>
            </a:extLst>
          </p:cNvPr>
          <p:cNvSpPr/>
          <p:nvPr/>
        </p:nvSpPr>
        <p:spPr>
          <a:xfrm>
            <a:off x="5760132" y="4149080"/>
            <a:ext cx="3240360" cy="1584176"/>
          </a:xfrm>
          <a:prstGeom prst="cloudCallou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200" dirty="0"/>
              <a:t>AMK:ssa suurin osa aloista käyttää valtakunnallista valintakoetta. Tehdään siis vain yksi koe, vaikka hakukohteita olisi monta.</a:t>
            </a:r>
          </a:p>
        </p:txBody>
      </p:sp>
    </p:spTree>
    <p:extLst>
      <p:ext uri="{BB962C8B-B14F-4D97-AF65-F5344CB8AC3E}">
        <p14:creationId xmlns:p14="http://schemas.microsoft.com/office/powerpoint/2010/main" val="40053427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Tutkintoon kuuluvat aineet; VIISI AINETTA: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Tekstiruutu 3"/>
          <p:cNvSpPr txBox="1"/>
          <p:nvPr/>
        </p:nvSpPr>
        <p:spPr>
          <a:xfrm>
            <a:off x="251520" y="2420888"/>
            <a:ext cx="1296144" cy="646331"/>
          </a:xfrm>
          <a:prstGeom prst="rect">
            <a:avLst/>
          </a:prstGeom>
          <a:noFill/>
          <a:ln w="2222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i-FI" dirty="0"/>
              <a:t>ÄIDINKIELI</a:t>
            </a:r>
          </a:p>
          <a:p>
            <a:endParaRPr lang="fi-FI" dirty="0"/>
          </a:p>
        </p:txBody>
      </p:sp>
      <p:sp>
        <p:nvSpPr>
          <p:cNvPr id="5" name="Risti 4"/>
          <p:cNvSpPr/>
          <p:nvPr/>
        </p:nvSpPr>
        <p:spPr>
          <a:xfrm>
            <a:off x="1753344" y="2630827"/>
            <a:ext cx="216024" cy="225316"/>
          </a:xfrm>
          <a:prstGeom prst="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" name="Tekstiruutu 5"/>
          <p:cNvSpPr txBox="1"/>
          <p:nvPr/>
        </p:nvSpPr>
        <p:spPr>
          <a:xfrm>
            <a:off x="4770644" y="2429557"/>
            <a:ext cx="1296144" cy="646331"/>
          </a:xfrm>
          <a:prstGeom prst="rect">
            <a:avLst/>
          </a:prstGeom>
          <a:noFill/>
          <a:ln w="2222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i-FI" dirty="0"/>
              <a:t>VIERAS KIELI</a:t>
            </a:r>
          </a:p>
        </p:txBody>
      </p:sp>
      <p:sp>
        <p:nvSpPr>
          <p:cNvPr id="7" name="Tekstiruutu 6"/>
          <p:cNvSpPr txBox="1"/>
          <p:nvPr/>
        </p:nvSpPr>
        <p:spPr>
          <a:xfrm>
            <a:off x="3474500" y="2429557"/>
            <a:ext cx="1296144" cy="646331"/>
          </a:xfrm>
          <a:prstGeom prst="rect">
            <a:avLst/>
          </a:prstGeom>
          <a:noFill/>
          <a:ln w="2222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i-FI" dirty="0"/>
              <a:t>RUOTSI</a:t>
            </a:r>
          </a:p>
          <a:p>
            <a:endParaRPr lang="fi-FI" dirty="0"/>
          </a:p>
        </p:txBody>
      </p:sp>
      <p:sp>
        <p:nvSpPr>
          <p:cNvPr id="8" name="Tekstiruutu 7"/>
          <p:cNvSpPr txBox="1"/>
          <p:nvPr/>
        </p:nvSpPr>
        <p:spPr>
          <a:xfrm>
            <a:off x="2178356" y="2429557"/>
            <a:ext cx="1296144" cy="646331"/>
          </a:xfrm>
          <a:prstGeom prst="rect">
            <a:avLst/>
          </a:prstGeom>
          <a:noFill/>
          <a:ln w="2222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i-FI" dirty="0"/>
              <a:t>MATEMA-TIIKKA</a:t>
            </a:r>
          </a:p>
        </p:txBody>
      </p:sp>
      <p:sp>
        <p:nvSpPr>
          <p:cNvPr id="9" name="Tekstiruutu 8"/>
          <p:cNvSpPr txBox="1"/>
          <p:nvPr/>
        </p:nvSpPr>
        <p:spPr>
          <a:xfrm>
            <a:off x="6066788" y="2420320"/>
            <a:ext cx="1296144" cy="646331"/>
          </a:xfrm>
          <a:prstGeom prst="rect">
            <a:avLst/>
          </a:prstGeom>
          <a:noFill/>
          <a:ln w="2222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i-FI" dirty="0"/>
              <a:t>REAALI</a:t>
            </a:r>
          </a:p>
          <a:p>
            <a:endParaRPr lang="fi-FI" dirty="0"/>
          </a:p>
        </p:txBody>
      </p:sp>
      <p:sp>
        <p:nvSpPr>
          <p:cNvPr id="10" name="Oikea aaltosulje 9"/>
          <p:cNvSpPr/>
          <p:nvPr/>
        </p:nvSpPr>
        <p:spPr>
          <a:xfrm rot="-5400000" flipH="1">
            <a:off x="4410605" y="1368082"/>
            <a:ext cx="720079" cy="4841916"/>
          </a:xfrm>
          <a:prstGeom prst="rightBrac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1" name="Tekstiruutu 10"/>
          <p:cNvSpPr txBox="1"/>
          <p:nvPr/>
        </p:nvSpPr>
        <p:spPr>
          <a:xfrm>
            <a:off x="2843808" y="4365104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Vähintään kolmesta ryhmästä suoritettava vähintään neljä koetta.</a:t>
            </a:r>
          </a:p>
        </p:txBody>
      </p:sp>
      <p:sp>
        <p:nvSpPr>
          <p:cNvPr id="12" name="Tekstiruutu 11"/>
          <p:cNvSpPr txBox="1"/>
          <p:nvPr/>
        </p:nvSpPr>
        <p:spPr>
          <a:xfrm>
            <a:off x="899592" y="5259286"/>
            <a:ext cx="5040560" cy="7104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92608" lvl="1">
              <a:spcBef>
                <a:spcPts val="500"/>
              </a:spcBef>
              <a:buClr>
                <a:srgbClr val="F9B639"/>
              </a:buClr>
              <a:buSzPct val="80000"/>
            </a:pPr>
            <a:r>
              <a:rPr lang="fi-FI" dirty="0">
                <a:solidFill>
                  <a:srgbClr val="CF6DA4">
                    <a:lumMod val="75000"/>
                  </a:srgbClr>
                </a:solidFill>
              </a:rPr>
              <a:t>Pakollisista aineista yhden täytyy olla pitkä</a:t>
            </a:r>
            <a:r>
              <a:rPr lang="fi-FI" dirty="0">
                <a:solidFill>
                  <a:prstClr val="black">
                    <a:tint val="85000"/>
                  </a:prstClr>
                </a:solidFill>
              </a:rPr>
              <a:t>!</a:t>
            </a:r>
          </a:p>
          <a:p>
            <a:pPr marL="347472" lvl="1">
              <a:spcBef>
                <a:spcPts val="500"/>
              </a:spcBef>
              <a:buClr>
                <a:srgbClr val="F9B639"/>
              </a:buClr>
              <a:buSzPct val="80000"/>
            </a:pPr>
            <a:r>
              <a:rPr lang="fi-FI" dirty="0">
                <a:solidFill>
                  <a:prstClr val="black">
                    <a:tint val="85000"/>
                  </a:prstClr>
                </a:solidFill>
              </a:rPr>
              <a:t>	ENA, MAA, RUA</a:t>
            </a:r>
          </a:p>
        </p:txBody>
      </p:sp>
    </p:spTree>
    <p:extLst>
      <p:ext uri="{BB962C8B-B14F-4D97-AF65-F5344CB8AC3E}">
        <p14:creationId xmlns:p14="http://schemas.microsoft.com/office/powerpoint/2010/main" val="32132847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Yliopisto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Todistusvalinnalla suurin osa (ei esim. teatterikorkeakoulu)</a:t>
            </a:r>
          </a:p>
          <a:p>
            <a:r>
              <a:rPr lang="fi-FI" dirty="0"/>
              <a:t>Pääsykokeilla voi edelleen päästä lähes kaikkeen.</a:t>
            </a:r>
          </a:p>
          <a:p>
            <a:r>
              <a:rPr lang="fi-FI" b="1" dirty="0"/>
              <a:t>Jokaisella hakukohteella omat vaatimuksensa</a:t>
            </a:r>
            <a:r>
              <a:rPr lang="fi-FI" dirty="0"/>
              <a:t>, ne selviävät opintopolusta, yleensä 5 – 6  YO-ainetta.</a:t>
            </a:r>
          </a:p>
          <a:p>
            <a:r>
              <a:rPr lang="fi-FI" dirty="0"/>
              <a:t>Kynnysehtoja joillakin aloilla.</a:t>
            </a:r>
          </a:p>
          <a:p>
            <a:r>
              <a:rPr lang="fi-FI" dirty="0"/>
              <a:t>Vuonna 2026 tulee uudet pisteytystaulukot, joissa esim. </a:t>
            </a:r>
            <a:r>
              <a:rPr lang="fi-FI" b="1" dirty="0"/>
              <a:t>monella</a:t>
            </a:r>
            <a:r>
              <a:rPr lang="fi-FI" dirty="0"/>
              <a:t> alalla reaaliaineet samanarvoisia.</a:t>
            </a: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3C2C9391-46E9-D103-666D-238BB4B4BA7D}"/>
              </a:ext>
            </a:extLst>
          </p:cNvPr>
          <p:cNvSpPr txBox="1"/>
          <p:nvPr/>
        </p:nvSpPr>
        <p:spPr>
          <a:xfrm>
            <a:off x="3779912" y="548680"/>
            <a:ext cx="37444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https://yliopistovalinnat.fi/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54179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F40FE30-0D83-E23C-F943-EED3545B01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35C51AF8-20CB-3D1D-2786-A90EEB83AA2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90" y="585490"/>
            <a:ext cx="9031114" cy="50757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4664636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355160" cy="1143000"/>
          </a:xfrm>
        </p:spPr>
        <p:txBody>
          <a:bodyPr>
            <a:normAutofit/>
          </a:bodyPr>
          <a:lstStyle/>
          <a:p>
            <a:r>
              <a:rPr lang="fi-FI" dirty="0"/>
              <a:t>Yliopistojen yhdessä laatima Viisi faktaa todistusvalinnasta: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Aft>
                <a:spcPts val="600"/>
              </a:spcAft>
            </a:pPr>
            <a:r>
              <a:rPr lang="fi-FI" b="1" dirty="0"/>
              <a:t>Fakta 1</a:t>
            </a:r>
            <a:r>
              <a:rPr lang="fi-FI" dirty="0"/>
              <a:t>: Todistusvalinta ei ole ainoa väylä yliopistoon</a:t>
            </a:r>
          </a:p>
          <a:p>
            <a:pPr>
              <a:spcAft>
                <a:spcPts val="600"/>
              </a:spcAft>
            </a:pPr>
            <a:r>
              <a:rPr lang="fi-FI" b="1" dirty="0"/>
              <a:t>Fakta 2</a:t>
            </a:r>
            <a:r>
              <a:rPr lang="fi-FI" dirty="0"/>
              <a:t>: Yliopistoon pääsee myös valintakokeen kautta</a:t>
            </a:r>
          </a:p>
          <a:p>
            <a:pPr>
              <a:spcAft>
                <a:spcPts val="600"/>
              </a:spcAft>
            </a:pPr>
            <a:r>
              <a:rPr lang="fi-FI" b="1" dirty="0"/>
              <a:t>Fakta 3</a:t>
            </a:r>
            <a:r>
              <a:rPr lang="fi-FI" dirty="0"/>
              <a:t>: Matematiikan arvosana on pakollinen vain osalla aloista</a:t>
            </a:r>
          </a:p>
          <a:p>
            <a:pPr>
              <a:spcAft>
                <a:spcPts val="600"/>
              </a:spcAft>
            </a:pPr>
            <a:r>
              <a:rPr lang="fi-FI" b="1" dirty="0"/>
              <a:t>Fakta 4</a:t>
            </a:r>
            <a:r>
              <a:rPr lang="fi-FI" dirty="0"/>
              <a:t>: Opiskelemaan pääsee ilman L:n papereita</a:t>
            </a:r>
          </a:p>
          <a:p>
            <a:pPr>
              <a:spcAft>
                <a:spcPts val="600"/>
              </a:spcAft>
            </a:pPr>
            <a:r>
              <a:rPr lang="fi-FI" b="1" dirty="0"/>
              <a:t>Fakta 5</a:t>
            </a:r>
            <a:r>
              <a:rPr lang="fi-FI" dirty="0"/>
              <a:t>: Lukiossa kannattaa opiskella aineita, jotka kiinnostavat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3186130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Avoimen reitti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Avoimessa yliopistossa ja amk:ssa voi opiskella hyvin monia aloja kuka tahansa.</a:t>
            </a:r>
          </a:p>
          <a:p>
            <a:r>
              <a:rPr lang="fi-FI" dirty="0"/>
              <a:t>Melko halpaa, mutta ei saa olla kokopäiväistä, jos haluaa työmarkkinatukea.</a:t>
            </a:r>
          </a:p>
          <a:p>
            <a:r>
              <a:rPr lang="fi-FI" dirty="0"/>
              <a:t>Monille aloille voi päästä sisään suorittamalla tietyn määrän alan opintoja -&gt; erillinen haku.</a:t>
            </a:r>
          </a:p>
          <a:p>
            <a:r>
              <a:rPr lang="fi-FI" dirty="0"/>
              <a:t>Pääsee tutustumaan eri aloihin helposti.</a:t>
            </a:r>
          </a:p>
          <a:p>
            <a:r>
              <a:rPr lang="fi-FI" dirty="0"/>
              <a:t>Suoraan avoin yliopisto/avoin AMK tai kansanopistolinjalle.</a:t>
            </a:r>
          </a:p>
        </p:txBody>
      </p:sp>
    </p:spTree>
    <p:extLst>
      <p:ext uri="{BB962C8B-B14F-4D97-AF65-F5344CB8AC3E}">
        <p14:creationId xmlns:p14="http://schemas.microsoft.com/office/powerpoint/2010/main" val="2227401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183880" cy="1051560"/>
          </a:xfrm>
        </p:spPr>
        <p:txBody>
          <a:bodyPr>
            <a:normAutofit/>
          </a:bodyPr>
          <a:lstStyle/>
          <a:p>
            <a:r>
              <a:rPr lang="fi-FI" dirty="0">
                <a:solidFill>
                  <a:schemeClr val="accent6">
                    <a:lumMod val="75000"/>
                  </a:schemeClr>
                </a:solidFill>
              </a:rPr>
              <a:t>Tutkinnon aloittaminen ja päättäminen</a:t>
            </a:r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455BECBB-E8B7-A574-7D29-6866F8831D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28600" marR="0" lvl="0" indent="-228600" algn="l" defTabSz="6858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rgbClr val="B71E42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Alkaa ensimmäisestä osallistumiskerrasta.</a:t>
            </a:r>
          </a:p>
          <a:p>
            <a:pPr marL="0" marR="0" lvl="0" indent="0" algn="l" defTabSz="6858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rgbClr val="B71E42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endParaRPr kumimoji="0" lang="fi-FI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  <a:p>
            <a:pPr marL="228600" marR="0" lvl="0" indent="-228600" algn="l" defTabSz="6858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rgbClr val="B71E42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Hajauttaa voi kolmelle peräkkäiselle kerralle.</a:t>
            </a:r>
          </a:p>
          <a:p>
            <a:pPr marL="0" marR="0" lvl="0" indent="0" algn="l" defTabSz="6858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rgbClr val="B71E42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endParaRPr kumimoji="0" lang="fi-FI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  <a:p>
            <a:pPr marL="685800" marR="0" lvl="1" indent="-228600" algn="l" defTabSz="685800" rtl="0" eaLnBrk="1" fontAlgn="auto" latinLnBrk="0" hangingPunct="1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rgbClr val="B71E42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B71E42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Jos aloittaa keväällä 2026 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DE478E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jollain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B71E42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 aineella,…</a:t>
            </a:r>
          </a:p>
          <a:p>
            <a:pPr marL="0" marR="0" lvl="0" indent="0" algn="l" defTabSz="6858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rgbClr val="B71E42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fi-FI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…pitää </a:t>
            </a:r>
            <a:r>
              <a:rPr kumimoji="0" lang="fi-FI" sz="24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pakolliset </a:t>
            </a:r>
            <a:r>
              <a:rPr kumimoji="0" lang="fi-FI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kirjoittaa </a:t>
            </a:r>
            <a:r>
              <a:rPr kumimoji="0" lang="fi-FI" sz="24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viimeistään </a:t>
            </a:r>
            <a:r>
              <a:rPr kumimoji="0" lang="fi-FI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kolmannella perättäisellä kerralla </a:t>
            </a:r>
            <a:r>
              <a:rPr kumimoji="0" lang="fi-FI" sz="20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eli </a:t>
            </a:r>
            <a:r>
              <a:rPr kumimoji="0" lang="fi-FI" sz="24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keväällä 2027.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768941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solidFill>
                  <a:srgbClr val="002060"/>
                </a:solidFill>
              </a:rPr>
              <a:t>Milloin aineen voi kirjoittaa?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000" dirty="0">
                <a:solidFill>
                  <a:srgbClr val="002060"/>
                </a:solidFill>
              </a:rPr>
              <a:t>Pakolliset opintojaksot </a:t>
            </a:r>
            <a:r>
              <a:rPr lang="fi-FI" sz="2000" u="sng" dirty="0">
                <a:solidFill>
                  <a:srgbClr val="002060"/>
                </a:solidFill>
              </a:rPr>
              <a:t>pitää</a:t>
            </a:r>
            <a:r>
              <a:rPr lang="fi-FI" sz="2000" dirty="0">
                <a:solidFill>
                  <a:srgbClr val="002060"/>
                </a:solidFill>
              </a:rPr>
              <a:t> olla suoritettuna, ja valinnaiset varmistavat hyvää tulosta.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918906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solidFill>
                  <a:srgbClr val="002060"/>
                </a:solidFill>
              </a:rPr>
              <a:t>kokeet klo 9-15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Tarkista koepäivät </a:t>
            </a:r>
            <a:r>
              <a:rPr lang="fi-FI" dirty="0" err="1"/>
              <a:t>YTL:n</a:t>
            </a:r>
            <a:r>
              <a:rPr lang="fi-FI" dirty="0"/>
              <a:t> sivuilta.</a:t>
            </a:r>
          </a:p>
          <a:p>
            <a:r>
              <a:rPr lang="fi-FI" dirty="0"/>
              <a:t>Tiedotamme </a:t>
            </a:r>
            <a:r>
              <a:rPr lang="fi-FI" dirty="0" err="1"/>
              <a:t>wilmassa</a:t>
            </a:r>
            <a:r>
              <a:rPr lang="fi-FI" dirty="0"/>
              <a:t> kaikesta YO-tutkintoon liittyvästä.</a:t>
            </a:r>
          </a:p>
          <a:p>
            <a:r>
              <a:rPr lang="fi-FI" dirty="0"/>
              <a:t>Muista herätys ajoissa!!!</a:t>
            </a:r>
          </a:p>
          <a:p>
            <a:r>
              <a:rPr lang="fi-FI" dirty="0"/>
              <a:t>Paikalla on oltava 8.00 – 8.15.</a:t>
            </a:r>
          </a:p>
        </p:txBody>
      </p:sp>
    </p:spTree>
    <p:extLst>
      <p:ext uri="{BB962C8B-B14F-4D97-AF65-F5344CB8AC3E}">
        <p14:creationId xmlns:p14="http://schemas.microsoft.com/office/powerpoint/2010/main" val="11513138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183880" cy="1051560"/>
          </a:xfrm>
        </p:spPr>
        <p:txBody>
          <a:bodyPr/>
          <a:lstStyle/>
          <a:p>
            <a:r>
              <a:rPr lang="fi-FI" dirty="0">
                <a:solidFill>
                  <a:srgbClr val="002060"/>
                </a:solidFill>
              </a:rPr>
              <a:t>Ainereaalista vielä</a:t>
            </a:r>
          </a:p>
        </p:txBody>
      </p:sp>
      <p:graphicFrame>
        <p:nvGraphicFramePr>
          <p:cNvPr id="5" name="Sisällön paikkamerkk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281672"/>
              </p:ext>
            </p:extLst>
          </p:nvPr>
        </p:nvGraphicFramePr>
        <p:xfrm>
          <a:off x="435006" y="1784412"/>
          <a:ext cx="8211844" cy="4660776"/>
        </p:xfrm>
        <a:graphic>
          <a:graphicData uri="http://schemas.openxmlformats.org/drawingml/2006/table">
            <a:tbl>
              <a:tblPr/>
              <a:tblGrid>
                <a:gridCol w="82118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60776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" name="Taulukko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2055769"/>
              </p:ext>
            </p:extLst>
          </p:nvPr>
        </p:nvGraphicFramePr>
        <p:xfrm>
          <a:off x="426129" y="1784412"/>
          <a:ext cx="8250327" cy="1064920"/>
        </p:xfrm>
        <a:graphic>
          <a:graphicData uri="http://schemas.openxmlformats.org/drawingml/2006/table">
            <a:tbl>
              <a:tblPr/>
              <a:tblGrid>
                <a:gridCol w="15186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316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36476">
                <a:tc>
                  <a:txBody>
                    <a:bodyPr/>
                    <a:lstStyle/>
                    <a:p>
                      <a:endParaRPr lang="fi-FI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dirty="0">
                          <a:solidFill>
                            <a:schemeClr val="tx1"/>
                          </a:solidFill>
                        </a:rPr>
                        <a:t>uskonto, elämänkatsomustieto, yhteiskuntaoppi, maantiede, terveystieto, kemia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8444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dirty="0">
                          <a:solidFill>
                            <a:schemeClr val="tx1"/>
                          </a:solidFill>
                        </a:rPr>
                        <a:t>psykologia, filosofia, historia, fysiikka,</a:t>
                      </a:r>
                      <a:r>
                        <a:rPr lang="fi-FI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i-FI" dirty="0">
                          <a:solidFill>
                            <a:schemeClr val="tx1"/>
                          </a:solidFill>
                        </a:rPr>
                        <a:t>biologia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Tekstiruutu 2"/>
          <p:cNvSpPr txBox="1"/>
          <p:nvPr/>
        </p:nvSpPr>
        <p:spPr>
          <a:xfrm>
            <a:off x="539553" y="3341707"/>
            <a:ext cx="80648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/>
              <a:t>Tietyt reaaliaineet kirjoitetaan aina samana päivänä, joten jos haluat kirjoittaa kaksi saman päivän reaaliainetta, joudut hajauttamaan ne eri kerroille, esim. syksylle 2025 ja keväälle 2026.</a:t>
            </a:r>
          </a:p>
        </p:txBody>
      </p:sp>
    </p:spTree>
    <p:extLst>
      <p:ext uri="{BB962C8B-B14F-4D97-AF65-F5344CB8AC3E}">
        <p14:creationId xmlns:p14="http://schemas.microsoft.com/office/powerpoint/2010/main" val="1602312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Kompensaatio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Jos yhdestä pakollisesta tulee hylätty, täytyy saada 10 pistettä muista pakollisista.</a:t>
            </a:r>
          </a:p>
          <a:p>
            <a:r>
              <a:rPr lang="fi-FI" dirty="0"/>
              <a:t>L=7   E=6   M=5   C=4	B=3   A=2 p</a:t>
            </a:r>
          </a:p>
          <a:p>
            <a:r>
              <a:rPr lang="fi-FI" dirty="0"/>
              <a:t>Eli vähintään </a:t>
            </a:r>
            <a:r>
              <a:rPr lang="fi-FI" dirty="0">
                <a:solidFill>
                  <a:schemeClr val="accent2"/>
                </a:solidFill>
              </a:rPr>
              <a:t>A B </a:t>
            </a:r>
            <a:r>
              <a:rPr lang="fi-FI" dirty="0" err="1">
                <a:solidFill>
                  <a:schemeClr val="accent2"/>
                </a:solidFill>
              </a:rPr>
              <a:t>B</a:t>
            </a:r>
            <a:r>
              <a:rPr lang="fi-FI" dirty="0">
                <a:solidFill>
                  <a:schemeClr val="accent2"/>
                </a:solidFill>
              </a:rPr>
              <a:t> A</a:t>
            </a:r>
          </a:p>
          <a:p>
            <a:pPr marL="0" indent="0">
              <a:buNone/>
            </a:pPr>
            <a:r>
              <a:rPr lang="fi-FI" dirty="0"/>
              <a:t>= 2 + 3 + 3 + 2 = 10 pistettä.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344608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183880" cy="792088"/>
          </a:xfrm>
        </p:spPr>
        <p:txBody>
          <a:bodyPr/>
          <a:lstStyle/>
          <a:p>
            <a:r>
              <a:rPr lang="fi-FI" dirty="0">
                <a:solidFill>
                  <a:schemeClr val="accent6">
                    <a:lumMod val="75000"/>
                  </a:schemeClr>
                </a:solidFill>
              </a:rPr>
              <a:t>Kokeiden uusiminen</a:t>
            </a:r>
          </a:p>
        </p:txBody>
      </p:sp>
      <p:sp>
        <p:nvSpPr>
          <p:cNvPr id="8" name="Sisällön paikkamerkki 2">
            <a:extLst>
              <a:ext uri="{FF2B5EF4-FFF2-40B4-BE49-F238E27FC236}">
                <a16:creationId xmlns:a16="http://schemas.microsoft.com/office/drawing/2014/main" id="{E4F5643F-11F6-8D62-8507-A835763537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3038" y="2016125"/>
            <a:ext cx="6572250" cy="3449638"/>
          </a:xfrm>
        </p:spPr>
        <p:txBody>
          <a:bodyPr/>
          <a:lstStyle/>
          <a:p>
            <a:pPr defTabSz="914400">
              <a:lnSpc>
                <a:spcPct val="150000"/>
              </a:lnSpc>
              <a:spcBef>
                <a:spcPts val="0"/>
              </a:spcBef>
              <a:buClrTx/>
              <a:buSzTx/>
              <a:defRPr/>
            </a:pPr>
            <a:r>
              <a:rPr kumimoji="0" lang="fi-FI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Hylätyn kokeen voi yrittää uusia kolme kertaa kolmen seuraavan tutkintokerran aikana.</a:t>
            </a:r>
          </a:p>
          <a:p>
            <a:pPr defTabSz="914400">
              <a:lnSpc>
                <a:spcPct val="150000"/>
              </a:lnSpc>
              <a:spcBef>
                <a:spcPts val="0"/>
              </a:spcBef>
              <a:buClrTx/>
              <a:buSzTx/>
              <a:defRPr/>
            </a:pPr>
            <a:r>
              <a:rPr lang="fi-FI" sz="1800" dirty="0">
                <a:solidFill>
                  <a:prstClr val="black"/>
                </a:solidFill>
                <a:latin typeface="Trebuchet MS"/>
              </a:rPr>
              <a:t>Hyväksytyn kokeen voi uusia milloin vaan ja niin monta kertaa kuin haluaa.</a:t>
            </a:r>
          </a:p>
          <a:p>
            <a:pPr defTabSz="914400">
              <a:lnSpc>
                <a:spcPct val="150000"/>
              </a:lnSpc>
              <a:spcBef>
                <a:spcPts val="0"/>
              </a:spcBef>
              <a:buClrTx/>
              <a:buSzTx/>
              <a:defRPr/>
            </a:pPr>
            <a:r>
              <a:rPr kumimoji="0" lang="fi-FI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Tutkintoa saa tulla myös myöhemmin täydentämään ihan uusilla aineilla.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365143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1051560"/>
          </a:xfrm>
        </p:spPr>
        <p:txBody>
          <a:bodyPr>
            <a:normAutofit/>
          </a:bodyPr>
          <a:lstStyle/>
          <a:p>
            <a:r>
              <a:rPr lang="fi-FI" dirty="0">
                <a:solidFill>
                  <a:schemeClr val="accent6">
                    <a:lumMod val="75000"/>
                  </a:schemeClr>
                </a:solidFill>
              </a:rPr>
              <a:t>Montako ainetta kakkosen keväällä tai kolmosen syksyllä?</a:t>
            </a: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ED53BD5F-7120-ECFE-D820-1BC24A7D7B6C}"/>
              </a:ext>
            </a:extLst>
          </p:cNvPr>
          <p:cNvSpPr txBox="1"/>
          <p:nvPr/>
        </p:nvSpPr>
        <p:spPr>
          <a:xfrm>
            <a:off x="1043608" y="2276872"/>
            <a:ext cx="6840760" cy="30764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marR="0" lvl="0" indent="-228600" algn="l" defTabSz="6858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rgbClr val="B71E42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Yksi reaaliaine riittää usein hajauttajalle. Usein kolmosen syksyllä ruotsi + 1 </a:t>
            </a:r>
            <a:r>
              <a:rPr kumimoji="0" lang="fi-FI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reaali</a:t>
            </a:r>
            <a:r>
              <a:rPr kumimoji="0" lang="fi-FI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.</a:t>
            </a:r>
          </a:p>
          <a:p>
            <a:pPr marL="0" marR="0" lvl="0" indent="0" algn="l" defTabSz="6858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rgbClr val="B71E42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endParaRPr kumimoji="0" lang="fi-FI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  <a:p>
            <a:pPr marL="685800" marR="0" lvl="1" indent="-228600" algn="l" defTabSz="685800" rtl="0" eaLnBrk="1" fontAlgn="auto" latinLnBrk="0" hangingPunct="1">
              <a:lnSpc>
                <a:spcPct val="120000"/>
              </a:lnSpc>
              <a:spcAft>
                <a:spcPts val="0"/>
              </a:spcAft>
              <a:buClr>
                <a:srgbClr val="B71E42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Ei lukulomaa, vaan tiedossa kertausta kesälomalla: kaikki jo opiskeltu pitää kerrata</a:t>
            </a:r>
          </a:p>
          <a:p>
            <a:pPr marL="347472" marR="0" lvl="1" indent="0" algn="l" defTabSz="685800" rtl="0" eaLnBrk="1" fontAlgn="auto" latinLnBrk="0" hangingPunct="1">
              <a:lnSpc>
                <a:spcPct val="120000"/>
              </a:lnSpc>
              <a:spcAft>
                <a:spcPts val="0"/>
              </a:spcAft>
              <a:buClr>
                <a:srgbClr val="B71E42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endParaRPr kumimoji="0" lang="fi-FI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  <a:p>
            <a:pPr marL="685800" marR="0" lvl="1" indent="-228600" algn="l" defTabSz="685800" rtl="0" eaLnBrk="1" fontAlgn="auto" latinLnBrk="0" hangingPunct="1">
              <a:lnSpc>
                <a:spcPct val="120000"/>
              </a:lnSpc>
              <a:spcAft>
                <a:spcPts val="0"/>
              </a:spcAft>
              <a:buClr>
                <a:srgbClr val="B71E42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Normaali koulu pyörii kirjoitusten aikaan</a:t>
            </a:r>
          </a:p>
          <a:p>
            <a:pPr marL="685800" marR="0" lvl="1" indent="-228600" algn="l" defTabSz="685800" rtl="0" eaLnBrk="1" fontAlgn="auto" latinLnBrk="0" hangingPunct="1">
              <a:lnSpc>
                <a:spcPct val="120000"/>
              </a:lnSpc>
              <a:spcAft>
                <a:spcPts val="0"/>
              </a:spcAft>
              <a:buClr>
                <a:srgbClr val="B71E42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endParaRPr kumimoji="0" lang="fi-FI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  <a:p>
            <a:pPr marL="603504" marR="0" lvl="2" indent="0" algn="l" defTabSz="685800" rtl="0" eaLnBrk="1" fontAlgn="auto" latinLnBrk="0" hangingPunct="1">
              <a:lnSpc>
                <a:spcPct val="120000"/>
              </a:lnSpc>
              <a:spcAft>
                <a:spcPts val="0"/>
              </a:spcAft>
              <a:buClr>
                <a:srgbClr val="B71E42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&gt;	STRESSI!!!!!</a:t>
            </a:r>
          </a:p>
        </p:txBody>
      </p:sp>
    </p:spTree>
    <p:extLst>
      <p:ext uri="{BB962C8B-B14F-4D97-AF65-F5344CB8AC3E}">
        <p14:creationId xmlns:p14="http://schemas.microsoft.com/office/powerpoint/2010/main" val="391770806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ia">
  <a:themeElements>
    <a:clrScheme name="Galleria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ia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ia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1454</TotalTime>
  <Words>973</Words>
  <Application>Microsoft Office PowerPoint</Application>
  <PresentationFormat>Näytössä katseltava diaesitys (4:3)</PresentationFormat>
  <Paragraphs>128</Paragraphs>
  <Slides>23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23</vt:i4>
      </vt:variant>
    </vt:vector>
  </HeadingPairs>
  <TitlesOfParts>
    <vt:vector size="28" baseType="lpstr">
      <vt:lpstr>Arial</vt:lpstr>
      <vt:lpstr>Gill Sans MT</vt:lpstr>
      <vt:lpstr>Open Sans</vt:lpstr>
      <vt:lpstr>Trebuchet MS</vt:lpstr>
      <vt:lpstr>Galleria</vt:lpstr>
      <vt:lpstr>YO- JA JATKO-OPINTOINFO HUOLTAJILLE 11.11.2025</vt:lpstr>
      <vt:lpstr>Tutkintoon kuuluvat aineet; VIISI AINETTA:</vt:lpstr>
      <vt:lpstr>Tutkinnon aloittaminen ja päättäminen</vt:lpstr>
      <vt:lpstr>Milloin aineen voi kirjoittaa?</vt:lpstr>
      <vt:lpstr>kokeet klo 9-15</vt:lpstr>
      <vt:lpstr>Ainereaalista vielä</vt:lpstr>
      <vt:lpstr>Kompensaatio</vt:lpstr>
      <vt:lpstr>Kokeiden uusiminen</vt:lpstr>
      <vt:lpstr>Montako ainetta kakkosen keväällä tai kolmosen syksyllä?</vt:lpstr>
      <vt:lpstr>Lukilausunnot ym. erityisjärjestelyt</vt:lpstr>
      <vt:lpstr>Ilmoittautuminen</vt:lpstr>
      <vt:lpstr>Yhteishaku 2026</vt:lpstr>
      <vt:lpstr>Yhteishaun ajankohta</vt:lpstr>
      <vt:lpstr>Pääsykokeet ja valintakokeet</vt:lpstr>
      <vt:lpstr>Haku tapahtuu opintopolussa:</vt:lpstr>
      <vt:lpstr>Ensikertalaisuuskiintiö:</vt:lpstr>
      <vt:lpstr>Jos ei saa opiskelupaikkaa:</vt:lpstr>
      <vt:lpstr>KAKSI PÄÄVÄYLÄÄ:</vt:lpstr>
      <vt:lpstr>AMK</vt:lpstr>
      <vt:lpstr>Yliopisto</vt:lpstr>
      <vt:lpstr>PowerPoint-esitys</vt:lpstr>
      <vt:lpstr>Yliopistojen yhdessä laatima Viisi faktaa todistusvalinnasta:</vt:lpstr>
      <vt:lpstr>Avoimen reitti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Syksyn kirjoituksissa huomioitavaa</dc:title>
  <dc:creator>Helena Leskelä</dc:creator>
  <cp:lastModifiedBy>Hanna Raustia</cp:lastModifiedBy>
  <cp:revision>188</cp:revision>
  <dcterms:created xsi:type="dcterms:W3CDTF">2014-05-05T07:49:21Z</dcterms:created>
  <dcterms:modified xsi:type="dcterms:W3CDTF">2025-11-10T11:59:05Z</dcterms:modified>
</cp:coreProperties>
</file>