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5/24/2019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1Ziku4FLka4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3.0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noodle.com/" TargetMode="External"/><Relationship Id="rId2" Type="http://schemas.openxmlformats.org/officeDocument/2006/relationships/hyperlink" Target="https://supersimpl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reena.yle.fi/1-4328775" TargetMode="External"/><Relationship Id="rId4" Type="http://schemas.openxmlformats.org/officeDocument/2006/relationships/hyperlink" Target="https://liikkuvakoulu.fi/x-breikk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Liikunta- ja musiikkipaja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Jenni </a:t>
            </a:r>
            <a:r>
              <a:rPr lang="fi-FI" dirty="0" err="1"/>
              <a:t>Schorpp</a:t>
            </a:r>
            <a:r>
              <a:rPr lang="fi-FI" dirty="0"/>
              <a:t> ja Marianne Tulonen</a:t>
            </a:r>
          </a:p>
          <a:p>
            <a:r>
              <a:rPr lang="fi-FI" dirty="0" smtClean="0"/>
              <a:t>20.5.</a:t>
            </a:r>
            <a:r>
              <a:rPr lang="fi-FI" dirty="0" smtClean="0"/>
              <a:t>2019</a:t>
            </a:r>
            <a:r>
              <a:rPr lang="fi-FI" dirty="0"/>
              <a:t> Tampere</a:t>
            </a:r>
          </a:p>
        </p:txBody>
      </p:sp>
    </p:spTree>
    <p:extLst>
      <p:ext uri="{BB962C8B-B14F-4D97-AF65-F5344CB8AC3E}">
        <p14:creationId xmlns:p14="http://schemas.microsoft.com/office/powerpoint/2010/main" val="4189677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5C96DFB4-18BF-415A-9DA1-EC7CC25E8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Good</a:t>
            </a:r>
            <a:r>
              <a:rPr lang="fi-FI" dirty="0"/>
              <a:t> </a:t>
            </a:r>
            <a:r>
              <a:rPr lang="fi-FI" dirty="0" err="1"/>
              <a:t>morning</a:t>
            </a:r>
            <a:r>
              <a:rPr lang="fi-FI" dirty="0"/>
              <a:t>, </a:t>
            </a:r>
            <a:r>
              <a:rPr lang="fi-FI" dirty="0" err="1"/>
              <a:t>Mr</a:t>
            </a:r>
            <a:r>
              <a:rPr lang="fi-FI" dirty="0"/>
              <a:t> </a:t>
            </a:r>
            <a:r>
              <a:rPr lang="fi-FI" dirty="0" err="1"/>
              <a:t>Rooster</a:t>
            </a:r>
            <a:r>
              <a:rPr lang="fi-FI" dirty="0"/>
              <a:t>!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="" xmlns:a16="http://schemas.microsoft.com/office/drawing/2014/main" id="{E3B03B49-45A3-45DE-8768-E6917CCDD72F}"/>
              </a:ext>
            </a:extLst>
          </p:cNvPr>
          <p:cNvSpPr txBox="1"/>
          <p:nvPr/>
        </p:nvSpPr>
        <p:spPr>
          <a:xfrm>
            <a:off x="402567" y="2165229"/>
            <a:ext cx="10170988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morning</a:t>
            </a:r>
            <a:r>
              <a:rPr lang="fi-FI" dirty="0" smtClean="0"/>
              <a:t>,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morning</a:t>
            </a:r>
            <a:r>
              <a:rPr lang="fi-FI" dirty="0" smtClean="0"/>
              <a:t>… : Aurinko nousee; noustaan puolikyykystä seisomaan/varpaille käsivarsien saattelemana.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morning</a:t>
            </a:r>
            <a:r>
              <a:rPr lang="fi-FI" dirty="0" smtClean="0"/>
              <a:t>, </a:t>
            </a:r>
            <a:r>
              <a:rPr lang="fi-FI" dirty="0" err="1" smtClean="0"/>
              <a:t>Mr</a:t>
            </a:r>
            <a:r>
              <a:rPr lang="fi-FI" dirty="0" smtClean="0"/>
              <a:t> </a:t>
            </a:r>
            <a:r>
              <a:rPr lang="fi-FI" dirty="0" err="1" smtClean="0"/>
              <a:t>Rooster</a:t>
            </a:r>
            <a:r>
              <a:rPr lang="fi-FI" dirty="0" smtClean="0"/>
              <a:t>…: Käsivarret siiviksi ja kieuntakohdassa viedään kädet nokaksi.</a:t>
            </a:r>
            <a:endParaRPr lang="fi-FI" dirty="0"/>
          </a:p>
        </p:txBody>
      </p:sp>
      <p:pic>
        <p:nvPicPr>
          <p:cNvPr id="4" name="Kuva 4">
            <a:hlinkClick r:id="" action="ppaction://media"/>
            <a:extLst>
              <a:ext uri="{FF2B5EF4-FFF2-40B4-BE49-F238E27FC236}">
                <a16:creationId xmlns="" xmlns:a16="http://schemas.microsoft.com/office/drawing/2014/main" id="{1B47654E-3CDB-41EF-9991-65CE4E4A9C9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02567" y="3419622"/>
            <a:ext cx="6645826" cy="323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5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CF1F00CD-6147-4C4D-993D-62D6821C0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fi-FI" dirty="0"/>
              <a:t>Tutustumisleikki numeroilla 1-3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94897AE3-0EC0-4C58-99D9-844C792EE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35576"/>
            <a:ext cx="6557606" cy="45614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600" dirty="0"/>
              <a:t>ROOSTER: HITAAT, ISOT ASKELEET   1</a:t>
            </a:r>
          </a:p>
          <a:p>
            <a:r>
              <a:rPr lang="fi-FI" sz="2600" dirty="0" smtClean="0"/>
              <a:t>HEN</a:t>
            </a:r>
            <a:r>
              <a:rPr lang="fi-FI" sz="2600" dirty="0"/>
              <a:t>: RAUHALLISET ASKELEET    2</a:t>
            </a:r>
          </a:p>
          <a:p>
            <a:r>
              <a:rPr lang="fi-FI" sz="2600" dirty="0" smtClean="0"/>
              <a:t>CHICK</a:t>
            </a:r>
            <a:r>
              <a:rPr lang="fi-FI" sz="2600" dirty="0"/>
              <a:t>: NOPEAT, PIENET ASKELEET   </a:t>
            </a:r>
            <a:r>
              <a:rPr lang="fi-FI" sz="2600" dirty="0" smtClean="0"/>
              <a:t>3</a:t>
            </a:r>
          </a:p>
          <a:p>
            <a:r>
              <a:rPr lang="fi-FI" sz="2600" dirty="0" smtClean="0"/>
              <a:t>STOP!: Pysähdytään ja tervehditään lähintä toveria esim. siivenkärjellä. Voidaan lisätä tähän nimen kysyminen ja itsensä esittely.</a:t>
            </a:r>
            <a:br>
              <a:rPr lang="fi-FI" sz="2600" dirty="0" smtClean="0"/>
            </a:br>
            <a:r>
              <a:rPr lang="fi-FI" sz="2600" dirty="0" smtClean="0"/>
              <a:t/>
            </a:r>
            <a:br>
              <a:rPr lang="fi-FI" sz="2600" dirty="0" smtClean="0"/>
            </a:br>
            <a:r>
              <a:rPr lang="fi-FI" sz="2600" dirty="0" smtClean="0"/>
              <a:t>Koko harjoituksen ajan vältetään ”osumia”.</a:t>
            </a:r>
            <a:endParaRPr lang="fi-FI" sz="2600" dirty="0"/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endParaRPr lang="fi-FI" sz="2600" dirty="0"/>
          </a:p>
        </p:txBody>
      </p:sp>
      <p:pic>
        <p:nvPicPr>
          <p:cNvPr id="14" name="Kuva 14" descr="Kuva, joka sisältää kohteen lintu, taivas, eläin, kanalintu&#10;&#10;Kuvaus luotu, erittäin korkea luotettavuus">
            <a:extLst>
              <a:ext uri="{FF2B5EF4-FFF2-40B4-BE49-F238E27FC236}">
                <a16:creationId xmlns="" xmlns:a16="http://schemas.microsoft.com/office/drawing/2014/main" id="{20BE7B37-B0B3-4C04-A316-11B84212B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16791" y="2054392"/>
            <a:ext cx="4198182" cy="3358546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5" name="Tekstiruutu 4">
            <a:extLst>
              <a:ext uri="{FF2B5EF4-FFF2-40B4-BE49-F238E27FC236}">
                <a16:creationId xmlns="" xmlns:a16="http://schemas.microsoft.com/office/drawing/2014/main" id="{11B47A8F-C53B-4D00-96F4-92F8B67E0ED1}"/>
              </a:ext>
            </a:extLst>
          </p:cNvPr>
          <p:cNvSpPr txBox="1"/>
          <p:nvPr/>
        </p:nvSpPr>
        <p:spPr>
          <a:xfrm flipH="1">
            <a:off x="8142438" y="2135576"/>
            <a:ext cx="74762" cy="76944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96982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="" xmlns:a16="http://schemas.microsoft.com/office/drawing/2014/main" id="{4B87B988-ABFA-428F-9B75-6EF1EDAE72F1}"/>
              </a:ext>
            </a:extLst>
          </p:cNvPr>
          <p:cNvSpPr txBox="1"/>
          <p:nvPr/>
        </p:nvSpPr>
        <p:spPr>
          <a:xfrm>
            <a:off x="224287" y="138023"/>
            <a:ext cx="10334445" cy="5232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800" dirty="0"/>
              <a:t>Laululeikki (Sävel: Tuiki, tuiki tähtönen)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="" xmlns:a16="http://schemas.microsoft.com/office/drawing/2014/main" id="{3099C54C-C902-4DF5-A1AE-1D25AEAE3993}"/>
              </a:ext>
            </a:extLst>
          </p:cNvPr>
          <p:cNvSpPr txBox="1"/>
          <p:nvPr/>
        </p:nvSpPr>
        <p:spPr>
          <a:xfrm>
            <a:off x="224287" y="850006"/>
            <a:ext cx="6498485" cy="58785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/>
                <a:cs typeface="Calibri"/>
              </a:rPr>
              <a:t>1 AND </a:t>
            </a:r>
            <a:r>
              <a:rPr lang="en-US" sz="2000" dirty="0" smtClean="0">
                <a:latin typeface="Calibri"/>
                <a:cs typeface="Calibri"/>
              </a:rPr>
              <a:t>2 (</a:t>
            </a:r>
            <a:r>
              <a:rPr lang="en-US" sz="2000" dirty="0" err="1" smtClean="0">
                <a:latin typeface="Calibri"/>
                <a:cs typeface="Calibri"/>
              </a:rPr>
              <a:t>tömistys</a:t>
            </a:r>
            <a:r>
              <a:rPr lang="en-US" sz="2000" dirty="0" smtClean="0">
                <a:latin typeface="Calibri"/>
                <a:cs typeface="Calibri"/>
              </a:rPr>
              <a:t> 2x),</a:t>
            </a:r>
          </a:p>
          <a:p>
            <a:r>
              <a:rPr lang="en-US" sz="2000" dirty="0" smtClean="0">
                <a:latin typeface="Calibri"/>
                <a:cs typeface="Calibri"/>
              </a:rPr>
              <a:t>ME </a:t>
            </a:r>
            <a:r>
              <a:rPr lang="en-US" sz="2000" dirty="0">
                <a:latin typeface="Calibri"/>
                <a:cs typeface="Calibri"/>
              </a:rPr>
              <a:t>AND </a:t>
            </a:r>
            <a:r>
              <a:rPr lang="en-US" sz="2000" dirty="0" smtClean="0">
                <a:latin typeface="Calibri"/>
                <a:cs typeface="Calibri"/>
              </a:rPr>
              <a:t>YOU (</a:t>
            </a:r>
            <a:r>
              <a:rPr lang="en-US" sz="2000" dirty="0" err="1" smtClean="0">
                <a:latin typeface="Calibri"/>
                <a:cs typeface="Calibri"/>
              </a:rPr>
              <a:t>viittaus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itseen</a:t>
            </a:r>
            <a:r>
              <a:rPr lang="en-US" sz="2000" dirty="0" smtClean="0">
                <a:latin typeface="Calibri"/>
                <a:cs typeface="Calibri"/>
              </a:rPr>
              <a:t> ja </a:t>
            </a:r>
            <a:r>
              <a:rPr lang="en-US" sz="2000" dirty="0" err="1" smtClean="0">
                <a:latin typeface="Calibri"/>
                <a:cs typeface="Calibri"/>
              </a:rPr>
              <a:t>omaan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pariin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  <a:endParaRPr lang="fi-FI" sz="2000" dirty="0">
              <a:latin typeface="Trebuchet MS" panose="020B0603020202020204"/>
              <a:cs typeface="Calibri"/>
            </a:endParaRP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Calibri"/>
              </a:rPr>
              <a:t>3 AND </a:t>
            </a:r>
            <a:r>
              <a:rPr lang="en-US" sz="2000" dirty="0" smtClean="0">
                <a:latin typeface="Calibri"/>
                <a:cs typeface="Calibri"/>
              </a:rPr>
              <a:t>4 (</a:t>
            </a:r>
            <a:r>
              <a:rPr lang="en-US" sz="2000" dirty="0" err="1" smtClean="0">
                <a:latin typeface="Calibri"/>
                <a:cs typeface="Calibri"/>
              </a:rPr>
              <a:t>taputukset</a:t>
            </a:r>
            <a:r>
              <a:rPr lang="en-US" sz="2000" dirty="0" smtClean="0">
                <a:latin typeface="Calibri"/>
                <a:cs typeface="Calibri"/>
              </a:rPr>
              <a:t> x4  </a:t>
            </a:r>
            <a:r>
              <a:rPr lang="en-US" sz="2000" dirty="0" err="1" smtClean="0">
                <a:latin typeface="Calibri"/>
                <a:cs typeface="Calibri"/>
              </a:rPr>
              <a:t>omat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kädet</a:t>
            </a:r>
            <a:r>
              <a:rPr lang="en-US" sz="2000" dirty="0" smtClean="0">
                <a:latin typeface="Calibri"/>
                <a:cs typeface="Calibri"/>
              </a:rPr>
              <a:t>),</a:t>
            </a:r>
          </a:p>
          <a:p>
            <a:r>
              <a:rPr lang="en-US" sz="2000" dirty="0" smtClean="0">
                <a:latin typeface="Calibri"/>
                <a:cs typeface="Calibri"/>
              </a:rPr>
              <a:t>DO </a:t>
            </a:r>
            <a:r>
              <a:rPr lang="en-US" sz="2000" dirty="0">
                <a:latin typeface="Calibri"/>
                <a:cs typeface="Calibri"/>
              </a:rPr>
              <a:t>SOME </a:t>
            </a:r>
            <a:r>
              <a:rPr lang="en-US" sz="2000" dirty="0" smtClean="0">
                <a:latin typeface="Calibri"/>
                <a:cs typeface="Calibri"/>
              </a:rPr>
              <a:t>MORE (</a:t>
            </a:r>
            <a:r>
              <a:rPr lang="en-US" sz="2000" dirty="0" err="1" smtClean="0">
                <a:latin typeface="Calibri"/>
                <a:cs typeface="Calibri"/>
              </a:rPr>
              <a:t>taputukset</a:t>
            </a:r>
            <a:r>
              <a:rPr lang="en-US" sz="2000" dirty="0" smtClean="0">
                <a:latin typeface="Calibri"/>
                <a:cs typeface="Calibri"/>
              </a:rPr>
              <a:t> x4 </a:t>
            </a:r>
            <a:r>
              <a:rPr lang="en-US" sz="2000" dirty="0" err="1" smtClean="0">
                <a:latin typeface="Calibri"/>
                <a:cs typeface="Calibri"/>
              </a:rPr>
              <a:t>parin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kämmeniin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  <a:endParaRPr lang="fi-FI" sz="2000" dirty="0">
              <a:latin typeface="Trebuchet MS" panose="020B0603020202020204"/>
              <a:cs typeface="Calibri"/>
            </a:endParaRP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Calibri"/>
              </a:rPr>
              <a:t>5 AND </a:t>
            </a:r>
            <a:r>
              <a:rPr lang="en-US" sz="2000" dirty="0" smtClean="0">
                <a:latin typeface="Calibri"/>
                <a:cs typeface="Calibri"/>
              </a:rPr>
              <a:t>6 (</a:t>
            </a:r>
            <a:r>
              <a:rPr lang="en-US" sz="2000" dirty="0" err="1" smtClean="0">
                <a:latin typeface="Calibri"/>
                <a:cs typeface="Calibri"/>
              </a:rPr>
              <a:t>siivet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esiin</a:t>
            </a:r>
            <a:r>
              <a:rPr lang="en-US" sz="2000" dirty="0" smtClean="0">
                <a:latin typeface="Calibri"/>
                <a:cs typeface="Calibri"/>
              </a:rPr>
              <a:t>),</a:t>
            </a:r>
          </a:p>
          <a:p>
            <a:r>
              <a:rPr lang="en-US" sz="2000" dirty="0" smtClean="0">
                <a:latin typeface="Calibri"/>
                <a:cs typeface="Calibri"/>
              </a:rPr>
              <a:t>YELLOW CHICKS (</a:t>
            </a:r>
            <a:r>
              <a:rPr lang="en-US" sz="2000" dirty="0" err="1" smtClean="0">
                <a:latin typeface="Calibri"/>
                <a:cs typeface="Calibri"/>
              </a:rPr>
              <a:t>hyppy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kyykkyasentoon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  <a:endParaRPr lang="fi-FI" sz="2000" dirty="0">
              <a:latin typeface="Trebuchet MS" panose="020B0603020202020204"/>
              <a:cs typeface="Calibri"/>
            </a:endParaRP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Calibri"/>
              </a:rPr>
              <a:t>7 AND </a:t>
            </a:r>
            <a:r>
              <a:rPr lang="en-US" sz="2000" dirty="0" smtClean="0">
                <a:latin typeface="Calibri"/>
                <a:cs typeface="Calibri"/>
              </a:rPr>
              <a:t>8 (</a:t>
            </a:r>
            <a:r>
              <a:rPr lang="en-US" sz="2000" dirty="0" err="1" smtClean="0">
                <a:latin typeface="Calibri"/>
                <a:cs typeface="Calibri"/>
              </a:rPr>
              <a:t>siipien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heilutus</a:t>
            </a:r>
            <a:r>
              <a:rPr lang="en-US" sz="2000" dirty="0" smtClean="0">
                <a:latin typeface="Calibri"/>
                <a:cs typeface="Calibri"/>
              </a:rPr>
              <a:t>),</a:t>
            </a:r>
          </a:p>
          <a:p>
            <a:r>
              <a:rPr lang="en-US" sz="2000" dirty="0" smtClean="0">
                <a:latin typeface="Calibri"/>
                <a:cs typeface="Calibri"/>
              </a:rPr>
              <a:t>HOP </a:t>
            </a:r>
            <a:r>
              <a:rPr lang="en-US" sz="2000" dirty="0">
                <a:latin typeface="Calibri"/>
                <a:cs typeface="Calibri"/>
              </a:rPr>
              <a:t>AND </a:t>
            </a:r>
            <a:r>
              <a:rPr lang="en-US" sz="2000" dirty="0" smtClean="0">
                <a:latin typeface="Calibri"/>
                <a:cs typeface="Calibri"/>
              </a:rPr>
              <a:t>WAIT (</a:t>
            </a:r>
            <a:r>
              <a:rPr lang="en-US" sz="2000" dirty="0" err="1" smtClean="0">
                <a:latin typeface="Calibri"/>
                <a:cs typeface="Calibri"/>
              </a:rPr>
              <a:t>kyykkyhyppy</a:t>
            </a:r>
            <a:r>
              <a:rPr lang="en-US" sz="2000" dirty="0" smtClean="0">
                <a:latin typeface="Calibri"/>
                <a:cs typeface="Calibri"/>
              </a:rPr>
              <a:t> ja </a:t>
            </a:r>
            <a:r>
              <a:rPr lang="en-US" sz="2000" dirty="0" err="1" smtClean="0">
                <a:latin typeface="Calibri"/>
                <a:cs typeface="Calibri"/>
              </a:rPr>
              <a:t>jähmettyminen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  <a:endParaRPr lang="fi-FI" sz="2000" dirty="0">
              <a:latin typeface="Trebuchet MS" panose="020B0603020202020204"/>
              <a:cs typeface="Calibri"/>
            </a:endParaRPr>
          </a:p>
          <a:p>
            <a:endParaRPr lang="en-US" sz="2000" dirty="0">
              <a:latin typeface="Calibri"/>
              <a:cs typeface="Calibri"/>
            </a:endParaRPr>
          </a:p>
          <a:p>
            <a:r>
              <a:rPr lang="en-US" sz="2000" dirty="0">
                <a:latin typeface="Calibri"/>
                <a:cs typeface="Calibri"/>
              </a:rPr>
              <a:t>9 AND </a:t>
            </a:r>
            <a:r>
              <a:rPr lang="en-US" sz="2000" dirty="0" smtClean="0">
                <a:latin typeface="Calibri"/>
                <a:cs typeface="Calibri"/>
              </a:rPr>
              <a:t>10 (</a:t>
            </a:r>
            <a:r>
              <a:rPr lang="en-US" sz="2000" dirty="0" err="1" smtClean="0">
                <a:latin typeface="Calibri"/>
                <a:cs typeface="Calibri"/>
              </a:rPr>
              <a:t>siipien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heilutus</a:t>
            </a:r>
            <a:r>
              <a:rPr lang="en-US" sz="2000" dirty="0" smtClean="0">
                <a:latin typeface="Calibri"/>
                <a:cs typeface="Calibri"/>
              </a:rPr>
              <a:t>),</a:t>
            </a:r>
          </a:p>
          <a:p>
            <a:r>
              <a:rPr lang="en-US" sz="2000" dirty="0" smtClean="0">
                <a:latin typeface="Calibri"/>
                <a:cs typeface="Calibri"/>
              </a:rPr>
              <a:t>SEE </a:t>
            </a:r>
            <a:r>
              <a:rPr lang="en-US" sz="2000" dirty="0">
                <a:latin typeface="Calibri"/>
                <a:cs typeface="Calibri"/>
              </a:rPr>
              <a:t>YOU </a:t>
            </a:r>
            <a:r>
              <a:rPr lang="en-US" sz="2000" dirty="0" smtClean="0">
                <a:latin typeface="Calibri"/>
                <a:cs typeface="Calibri"/>
              </a:rPr>
              <a:t>AGAIN (</a:t>
            </a:r>
            <a:r>
              <a:rPr lang="en-US" sz="2000" dirty="0" err="1" smtClean="0">
                <a:latin typeface="Calibri"/>
                <a:cs typeface="Calibri"/>
              </a:rPr>
              <a:t>vilkutetaan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hyvästiksi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</a:p>
          <a:p>
            <a:endParaRPr lang="fi-FI" sz="2000" dirty="0">
              <a:latin typeface="Trebuchet MS" panose="020B0603020202020204"/>
              <a:cs typeface="Calibri"/>
            </a:endParaRPr>
          </a:p>
          <a:p>
            <a:r>
              <a:rPr lang="en-US" sz="2000" dirty="0" smtClean="0">
                <a:latin typeface="Calibri"/>
                <a:cs typeface="Calibri"/>
              </a:rPr>
              <a:t>TIME </a:t>
            </a:r>
            <a:r>
              <a:rPr lang="en-US" sz="2000" dirty="0">
                <a:latin typeface="Calibri"/>
                <a:cs typeface="Calibri"/>
              </a:rPr>
              <a:t>TO MEET MY NEW FRIEND</a:t>
            </a:r>
            <a:r>
              <a:rPr lang="en-US" sz="2000" dirty="0" smtClean="0">
                <a:latin typeface="Calibri"/>
                <a:cs typeface="Calibri"/>
              </a:rPr>
              <a:t>.</a:t>
            </a:r>
          </a:p>
          <a:p>
            <a:r>
              <a:rPr lang="en-US" sz="2000" dirty="0" smtClean="0">
                <a:latin typeface="Calibri"/>
                <a:cs typeface="Calibri"/>
              </a:rPr>
              <a:t>(</a:t>
            </a:r>
            <a:r>
              <a:rPr lang="en-US" sz="2000" dirty="0" err="1" smtClean="0">
                <a:latin typeface="Calibri"/>
                <a:cs typeface="Calibri"/>
              </a:rPr>
              <a:t>kyykkykävelyllä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uuden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parin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r>
              <a:rPr lang="en-US" sz="2000" dirty="0" err="1" smtClean="0">
                <a:latin typeface="Calibri"/>
                <a:cs typeface="Calibri"/>
              </a:rPr>
              <a:t>luokse</a:t>
            </a:r>
            <a:r>
              <a:rPr lang="en-US" sz="2000" dirty="0" smtClean="0">
                <a:latin typeface="Calibri"/>
                <a:cs typeface="Calibri"/>
              </a:rPr>
              <a:t>)</a:t>
            </a:r>
            <a:endParaRPr lang="fi-FI" sz="2000" dirty="0"/>
          </a:p>
          <a:p>
            <a:endParaRPr lang="fi-FI" dirty="0">
              <a:latin typeface="Calibri"/>
              <a:cs typeface="Calibri"/>
            </a:endParaRPr>
          </a:p>
          <a:p>
            <a:endParaRPr lang="fi-FI" dirty="0"/>
          </a:p>
        </p:txBody>
      </p:sp>
      <p:pic>
        <p:nvPicPr>
          <p:cNvPr id="4" name="Kuva 4" descr="Kuva, joka sisältää kohteen lintu, eläin, broileri, kanalintu&#10;&#10;Kuvaus luotu, erittäin korkea luotettavuus">
            <a:extLst>
              <a:ext uri="{FF2B5EF4-FFF2-40B4-BE49-F238E27FC236}">
                <a16:creationId xmlns="" xmlns:a16="http://schemas.microsoft.com/office/drawing/2014/main" id="{F16FD2FE-31D3-4EDB-9DE6-7F8D3C64B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11000" y="2910625"/>
            <a:ext cx="3500436" cy="3535284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="" xmlns:a16="http://schemas.microsoft.com/office/drawing/2014/main" id="{FC0DB7AB-12BB-4E4B-8B9A-F518C041113B}"/>
              </a:ext>
            </a:extLst>
          </p:cNvPr>
          <p:cNvSpPr txBox="1"/>
          <p:nvPr/>
        </p:nvSpPr>
        <p:spPr>
          <a:xfrm>
            <a:off x="6420929" y="5145658"/>
            <a:ext cx="3303916" cy="38938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3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8">
            <a:extLst>
              <a:ext uri="{FF2B5EF4-FFF2-40B4-BE49-F238E27FC236}">
                <a16:creationId xmlns="" xmlns:a16="http://schemas.microsoft.com/office/drawing/2014/main" id="{7A865E47-4365-4F21-B8EA-13B2C12BCB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0CE24988-BB27-40E5-A961-9FA7ED0DB9B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10">
              <a:extLst>
                <a:ext uri="{FF2B5EF4-FFF2-40B4-BE49-F238E27FC236}">
                  <a16:creationId xmlns="" xmlns:a16="http://schemas.microsoft.com/office/drawing/2014/main" id="{80BDE80E-ADE0-4E16-8F80-306A15F4D3F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0BD99662-1982-4611-8D9F-A4BDAE83E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19" y="2100391"/>
            <a:ext cx="5659109" cy="453210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>
                <a:latin typeface="Calibri"/>
                <a:cs typeface="Calibri"/>
              </a:rPr>
              <a:t>Tavoitteena saada ilmapallo (pääsiäismuna) pysymään ilmassa parin kanssa niin, että lasketaan "lyöntien" mukaan numeroita 1-10.</a:t>
            </a:r>
            <a:endParaRPr lang="fi-FI">
              <a:latin typeface="Trebuchet MS" panose="020B0603020202020204"/>
              <a:cs typeface="Calibri"/>
            </a:endParaRPr>
          </a:p>
          <a:p>
            <a:r>
              <a:rPr lang="fi-FI" dirty="0">
                <a:latin typeface="Calibri"/>
                <a:cs typeface="Calibri"/>
              </a:rPr>
              <a:t>Aina, kun 10 tulee täyteen, pari saa hakea yhden tipun korista. Lopuksi pari laskee saamansa tiput kohdekielellä.</a:t>
            </a:r>
          </a:p>
          <a:p>
            <a:r>
              <a:rPr lang="fi-FI" dirty="0">
                <a:latin typeface="Calibri"/>
                <a:cs typeface="Calibri"/>
              </a:rPr>
              <a:t>Samalla voidaan opetella värejä sanomalla jokaista lukusanaa ennen pelipallon värin nimi:"</a:t>
            </a:r>
            <a:r>
              <a:rPr lang="fi-FI" dirty="0" err="1">
                <a:latin typeface="Calibri"/>
                <a:cs typeface="Calibri"/>
              </a:rPr>
              <a:t>yellow</a:t>
            </a:r>
            <a:r>
              <a:rPr lang="fi-FI" dirty="0">
                <a:latin typeface="Calibri"/>
                <a:cs typeface="Calibri"/>
              </a:rPr>
              <a:t> </a:t>
            </a:r>
            <a:r>
              <a:rPr lang="fi-FI" dirty="0" err="1">
                <a:latin typeface="Calibri"/>
                <a:cs typeface="Calibri"/>
              </a:rPr>
              <a:t>one</a:t>
            </a:r>
            <a:r>
              <a:rPr lang="fi-FI" dirty="0">
                <a:latin typeface="Calibri"/>
                <a:cs typeface="Calibri"/>
              </a:rPr>
              <a:t>, </a:t>
            </a:r>
            <a:r>
              <a:rPr lang="fi-FI" dirty="0" err="1">
                <a:latin typeface="Calibri"/>
                <a:cs typeface="Calibri"/>
              </a:rPr>
              <a:t>yellow</a:t>
            </a:r>
            <a:r>
              <a:rPr lang="fi-FI" dirty="0">
                <a:latin typeface="Calibri"/>
                <a:cs typeface="Calibri"/>
              </a:rPr>
              <a:t> </a:t>
            </a:r>
            <a:r>
              <a:rPr lang="fi-FI" dirty="0" err="1">
                <a:latin typeface="Calibri"/>
                <a:cs typeface="Calibri"/>
              </a:rPr>
              <a:t>two</a:t>
            </a:r>
            <a:r>
              <a:rPr lang="fi-FI" dirty="0">
                <a:latin typeface="Calibri"/>
                <a:cs typeface="Calibri"/>
              </a:rPr>
              <a:t>..." </a:t>
            </a:r>
            <a:endParaRPr lang="fi-FI" dirty="0">
              <a:latin typeface="Trebuchet MS" panose="020B0603020202020204"/>
              <a:cs typeface="Calibri"/>
            </a:endParaRPr>
          </a:p>
          <a:p>
            <a:r>
              <a:rPr lang="fi-FI" dirty="0">
                <a:latin typeface="Calibri"/>
                <a:cs typeface="Calibri"/>
              </a:rPr>
              <a:t>Kymppiin pääsyn jälkeen vaihdetaan uuteen, eriväriseen palloon. </a:t>
            </a:r>
            <a:endParaRPr lang="fi-FI" dirty="0"/>
          </a:p>
          <a:p>
            <a:endParaRPr lang="fi-FI" dirty="0">
              <a:latin typeface="Calibri"/>
              <a:cs typeface="Calibri"/>
            </a:endParaRPr>
          </a:p>
          <a:p>
            <a:pPr marL="0" indent="0">
              <a:buNone/>
            </a:pPr>
            <a:endParaRPr lang="fi-FI" sz="2000" dirty="0">
              <a:latin typeface="Calibri"/>
              <a:cs typeface="Calibri"/>
            </a:endParaRPr>
          </a:p>
          <a:p>
            <a:endParaRPr lang="fi-FI" dirty="0"/>
          </a:p>
        </p:txBody>
      </p:sp>
      <p:pic>
        <p:nvPicPr>
          <p:cNvPr id="4" name="Kuva 4" descr="Kuva, joka sisältää kohteen ruoka, vihannes, sisä&#10;&#10;Kuvaus luotu, erittäin korkea luotettavuus">
            <a:extLst>
              <a:ext uri="{FF2B5EF4-FFF2-40B4-BE49-F238E27FC236}">
                <a16:creationId xmlns="" xmlns:a16="http://schemas.microsoft.com/office/drawing/2014/main" id="{156AE2F7-BCC8-468E-B86F-C087EFE11C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00" r="13019"/>
          <a:stretch/>
        </p:blipFill>
        <p:spPr>
          <a:xfrm>
            <a:off x="6096000" y="10"/>
            <a:ext cx="6092823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8" name="Rectangle 12">
            <a:extLst>
              <a:ext uri="{FF2B5EF4-FFF2-40B4-BE49-F238E27FC236}">
                <a16:creationId xmlns="" xmlns:a16="http://schemas.microsoft.com/office/drawing/2014/main" id="{13BC1C09-8FD1-4619-B317-E9EED5E55D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55F860FF-2C53-4688-955F-0686433F3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5041629" cy="1080938"/>
          </a:xfrm>
        </p:spPr>
        <p:txBody>
          <a:bodyPr>
            <a:normAutofit/>
          </a:bodyPr>
          <a:lstStyle/>
          <a:p>
            <a:r>
              <a:rPr lang="fi-FI" dirty="0"/>
              <a:t>LÄTKÄPALLO KÄRPÄSLÄTKILLÄ</a:t>
            </a:r>
          </a:p>
        </p:txBody>
      </p:sp>
      <p:pic>
        <p:nvPicPr>
          <p:cNvPr id="12" name="Picture 14">
            <a:extLst>
              <a:ext uri="{FF2B5EF4-FFF2-40B4-BE49-F238E27FC236}">
                <a16:creationId xmlns="" xmlns:a16="http://schemas.microsoft.com/office/drawing/2014/main" id="{D3143E80-C928-46DB-9299-0BD06348A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89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7A865E47-4365-4F21-B8EA-13B2C12BCB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26" name="Rectangle 25">
              <a:extLst>
                <a:ext uri="{FF2B5EF4-FFF2-40B4-BE49-F238E27FC236}">
                  <a16:creationId xmlns="" xmlns:a16="http://schemas.microsoft.com/office/drawing/2014/main" id="{0CE24988-BB27-40E5-A961-9FA7ED0DB9B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26">
              <a:extLst>
                <a:ext uri="{FF2B5EF4-FFF2-40B4-BE49-F238E27FC236}">
                  <a16:creationId xmlns="" xmlns:a16="http://schemas.microsoft.com/office/drawing/2014/main" id="{80BDE80E-ADE0-4E16-8F80-306A15F4D3F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1" name="Content Placeholder 10">
            <a:extLst>
              <a:ext uri="{FF2B5EF4-FFF2-40B4-BE49-F238E27FC236}">
                <a16:creationId xmlns="" xmlns:a16="http://schemas.microsoft.com/office/drawing/2014/main" id="{389A4DE0-DBE3-4714-A29F-032276F23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5401060" cy="359931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err="1" smtClean="0">
                <a:latin typeface="Calibri"/>
                <a:cs typeface="Calibri"/>
              </a:rPr>
              <a:t>Kärpäslätkiä</a:t>
            </a:r>
            <a:r>
              <a:rPr lang="en-US" dirty="0" smtClean="0">
                <a:latin typeface="Calibri"/>
                <a:cs typeface="Calibri"/>
              </a:rPr>
              <a:t> (</a:t>
            </a:r>
            <a:r>
              <a:rPr lang="en-US" dirty="0" err="1" smtClean="0">
                <a:latin typeface="Calibri"/>
                <a:cs typeface="Calibri"/>
              </a:rPr>
              <a:t>Tokmannille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tullut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myyntiin</a:t>
            </a:r>
            <a:r>
              <a:rPr lang="en-US" dirty="0" smtClean="0">
                <a:latin typeface="Calibri"/>
                <a:cs typeface="Calibri"/>
              </a:rPr>
              <a:t> 2,99 </a:t>
            </a:r>
            <a:r>
              <a:rPr lang="en-US" dirty="0" smtClean="0">
                <a:latin typeface="Calibri"/>
                <a:cs typeface="Calibri"/>
              </a:rPr>
              <a:t>€/</a:t>
            </a:r>
            <a:r>
              <a:rPr lang="en-US" dirty="0" err="1" smtClean="0">
                <a:latin typeface="Calibri"/>
                <a:cs typeface="Calibri"/>
              </a:rPr>
              <a:t>kpl</a:t>
            </a:r>
            <a:r>
              <a:rPr lang="en-US" dirty="0" smtClean="0">
                <a:latin typeface="Calibri"/>
                <a:cs typeface="Calibri"/>
              </a:rPr>
              <a:t>), </a:t>
            </a:r>
            <a:r>
              <a:rPr lang="en-US" dirty="0" err="1">
                <a:latin typeface="Calibri"/>
                <a:cs typeface="Calibri"/>
              </a:rPr>
              <a:t>ilmapalloja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rytmimunia</a:t>
            </a:r>
            <a:r>
              <a:rPr lang="en-US" dirty="0">
                <a:latin typeface="Calibri"/>
                <a:cs typeface="Calibri"/>
              </a:rPr>
              <a:t>, </a:t>
            </a:r>
            <a:r>
              <a:rPr lang="en-US" dirty="0" err="1">
                <a:latin typeface="Calibri"/>
                <a:cs typeface="Calibri"/>
              </a:rPr>
              <a:t>isoja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noppia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käsinukkeja</a:t>
            </a:r>
            <a:r>
              <a:rPr lang="en-US" dirty="0">
                <a:latin typeface="Calibri"/>
                <a:cs typeface="Calibri"/>
              </a:rPr>
              <a:t>, </a:t>
            </a:r>
            <a:r>
              <a:rPr lang="en-US" dirty="0" err="1">
                <a:latin typeface="Calibri"/>
                <a:cs typeface="Calibri"/>
              </a:rPr>
              <a:t>väriämpäreitä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leikkiruokia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jäätelötikkuja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lelueläimiä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autoja</a:t>
            </a:r>
            <a:r>
              <a:rPr lang="en-US" dirty="0">
                <a:latin typeface="Calibri"/>
                <a:cs typeface="Calibri"/>
              </a:rPr>
              <a:t>, </a:t>
            </a:r>
            <a:r>
              <a:rPr lang="en-US" dirty="0" err="1">
                <a:latin typeface="Calibri"/>
                <a:cs typeface="Calibri"/>
              </a:rPr>
              <a:t>pehmoja</a:t>
            </a:r>
            <a:r>
              <a:rPr lang="en-US" dirty="0">
                <a:latin typeface="Calibri"/>
                <a:cs typeface="Calibri"/>
              </a:rPr>
              <a:t>...</a:t>
            </a:r>
            <a:endParaRPr lang="en-US" dirty="0"/>
          </a:p>
          <a:p>
            <a:r>
              <a:rPr lang="en-US" dirty="0" err="1">
                <a:latin typeface="Calibri"/>
                <a:cs typeface="Calibri"/>
              </a:rPr>
              <a:t>Ainakin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musiikkia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liikettä</a:t>
            </a:r>
            <a:r>
              <a:rPr lang="en-US" dirty="0">
                <a:latin typeface="Calibri"/>
                <a:cs typeface="Calibri"/>
              </a:rPr>
              <a:t> ja </a:t>
            </a:r>
            <a:r>
              <a:rPr lang="en-US" dirty="0" err="1">
                <a:latin typeface="Calibri"/>
                <a:cs typeface="Calibri"/>
              </a:rPr>
              <a:t>toimintaa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sekä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iloista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mieltä</a:t>
            </a:r>
            <a:r>
              <a:rPr lang="en-US" dirty="0">
                <a:latin typeface="Calibri"/>
                <a:cs typeface="Calibri"/>
              </a:rPr>
              <a:t> :)</a:t>
            </a:r>
          </a:p>
          <a:p>
            <a:r>
              <a:rPr lang="en-US" dirty="0" err="1">
                <a:latin typeface="Calibri"/>
                <a:cs typeface="Calibri"/>
              </a:rPr>
              <a:t>Kiitos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osallistujille</a:t>
            </a:r>
            <a:r>
              <a:rPr lang="en-US" dirty="0">
                <a:latin typeface="Calibri"/>
                <a:cs typeface="Calibri"/>
              </a:rPr>
              <a:t>! 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Kuva 9" descr="Kuva, joka sisältää kohteen teksti&#10;&#10;Kuvaus luotu, korkea luotettavuus">
            <a:extLst>
              <a:ext uri="{FF2B5EF4-FFF2-40B4-BE49-F238E27FC236}">
                <a16:creationId xmlns="" xmlns:a16="http://schemas.microsoft.com/office/drawing/2014/main" id="{58397D01-EEEF-4C84-99A5-45E2FE987A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25" r="5088" b="1"/>
          <a:stretch/>
        </p:blipFill>
        <p:spPr>
          <a:xfrm>
            <a:off x="6096000" y="10"/>
            <a:ext cx="6092823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13BC1C09-8FD1-4619-B317-E9EED5E55DD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99753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6CD5C6B0-0208-4642-87AB-5ECBA0E0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5041629" cy="1080938"/>
          </a:xfrm>
        </p:spPr>
        <p:txBody>
          <a:bodyPr>
            <a:noAutofit/>
          </a:bodyPr>
          <a:lstStyle/>
          <a:p>
            <a:r>
              <a:rPr lang="fi-FI" sz="2800" dirty="0">
                <a:latin typeface="Calibri"/>
                <a:cs typeface="Calibri"/>
              </a:rPr>
              <a:t>Mitä kaikkea varhentavassa kieltenopetuksessa voisikaan tarvita... :)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="" xmlns:a16="http://schemas.microsoft.com/office/drawing/2014/main" id="{D3143E80-C928-46DB-9299-0BD06348A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6492240" cy="26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31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Pari linkkivinkkiä ”</a:t>
            </a:r>
            <a:r>
              <a:rPr lang="fi-FI" dirty="0" err="1" smtClean="0"/>
              <a:t>keilimusiikkiiliikuntaan</a:t>
            </a:r>
            <a:r>
              <a:rPr lang="fi-FI" dirty="0" smtClean="0"/>
              <a:t>”  KIEMULI</a:t>
            </a:r>
            <a:r>
              <a:rPr lang="fi-FI" dirty="0" smtClean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202288"/>
            <a:ext cx="9725809" cy="4043966"/>
          </a:xfrm>
        </p:spPr>
        <p:txBody>
          <a:bodyPr/>
          <a:lstStyle/>
          <a:p>
            <a:r>
              <a:rPr lang="fi-FI" dirty="0">
                <a:hlinkClick r:id="rId2"/>
              </a:rPr>
              <a:t>https://supersimple.com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	YT-videoiden lisäksi oheistehtäviä!</a:t>
            </a:r>
          </a:p>
          <a:p>
            <a:r>
              <a:rPr lang="fi-FI" dirty="0">
                <a:hlinkClick r:id="rId3"/>
              </a:rPr>
              <a:t>https://www.gonoodle.com</a:t>
            </a:r>
            <a:r>
              <a:rPr lang="fi-FI" dirty="0" smtClean="0">
                <a:hlinkClick r:id="rId3"/>
              </a:rPr>
              <a:t>/</a:t>
            </a:r>
            <a:r>
              <a:rPr lang="fi-FI" dirty="0" smtClean="0"/>
              <a:t>	</a:t>
            </a:r>
          </a:p>
          <a:p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liikkuvakoulu.fi/x-breikki</a:t>
            </a:r>
            <a:endParaRPr lang="fi-FI" dirty="0" smtClean="0"/>
          </a:p>
          <a:p>
            <a:r>
              <a:rPr lang="fi-FI" dirty="0">
                <a:hlinkClick r:id="rId5"/>
              </a:rPr>
              <a:t>https://</a:t>
            </a:r>
            <a:r>
              <a:rPr lang="fi-FI" dirty="0" smtClean="0">
                <a:hlinkClick r:id="rId5"/>
              </a:rPr>
              <a:t>areena.yle.fi/1-4328775</a:t>
            </a:r>
            <a:r>
              <a:rPr lang="fi-FI" dirty="0" smtClean="0"/>
              <a:t>	”</a:t>
            </a:r>
            <a:r>
              <a:rPr lang="fi-FI" dirty="0" err="1" smtClean="0"/>
              <a:t>Sing</a:t>
            </a:r>
            <a:r>
              <a:rPr lang="fi-FI" dirty="0" smtClean="0"/>
              <a:t> </a:t>
            </a:r>
            <a:r>
              <a:rPr lang="fi-FI" dirty="0" err="1" smtClean="0"/>
              <a:t>along</a:t>
            </a:r>
            <a:r>
              <a:rPr lang="fi-FI" dirty="0" smtClean="0"/>
              <a:t>”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saksa: </a:t>
            </a:r>
            <a:r>
              <a:rPr lang="fi-FI" dirty="0" err="1" smtClean="0"/>
              <a:t>Lichterkinder</a:t>
            </a:r>
            <a:r>
              <a:rPr lang="fi-FI" dirty="0" smtClean="0"/>
              <a:t> –</a:t>
            </a:r>
            <a:r>
              <a:rPr lang="fi-FI" dirty="0" err="1" smtClean="0"/>
              <a:t>Bewegungslieder</a:t>
            </a:r>
            <a:endParaRPr lang="fi-FI" dirty="0" smtClean="0"/>
          </a:p>
          <a:p>
            <a:r>
              <a:rPr lang="sv-SE" dirty="0" err="1"/>
              <a:t>r</a:t>
            </a:r>
            <a:r>
              <a:rPr lang="sv-SE" dirty="0" err="1" smtClean="0"/>
              <a:t>uotsi</a:t>
            </a:r>
            <a:r>
              <a:rPr lang="sv-SE" dirty="0" smtClean="0"/>
              <a:t>: Upp </a:t>
            </a:r>
            <a:r>
              <a:rPr lang="sv-SE" dirty="0"/>
              <a:t>och hoppa, dansa och lek med </a:t>
            </a:r>
            <a:r>
              <a:rPr lang="sv-SE" dirty="0" smtClean="0"/>
              <a:t>Kompisbandet</a:t>
            </a:r>
          </a:p>
          <a:p>
            <a:endParaRPr lang="sv-SE" dirty="0"/>
          </a:p>
          <a:p>
            <a:endParaRPr lang="sv-SE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76890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TF00001032</Template>
  <TotalTime>137</TotalTime>
  <Words>76</Words>
  <Application>Microsoft Office PowerPoint</Application>
  <PresentationFormat>Laajakuva</PresentationFormat>
  <Paragraphs>54</Paragraphs>
  <Slides>7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</vt:lpstr>
      <vt:lpstr>Berliini</vt:lpstr>
      <vt:lpstr>Liikunta- ja musiikkipaja</vt:lpstr>
      <vt:lpstr>Good morning, Mr Rooster!</vt:lpstr>
      <vt:lpstr>Tutustumisleikki numeroilla 1-3</vt:lpstr>
      <vt:lpstr>PowerPoint-esitys</vt:lpstr>
      <vt:lpstr>LÄTKÄPALLO KÄRPÄSLÄTKILLÄ</vt:lpstr>
      <vt:lpstr>Mitä kaikkea varhentavassa kieltenopetuksessa voisikaan tarvita... :)</vt:lpstr>
      <vt:lpstr>Pari linkkivinkkiä ”keilimusiikkiiliikuntaan”  KIEMULI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Paphinwich Jaisuekool</dc:creator>
  <cp:lastModifiedBy>Jenni Schorpp</cp:lastModifiedBy>
  <cp:revision>650</cp:revision>
  <dcterms:created xsi:type="dcterms:W3CDTF">2013-08-01T04:17:51Z</dcterms:created>
  <dcterms:modified xsi:type="dcterms:W3CDTF">2019-05-24T10:15:57Z</dcterms:modified>
</cp:coreProperties>
</file>