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4" roundtripDataSignature="AMtx7miRwPpwsaSRKP0NO/fs11CBOE+GIg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aura Paavilainen" initials="" lastIdx="1" clrIdx="0"/>
  <p:cmAuthor id="1" name="Annukka Suonio" initials="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45BA2"/>
    <a:srgbClr val="E536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1" d="100"/>
          <a:sy n="31" d="100"/>
        </p:scale>
        <p:origin x="83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notesMaster" Target="notesMasters/notesMaster1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b2a0ff99a7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0" name="Google Shape;90;gb2a0ff99a7_0_6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1" name="Google Shape;91;gb2a0ff99a7_0_6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1c800480af2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1c800480af2_0_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g1c800480af2_0_1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1c800480af2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1c800480af2_0_9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g1c800480af2_0_9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1c800480af2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1c800480af2_0_17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g1c800480af2_0_17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1c800480af2_0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g1c800480af2_0_25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g1c800480af2_0_25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1c800480af2_0_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" name="Google Shape;135;g1c800480af2_0_3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36;g1c800480af2_0_33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d89621307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4" name="Google Shape;144;gd89621307e_0_0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700" cy="391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45" name="Google Shape;145;gd89621307e_0_0:notes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00" cy="49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/>
              <a:t>8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6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6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6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8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8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" name="Google Shape;22;p8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23" name="Google Shape;23;p8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7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3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3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13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13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" name="Google Shape;29;p13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13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31" name="Google Shape;31;p13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2" name="Google Shape;32;p13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3" name="Google Shape;33;p13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4" name="Google Shape;34;p13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7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Image Half Full">
  <p:cSld name="17_Image Half Full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803274" y="78814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>
            <a:spLocks noGrp="1"/>
          </p:cNvSpPr>
          <p:nvPr>
            <p:ph type="pic" idx="2"/>
          </p:nvPr>
        </p:nvSpPr>
        <p:spPr>
          <a:xfrm>
            <a:off x="803726" y="26804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8778874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7"/>
          <p:cNvSpPr>
            <a:spLocks noGrp="1"/>
          </p:cNvSpPr>
          <p:nvPr>
            <p:ph type="pic" idx="4"/>
          </p:nvPr>
        </p:nvSpPr>
        <p:spPr>
          <a:xfrm>
            <a:off x="8779326" y="27058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42" name="Google Shape;42;p7"/>
          <p:cNvSpPr txBox="1">
            <a:spLocks noGrp="1"/>
          </p:cNvSpPr>
          <p:nvPr>
            <p:ph type="body" idx="5"/>
          </p:nvPr>
        </p:nvSpPr>
        <p:spPr>
          <a:xfrm>
            <a:off x="16754473" y="7906871"/>
            <a:ext cx="6867074" cy="3562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>
            <a:spLocks noGrp="1"/>
          </p:cNvSpPr>
          <p:nvPr>
            <p:ph type="pic" idx="6"/>
          </p:nvPr>
        </p:nvSpPr>
        <p:spPr>
          <a:xfrm>
            <a:off x="16754927" y="2705826"/>
            <a:ext cx="6867074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7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" name="Google Shape;48;p9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9"/>
          <p:cNvSpPr>
            <a:spLocks noGrp="1"/>
          </p:cNvSpPr>
          <p:nvPr>
            <p:ph type="pic" idx="2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50" name="Google Shape;50;p9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7 Grammar</a:t>
            </a:r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0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0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10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endParaRPr sz="3024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7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63" name="Google Shape;63;p11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1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11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7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p12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73" name="Google Shape;73;p12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75" name="Google Shape;75;p12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77" name="Google Shape;77;p12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New Insights Module 7 Grammar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5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5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/>
              <a:t>New Insights Module 7 Grammar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reveal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med">
        <p:fade/>
      </p:transition>
    </mc:Fallback>
  </mc:AlternateConten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45BA2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</a:pPr>
            <a:r>
              <a:rPr lang="fi-FI"/>
              <a:t>Prepositioilmauksia </a:t>
            </a:r>
            <a:r>
              <a:rPr lang="fi-FI" i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fi-FI"/>
              <a:t> </a:t>
            </a: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"/>
                  </a:ext>
                </a:extLst>
              </a:rPr>
              <a:t>K</a:t>
            </a:r>
            <a:r>
              <a:rPr lang="fi-FI" dirty="0"/>
              <a:t>ooste</a:t>
            </a:r>
            <a:endParaRPr dirty="0"/>
          </a:p>
        </p:txBody>
      </p:sp>
      <p:sp>
        <p:nvSpPr>
          <p:cNvPr id="86" name="Google Shape;86;p1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Module 7 Grammar</a:t>
            </a:r>
            <a:endParaRPr/>
          </a:p>
        </p:txBody>
      </p:sp>
      <p:sp>
        <p:nvSpPr>
          <p:cNvPr id="87" name="Google Shape;87;p1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New Insights 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b2a0ff99a7_0_6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00" cy="162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8800"/>
              <a:buNone/>
            </a:pPr>
            <a:r>
              <a:rPr lang="fi-FI"/>
              <a:t>Practise. Say the phrases containing</a:t>
            </a:r>
            <a:r>
              <a:rPr lang="fi-FI" i="1"/>
              <a:t> </a:t>
            </a:r>
            <a:r>
              <a:rPr lang="fi-FI" i="1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"/>
                  </a:ext>
                </a:extLst>
              </a:rPr>
              <a:t>at</a:t>
            </a:r>
            <a:r>
              <a:rPr lang="fi-FI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3"/>
                  </a:ext>
                </a:extLst>
              </a:rPr>
              <a:t>.</a:t>
            </a:r>
            <a:endParaRPr/>
          </a:p>
        </p:txBody>
      </p:sp>
      <p:sp>
        <p:nvSpPr>
          <p:cNvPr id="94" name="Google Shape;94;gb2a0ff99a7_0_6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500" cy="833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4"/>
                  </a:ext>
                </a:extLst>
              </a:rPr>
              <a:t>1. </a:t>
            </a:r>
            <a:r>
              <a:rPr lang="fi-FI" dirty="0"/>
              <a:t>ensi silmäyksellä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dirty="0"/>
              <a:t>2. täyttä vauhtia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dirty="0"/>
              <a:t>3. vihdoin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dirty="0"/>
              <a:t>4. ainakin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dirty="0"/>
              <a:t>5. sattumanvaraisesti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4400"/>
              <a:buNone/>
            </a:pPr>
            <a:r>
              <a:rPr lang="fi-FI" dirty="0"/>
              <a:t>6. töissä</a:t>
            </a:r>
            <a:endParaRPr dirty="0"/>
          </a:p>
        </p:txBody>
      </p:sp>
      <p:sp>
        <p:nvSpPr>
          <p:cNvPr id="95" name="Google Shape;95;gb2a0ff99a7_0_6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  <p:sp>
        <p:nvSpPr>
          <p:cNvPr id="96" name="Google Shape;96;gb2a0ff99a7_0_6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500" cy="8337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1. at </a:t>
            </a:r>
            <a:r>
              <a:rPr lang="fi-FI" dirty="0" err="1">
                <a:solidFill>
                  <a:schemeClr val="bg2"/>
                </a:solidFill>
              </a:rPr>
              <a:t>first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sight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2. at </a:t>
            </a:r>
            <a:r>
              <a:rPr lang="fi-FI" dirty="0" err="1">
                <a:solidFill>
                  <a:schemeClr val="bg2"/>
                </a:solidFill>
              </a:rPr>
              <a:t>full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speed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3. at </a:t>
            </a:r>
            <a:r>
              <a:rPr lang="fi-FI" dirty="0" err="1">
                <a:solidFill>
                  <a:schemeClr val="bg2"/>
                </a:solidFill>
              </a:rPr>
              <a:t>last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4. at </a:t>
            </a:r>
            <a:r>
              <a:rPr lang="fi-FI" dirty="0" err="1">
                <a:solidFill>
                  <a:schemeClr val="bg2"/>
                </a:solidFill>
              </a:rPr>
              <a:t>least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5. at </a:t>
            </a:r>
            <a:r>
              <a:rPr lang="fi-FI" dirty="0" err="1">
                <a:solidFill>
                  <a:schemeClr val="bg2"/>
                </a:solidFill>
              </a:rPr>
              <a:t>random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6. at </a:t>
            </a:r>
            <a:r>
              <a:rPr lang="fi-FI" dirty="0" err="1">
                <a:solidFill>
                  <a:schemeClr val="bg2"/>
                </a:solidFill>
              </a:rPr>
              <a:t>work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49792D1E-6599-1535-6F90-A008DF746C90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7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1c800480af2_0_1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00" cy="16212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Practise. Say the phrases containing </a:t>
            </a:r>
            <a:r>
              <a:rPr lang="fi-FI" i="1"/>
              <a:t>by</a:t>
            </a:r>
            <a:r>
              <a:rPr lang="fi-FI"/>
              <a:t>.</a:t>
            </a:r>
            <a:endParaRPr/>
          </a:p>
        </p:txBody>
      </p:sp>
      <p:sp>
        <p:nvSpPr>
          <p:cNvPr id="103" name="Google Shape;103;g1c800480af2_0_1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500" cy="8337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1. vahingossa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2. vähitellen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3. sattumalta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4. ulkomuistista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5. lain mukaan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6. erehdyksessä</a:t>
            </a:r>
            <a:endParaRPr dirty="0"/>
          </a:p>
        </p:txBody>
      </p:sp>
      <p:sp>
        <p:nvSpPr>
          <p:cNvPr id="104" name="Google Shape;104;g1c800480af2_0_1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500" cy="8337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1. </a:t>
            </a:r>
            <a:r>
              <a:rPr lang="fi-FI" dirty="0" err="1">
                <a:solidFill>
                  <a:schemeClr val="bg2"/>
                </a:solidFill>
              </a:rPr>
              <a:t>by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accident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2. </a:t>
            </a:r>
            <a:r>
              <a:rPr lang="fi-FI" dirty="0" err="1">
                <a:solidFill>
                  <a:schemeClr val="bg2"/>
                </a:solidFill>
              </a:rPr>
              <a:t>by</a:t>
            </a:r>
            <a:r>
              <a:rPr lang="fi-FI" dirty="0">
                <a:solidFill>
                  <a:schemeClr val="bg2"/>
                </a:solidFill>
              </a:rPr>
              <a:t> and </a:t>
            </a:r>
            <a:r>
              <a:rPr lang="fi-FI" dirty="0" err="1">
                <a:solidFill>
                  <a:schemeClr val="bg2"/>
                </a:solidFill>
              </a:rPr>
              <a:t>by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3. </a:t>
            </a:r>
            <a:r>
              <a:rPr lang="fi-FI" dirty="0" err="1">
                <a:solidFill>
                  <a:schemeClr val="bg2"/>
                </a:solidFill>
              </a:rPr>
              <a:t>by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chance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4. </a:t>
            </a:r>
            <a:r>
              <a:rPr lang="fi-FI" dirty="0" err="1">
                <a:solidFill>
                  <a:schemeClr val="bg2"/>
                </a:solidFill>
              </a:rPr>
              <a:t>by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heart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5. </a:t>
            </a:r>
            <a:r>
              <a:rPr lang="fi-FI" dirty="0" err="1">
                <a:solidFill>
                  <a:schemeClr val="bg2"/>
                </a:solidFill>
              </a:rPr>
              <a:t>by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law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6. </a:t>
            </a:r>
            <a:r>
              <a:rPr lang="fi-FI" dirty="0" err="1">
                <a:solidFill>
                  <a:schemeClr val="bg2"/>
                </a:solidFill>
              </a:rPr>
              <a:t>by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mistake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05" name="Google Shape;105;g1c800480af2_0_1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5207F3F8-AEA0-F1BD-DDA1-780BB8EF420E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7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1c800480af2_0_9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00" cy="16212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Practise. Say the phrases containing </a:t>
            </a:r>
            <a:r>
              <a:rPr lang="fi-FI" i="1"/>
              <a:t>for</a:t>
            </a:r>
            <a:r>
              <a:rPr lang="fi-FI"/>
              <a:t>.</a:t>
            </a:r>
            <a:endParaRPr/>
          </a:p>
        </p:txBody>
      </p:sp>
      <p:sp>
        <p:nvSpPr>
          <p:cNvPr id="112" name="Google Shape;112;g1c800480af2_0_9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500" cy="8337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1. esimerkiksi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2. ilmaiseksi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3. huvin vuoksi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4. lopullisesti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5. myytävänä</a:t>
            </a:r>
            <a:endParaRPr dirty="0"/>
          </a:p>
        </p:txBody>
      </p:sp>
      <p:sp>
        <p:nvSpPr>
          <p:cNvPr id="113" name="Google Shape;113;g1c800480af2_0_9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500" cy="8337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1. for </a:t>
            </a:r>
            <a:r>
              <a:rPr lang="fi-FI" dirty="0" err="1">
                <a:solidFill>
                  <a:schemeClr val="bg2"/>
                </a:solidFill>
              </a:rPr>
              <a:t>example</a:t>
            </a:r>
            <a:r>
              <a:rPr lang="fi-FI" dirty="0">
                <a:solidFill>
                  <a:schemeClr val="bg2"/>
                </a:solidFill>
              </a:rPr>
              <a:t> / for </a:t>
            </a:r>
            <a:r>
              <a:rPr lang="fi-FI" dirty="0" err="1">
                <a:solidFill>
                  <a:schemeClr val="bg2"/>
                </a:solidFill>
              </a:rPr>
              <a:t>instance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2. for </a:t>
            </a:r>
            <a:r>
              <a:rPr lang="fi-FI" dirty="0" err="1">
                <a:solidFill>
                  <a:schemeClr val="bg2"/>
                </a:solidFill>
              </a:rPr>
              <a:t>free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3. for </a:t>
            </a:r>
            <a:r>
              <a:rPr lang="fi-FI" dirty="0" err="1">
                <a:solidFill>
                  <a:schemeClr val="bg2"/>
                </a:solidFill>
              </a:rPr>
              <a:t>fun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4. for </a:t>
            </a:r>
            <a:r>
              <a:rPr lang="fi-FI" dirty="0" err="1">
                <a:solidFill>
                  <a:schemeClr val="bg2"/>
                </a:solidFill>
              </a:rPr>
              <a:t>good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5. for </a:t>
            </a:r>
            <a:r>
              <a:rPr lang="fi-FI" dirty="0" err="1">
                <a:solidFill>
                  <a:schemeClr val="bg2"/>
                </a:solidFill>
              </a:rPr>
              <a:t>sale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14" name="Google Shape;114;g1c800480af2_0_9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F0427400-A4C8-6D02-AF96-91B71831683B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7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1c800480af2_0_17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00" cy="16212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Practise. Say the phrases containing </a:t>
            </a:r>
            <a:r>
              <a:rPr lang="fi-FI" i="1"/>
              <a:t>in</a:t>
            </a:r>
            <a:r>
              <a:rPr lang="fi-FI"/>
              <a:t>.</a:t>
            </a:r>
            <a:endParaRPr/>
          </a:p>
        </p:txBody>
      </p:sp>
      <p:sp>
        <p:nvSpPr>
          <p:cNvPr id="121" name="Google Shape;121;g1c800480af2_0_17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500" cy="8337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1. etukäteen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2. kovalla äänellä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3. mielestäni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4. julkisesti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5. näköpiirissä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6. turhaan</a:t>
            </a:r>
            <a:endParaRPr dirty="0"/>
          </a:p>
        </p:txBody>
      </p:sp>
      <p:sp>
        <p:nvSpPr>
          <p:cNvPr id="122" name="Google Shape;122;g1c800480af2_0_17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500" cy="8337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1. in </a:t>
            </a:r>
            <a:r>
              <a:rPr lang="fi-FI" dirty="0" err="1">
                <a:solidFill>
                  <a:schemeClr val="bg2"/>
                </a:solidFill>
              </a:rPr>
              <a:t>advance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2. in a </a:t>
            </a:r>
            <a:r>
              <a:rPr lang="fi-FI" dirty="0" err="1">
                <a:solidFill>
                  <a:schemeClr val="bg2"/>
                </a:solidFill>
              </a:rPr>
              <a:t>loud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voice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3. in my </a:t>
            </a:r>
            <a:r>
              <a:rPr lang="fi-FI" dirty="0" err="1">
                <a:solidFill>
                  <a:schemeClr val="bg2"/>
                </a:solidFill>
              </a:rPr>
              <a:t>opinio</a:t>
            </a:r>
            <a:r>
              <a:rPr lang="fi-FI" dirty="0" err="1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5"/>
                  </a:ext>
                </a:extLst>
              </a:rPr>
              <a:t>n</a:t>
            </a:r>
            <a:r>
              <a:rPr lang="fi-FI" dirty="0">
                <a:solidFill>
                  <a:schemeClr val="bg2"/>
                </a:solidFill>
              </a:rPr>
              <a:t> / in my </a:t>
            </a:r>
            <a:r>
              <a:rPr lang="fi-FI" dirty="0" err="1">
                <a:solidFill>
                  <a:schemeClr val="bg2"/>
                </a:solidFill>
              </a:rPr>
              <a:t>view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4. in </a:t>
            </a:r>
            <a:r>
              <a:rPr lang="fi-FI" dirty="0" err="1">
                <a:solidFill>
                  <a:schemeClr val="bg2"/>
                </a:solidFill>
              </a:rPr>
              <a:t>public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5. in </a:t>
            </a:r>
            <a:r>
              <a:rPr lang="fi-FI" dirty="0" err="1">
                <a:solidFill>
                  <a:schemeClr val="bg2"/>
                </a:solidFill>
              </a:rPr>
              <a:t>sight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6. in vain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23" name="Google Shape;123;g1c800480af2_0_17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5D75716D-A160-131B-7155-9C2220CEF865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7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1c800480af2_0_25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00" cy="16212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Practise. Say the phrases containing </a:t>
            </a:r>
            <a:r>
              <a:rPr lang="fi-FI" i="1"/>
              <a:t>on</a:t>
            </a:r>
            <a:r>
              <a:rPr lang="fi-FI"/>
              <a:t>.</a:t>
            </a:r>
            <a:endParaRPr/>
          </a:p>
        </p:txBody>
      </p:sp>
      <p:sp>
        <p:nvSpPr>
          <p:cNvPr id="130" name="Google Shape;130;g1c800480af2_0_25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500" cy="8337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1. keskimäärin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2. tahallaan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3. lakossa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4. päinvastoin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5. kaiken kaikkiaan</a:t>
            </a:r>
            <a:endParaRPr dirty="0"/>
          </a:p>
        </p:txBody>
      </p:sp>
      <p:sp>
        <p:nvSpPr>
          <p:cNvPr id="131" name="Google Shape;131;g1c800480af2_0_25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500" cy="8337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1. on </a:t>
            </a:r>
            <a:r>
              <a:rPr lang="fi-FI" dirty="0" err="1">
                <a:solidFill>
                  <a:schemeClr val="bg2"/>
                </a:solidFill>
              </a:rPr>
              <a:t>average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2. on </a:t>
            </a:r>
            <a:r>
              <a:rPr lang="fi-FI" dirty="0" err="1">
                <a:solidFill>
                  <a:schemeClr val="bg2"/>
                </a:solidFill>
              </a:rPr>
              <a:t>purpose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3. on </a:t>
            </a:r>
            <a:r>
              <a:rPr lang="fi-FI" dirty="0" err="1">
                <a:solidFill>
                  <a:schemeClr val="bg2"/>
                </a:solidFill>
              </a:rPr>
              <a:t>strike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4. on </a:t>
            </a:r>
            <a:r>
              <a:rPr lang="fi-FI" dirty="0" err="1">
                <a:solidFill>
                  <a:schemeClr val="bg2"/>
                </a:solidFill>
              </a:rPr>
              <a:t>the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contrary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5. on </a:t>
            </a:r>
            <a:r>
              <a:rPr lang="fi-FI" dirty="0" err="1">
                <a:solidFill>
                  <a:schemeClr val="bg2"/>
                </a:solidFill>
              </a:rPr>
              <a:t>the</a:t>
            </a:r>
            <a:r>
              <a:rPr lang="fi-FI" dirty="0">
                <a:solidFill>
                  <a:schemeClr val="bg2"/>
                </a:solidFill>
              </a:rPr>
              <a:t> </a:t>
            </a:r>
            <a:r>
              <a:rPr lang="fi-FI" dirty="0" err="1">
                <a:solidFill>
                  <a:schemeClr val="bg2"/>
                </a:solidFill>
              </a:rPr>
              <a:t>whole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32" name="Google Shape;132;g1c800480af2_0_25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6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96D1F8D5-54FB-2B30-E3D5-43942D725CE9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7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1c800480af2_0_33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00" cy="16212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/>
              <a:t>Practise. Say the phrases containing </a:t>
            </a:r>
            <a:r>
              <a:rPr lang="fi-FI" i="1"/>
              <a:t>to</a:t>
            </a:r>
            <a:r>
              <a:rPr lang="fi-FI"/>
              <a:t>.</a:t>
            </a:r>
            <a:endParaRPr/>
          </a:p>
        </p:txBody>
      </p:sp>
      <p:sp>
        <p:nvSpPr>
          <p:cNvPr id="139" name="Google Shape;139;g1c800480af2_0_33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500" cy="8337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1. kauhukseni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2. ilokseni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3. hämmästyksekseni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4. mielestäni</a:t>
            </a:r>
            <a:endParaRPr dirty="0"/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/>
              <a:t>5. minun makuuni</a:t>
            </a:r>
            <a:endParaRPr dirty="0"/>
          </a:p>
        </p:txBody>
      </p:sp>
      <p:sp>
        <p:nvSpPr>
          <p:cNvPr id="140" name="Google Shape;140;g1c800480af2_0_33"/>
          <p:cNvSpPr txBox="1">
            <a:spLocks noGrp="1"/>
          </p:cNvSpPr>
          <p:nvPr>
            <p:ph type="body" idx="2"/>
          </p:nvPr>
        </p:nvSpPr>
        <p:spPr>
          <a:xfrm>
            <a:off x="10307745" y="3061052"/>
            <a:ext cx="12802868" cy="8156388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1. to my </a:t>
            </a:r>
            <a:r>
              <a:rPr lang="fi-FI" dirty="0" err="1">
                <a:solidFill>
                  <a:schemeClr val="bg2"/>
                </a:solidFill>
              </a:rPr>
              <a:t>horror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2. to my </a:t>
            </a:r>
            <a:r>
              <a:rPr lang="fi-FI" dirty="0" err="1">
                <a:solidFill>
                  <a:schemeClr val="bg2"/>
                </a:solidFill>
              </a:rPr>
              <a:t>delight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3. to my </a:t>
            </a:r>
            <a:r>
              <a:rPr lang="fi-FI" dirty="0" err="1">
                <a:solidFill>
                  <a:schemeClr val="bg2"/>
                </a:solidFill>
              </a:rPr>
              <a:t>surprise</a:t>
            </a:r>
            <a:r>
              <a:rPr lang="fi-FI" dirty="0">
                <a:solidFill>
                  <a:schemeClr val="bg2"/>
                </a:solidFill>
              </a:rPr>
              <a:t> / to my </a:t>
            </a:r>
            <a:r>
              <a:rPr lang="fi-FI" dirty="0" err="1">
                <a:solidFill>
                  <a:schemeClr val="bg2"/>
                </a:solidFill>
              </a:rPr>
              <a:t>amazement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4. to my </a:t>
            </a:r>
            <a:r>
              <a:rPr lang="fi-FI" dirty="0" err="1">
                <a:solidFill>
                  <a:schemeClr val="bg2"/>
                </a:solidFill>
              </a:rPr>
              <a:t>mind</a:t>
            </a:r>
            <a:endParaRPr dirty="0">
              <a:solidFill>
                <a:schemeClr val="bg2"/>
              </a:solidFill>
            </a:endParaRPr>
          </a:p>
          <a:p>
            <a:pPr marL="0" lvl="0" indent="0" algn="l" rtl="0">
              <a:spcBef>
                <a:spcPts val="2000"/>
              </a:spcBef>
              <a:spcAft>
                <a:spcPts val="0"/>
              </a:spcAft>
              <a:buNone/>
            </a:pPr>
            <a:r>
              <a:rPr lang="fi-FI" dirty="0">
                <a:solidFill>
                  <a:schemeClr val="bg2"/>
                </a:solidFill>
              </a:rPr>
              <a:t>5. to my </a:t>
            </a:r>
            <a:r>
              <a:rPr lang="fi-FI" dirty="0" err="1">
                <a:solidFill>
                  <a:schemeClr val="bg2"/>
                </a:solidFill>
              </a:rPr>
              <a:t>tast</a:t>
            </a:r>
            <a:r>
              <a:rPr lang="fi-FI" dirty="0" err="1">
                <a:solidFill>
                  <a:schemeClr val="bg2"/>
                </a:solidFill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6"/>
                  </a:ext>
                </a:extLst>
              </a:rPr>
              <a:t>e</a:t>
            </a:r>
            <a:endParaRPr dirty="0">
              <a:solidFill>
                <a:schemeClr val="bg2"/>
              </a:solidFill>
            </a:endParaRPr>
          </a:p>
        </p:txBody>
      </p:sp>
      <p:sp>
        <p:nvSpPr>
          <p:cNvPr id="141" name="Google Shape;141;g1c800480af2_0_33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7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4389FEA7-6DEB-D821-13A4-03E780986113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US"/>
              <a:t>New Insights Module 7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d89621307e_0_0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200" cy="26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8800"/>
              <a:buNone/>
            </a:pPr>
            <a:r>
              <a:rPr lang="fi-FI"/>
              <a:t>Practise. Say the sentences using longer prepositional phrases.</a:t>
            </a:r>
            <a:endParaRPr/>
          </a:p>
        </p:txBody>
      </p:sp>
      <p:sp>
        <p:nvSpPr>
          <p:cNvPr id="148" name="Google Shape;148;gd89621307e_0_0"/>
          <p:cNvSpPr txBox="1">
            <a:spLocks noGrp="1"/>
          </p:cNvSpPr>
          <p:nvPr>
            <p:ph type="body" idx="1"/>
          </p:nvPr>
        </p:nvSpPr>
        <p:spPr>
          <a:xfrm>
            <a:off x="1676400" y="3381351"/>
            <a:ext cx="21031200" cy="81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 dirty="0"/>
              <a:t>1. </a:t>
            </a:r>
            <a:r>
              <a:rPr lang="fi-FI" sz="5400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7"/>
                  </a:ext>
                </a:extLst>
              </a:rPr>
              <a:t>Y</a:t>
            </a:r>
            <a:r>
              <a:rPr lang="fi-FI" sz="5400" dirty="0"/>
              <a:t>mmärrän kaiken tässä kirjassa </a:t>
            </a:r>
            <a:r>
              <a:rPr lang="fi-FI" sz="5400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8"/>
                  </a:ext>
                </a:extLst>
              </a:rPr>
              <a:t>lukuun ottamatta</a:t>
            </a:r>
            <a:r>
              <a:rPr lang="fi-FI" sz="5400" dirty="0"/>
              <a:t> tätä runoa.</a:t>
            </a:r>
            <a:endParaRPr sz="5400"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 dirty="0">
                <a:solidFill>
                  <a:schemeClr val="bg2"/>
                </a:solidFill>
              </a:rPr>
              <a:t>		I </a:t>
            </a:r>
            <a:r>
              <a:rPr lang="fi-FI" sz="5400" dirty="0" err="1">
                <a:solidFill>
                  <a:schemeClr val="bg2"/>
                </a:solidFill>
              </a:rPr>
              <a:t>understand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everything</a:t>
            </a:r>
            <a:r>
              <a:rPr lang="fi-FI" sz="5400" dirty="0">
                <a:solidFill>
                  <a:schemeClr val="bg2"/>
                </a:solidFill>
              </a:rPr>
              <a:t> in </a:t>
            </a:r>
            <a:r>
              <a:rPr lang="fi-FI" sz="5400" dirty="0" err="1">
                <a:solidFill>
                  <a:schemeClr val="bg2"/>
                </a:solidFill>
              </a:rPr>
              <a:t>this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book</a:t>
            </a:r>
            <a:r>
              <a:rPr lang="fi-FI" sz="5400" dirty="0">
                <a:solidFill>
                  <a:schemeClr val="bg2"/>
                </a:solidFill>
              </a:rPr>
              <a:t>, </a:t>
            </a:r>
            <a:r>
              <a:rPr lang="fi-FI" sz="5400" dirty="0" err="1">
                <a:solidFill>
                  <a:schemeClr val="bg2"/>
                </a:solidFill>
              </a:rPr>
              <a:t>apart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from</a:t>
            </a:r>
            <a:r>
              <a:rPr lang="fi-FI" sz="5400" dirty="0">
                <a:solidFill>
                  <a:schemeClr val="bg2"/>
                </a:solidFill>
              </a:rPr>
              <a:t> / </a:t>
            </a:r>
            <a:r>
              <a:rPr lang="fi-FI" sz="5400" dirty="0" err="1">
                <a:solidFill>
                  <a:schemeClr val="bg2"/>
                </a:solidFill>
              </a:rPr>
              <a:t>except</a:t>
            </a:r>
            <a:r>
              <a:rPr lang="fi-FI" sz="5400" dirty="0">
                <a:solidFill>
                  <a:schemeClr val="bg2"/>
                </a:solidFill>
              </a:rPr>
              <a:t> for </a:t>
            </a:r>
            <a:r>
              <a:rPr lang="fi-FI" sz="5400" dirty="0" err="1">
                <a:solidFill>
                  <a:schemeClr val="bg2"/>
                </a:solidFill>
              </a:rPr>
              <a:t>this</a:t>
            </a:r>
            <a:r>
              <a:rPr lang="fi-FI" sz="5400" dirty="0">
                <a:solidFill>
                  <a:schemeClr val="bg2"/>
                </a:solidFill>
              </a:rPr>
              <a:t> 		</a:t>
            </a:r>
            <a:r>
              <a:rPr lang="fi-FI" sz="5400" dirty="0" err="1">
                <a:solidFill>
                  <a:schemeClr val="bg2"/>
                </a:solidFill>
              </a:rPr>
              <a:t>poem</a:t>
            </a:r>
            <a:r>
              <a:rPr lang="fi-FI" sz="5400" dirty="0">
                <a:solidFill>
                  <a:schemeClr val="bg2"/>
                </a:solidFill>
              </a:rPr>
              <a:t>.</a:t>
            </a:r>
            <a:endParaRPr sz="5400"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 dirty="0"/>
              <a:t>2. Voimmeko käyttää kermaa maidon sijaan?</a:t>
            </a:r>
            <a:endParaRPr sz="5400"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 dirty="0">
                <a:solidFill>
                  <a:schemeClr val="bg2"/>
                </a:solidFill>
              </a:rPr>
              <a:t>		Can </a:t>
            </a:r>
            <a:r>
              <a:rPr lang="fi-FI" sz="5400" dirty="0" err="1">
                <a:solidFill>
                  <a:schemeClr val="bg2"/>
                </a:solidFill>
              </a:rPr>
              <a:t>we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use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cream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instead</a:t>
            </a:r>
            <a:r>
              <a:rPr lang="fi-FI" sz="5400" dirty="0">
                <a:solidFill>
                  <a:schemeClr val="bg2"/>
                </a:solidFill>
              </a:rPr>
              <a:t> of </a:t>
            </a:r>
            <a:r>
              <a:rPr lang="fi-FI" sz="5400" dirty="0" err="1">
                <a:solidFill>
                  <a:schemeClr val="bg2"/>
                </a:solidFill>
              </a:rPr>
              <a:t>milk</a:t>
            </a:r>
            <a:r>
              <a:rPr lang="fi-FI" sz="5400" dirty="0">
                <a:solidFill>
                  <a:schemeClr val="bg2"/>
                </a:solidFill>
              </a:rPr>
              <a:t>?</a:t>
            </a:r>
            <a:endParaRPr sz="5400"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 dirty="0"/>
              <a:t>3. Mitä pomon mielipiteeseen tulee, olen samaa mieltä.</a:t>
            </a:r>
            <a:endParaRPr sz="5400"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 dirty="0">
                <a:solidFill>
                  <a:schemeClr val="bg2"/>
                </a:solidFill>
              </a:rPr>
              <a:t>		As to / As for </a:t>
            </a:r>
            <a:r>
              <a:rPr lang="fi-FI" sz="5400" dirty="0" err="1">
                <a:solidFill>
                  <a:schemeClr val="bg2"/>
                </a:solidFill>
              </a:rPr>
              <a:t>the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boss's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opinion</a:t>
            </a:r>
            <a:r>
              <a:rPr lang="fi-FI" sz="5400" dirty="0">
                <a:solidFill>
                  <a:schemeClr val="bg2"/>
                </a:solidFill>
              </a:rPr>
              <a:t>, I </a:t>
            </a:r>
            <a:r>
              <a:rPr lang="fi-FI" sz="5400" dirty="0" err="1">
                <a:solidFill>
                  <a:schemeClr val="bg2"/>
                </a:solidFill>
              </a:rPr>
              <a:t>agree</a:t>
            </a:r>
            <a:r>
              <a:rPr lang="fi-FI" sz="5400" dirty="0">
                <a:solidFill>
                  <a:schemeClr val="bg2"/>
                </a:solidFill>
              </a:rPr>
              <a:t>.</a:t>
            </a:r>
            <a:endParaRPr sz="5400" dirty="0">
              <a:solidFill>
                <a:schemeClr val="bg2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 dirty="0"/>
              <a:t>4. Lakosta huolimatta tilanne ei muuttunut.</a:t>
            </a:r>
            <a:endParaRPr sz="5400" dirty="0"/>
          </a:p>
          <a:p>
            <a:pPr marL="0" lvl="0" indent="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SzPts val="6000"/>
              <a:buNone/>
            </a:pPr>
            <a:r>
              <a:rPr lang="fi-FI" sz="5400" dirty="0">
                <a:solidFill>
                  <a:schemeClr val="bg2"/>
                </a:solidFill>
              </a:rPr>
              <a:t>		</a:t>
            </a:r>
            <a:r>
              <a:rPr lang="fi-FI" sz="5400" dirty="0" err="1">
                <a:solidFill>
                  <a:schemeClr val="bg2"/>
                </a:solidFill>
              </a:rPr>
              <a:t>Regardless</a:t>
            </a:r>
            <a:r>
              <a:rPr lang="fi-FI" sz="5400" dirty="0">
                <a:solidFill>
                  <a:schemeClr val="bg2"/>
                </a:solidFill>
              </a:rPr>
              <a:t> of / In </a:t>
            </a:r>
            <a:r>
              <a:rPr lang="fi-FI" sz="5400" dirty="0" err="1">
                <a:solidFill>
                  <a:schemeClr val="bg2"/>
                </a:solidFill>
              </a:rPr>
              <a:t>spite</a:t>
            </a:r>
            <a:r>
              <a:rPr lang="fi-FI" sz="5400" dirty="0">
                <a:solidFill>
                  <a:schemeClr val="bg2"/>
                </a:solidFill>
              </a:rPr>
              <a:t> of / </a:t>
            </a:r>
            <a:r>
              <a:rPr lang="fi-FI" sz="5400" dirty="0" err="1">
                <a:solidFill>
                  <a:schemeClr val="bg2"/>
                </a:solidFill>
              </a:rPr>
              <a:t>Despite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the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strike</a:t>
            </a:r>
            <a:r>
              <a:rPr lang="fi-FI" sz="5400" dirty="0">
                <a:solidFill>
                  <a:schemeClr val="bg2"/>
                </a:solidFill>
              </a:rPr>
              <a:t>, </a:t>
            </a:r>
            <a:r>
              <a:rPr lang="fi-FI" sz="5400" dirty="0" err="1">
                <a:solidFill>
                  <a:schemeClr val="bg2"/>
                </a:solidFill>
              </a:rPr>
              <a:t>the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situation</a:t>
            </a:r>
            <a:r>
              <a:rPr lang="fi-FI" sz="5400" dirty="0">
                <a:solidFill>
                  <a:schemeClr val="bg2"/>
                </a:solidFill>
              </a:rPr>
              <a:t> </a:t>
            </a:r>
            <a:r>
              <a:rPr lang="fi-FI" sz="5400" dirty="0" err="1">
                <a:solidFill>
                  <a:schemeClr val="bg2"/>
                </a:solidFill>
              </a:rPr>
              <a:t>didn’t</a:t>
            </a:r>
            <a:r>
              <a:rPr lang="fi-FI" sz="5400" dirty="0">
                <a:solidFill>
                  <a:schemeClr val="bg2"/>
                </a:solidFill>
              </a:rPr>
              <a:t> 		</a:t>
            </a:r>
            <a:r>
              <a:rPr lang="fi-FI" sz="5400" dirty="0" err="1">
                <a:solidFill>
                  <a:schemeClr val="bg2"/>
                </a:solidFill>
              </a:rPr>
              <a:t>change</a:t>
            </a:r>
            <a:r>
              <a:rPr lang="fi-FI" sz="5400" dirty="0">
                <a:solidFill>
                  <a:schemeClr val="bg2"/>
                </a:solidFill>
              </a:rPr>
              <a:t>.</a:t>
            </a:r>
            <a:endParaRPr sz="5400" dirty="0">
              <a:solidFill>
                <a:schemeClr val="bg2"/>
              </a:solidFill>
            </a:endParaRPr>
          </a:p>
        </p:txBody>
      </p:sp>
      <p:sp>
        <p:nvSpPr>
          <p:cNvPr id="149" name="Google Shape;149;gd89621307e_0_0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fld id="{00000000-1234-1234-1234-123412341234}" type="slidenum">
              <a:rPr lang="fi-FI"/>
              <a:t>8</a:t>
            </a:fld>
            <a:endParaRPr/>
          </a:p>
        </p:txBody>
      </p:sp>
      <p:sp>
        <p:nvSpPr>
          <p:cNvPr id="2" name="Alatunnisteen paikkamerkki 1">
            <a:extLst>
              <a:ext uri="{FF2B5EF4-FFF2-40B4-BE49-F238E27FC236}">
                <a16:creationId xmlns:a16="http://schemas.microsoft.com/office/drawing/2014/main" id="{ACE8AA4B-E38F-3AE9-FA9F-F90EF0A49DD9}"/>
              </a:ext>
            </a:extLst>
          </p:cNvPr>
          <p:cNvSpPr>
            <a:spLocks noGrp="1"/>
          </p:cNvSpPr>
          <p:nvPr>
            <p:ph type="ftr" idx="11"/>
          </p:nvPr>
        </p:nvSpPr>
        <p:spPr>
          <a:xfrm>
            <a:off x="1676400" y="12462450"/>
            <a:ext cx="8229600" cy="730250"/>
          </a:xfrm>
        </p:spPr>
        <p:txBody>
          <a:bodyPr/>
          <a:lstStyle/>
          <a:p>
            <a:r>
              <a:rPr lang="en-US" dirty="0"/>
              <a:t>New Insights Module 7 Grammar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478</Words>
  <Application>Microsoft Office PowerPoint</Application>
  <PresentationFormat>Mukautettu</PresentationFormat>
  <Paragraphs>105</Paragraphs>
  <Slides>8</Slides>
  <Notes>8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Office-teema</vt:lpstr>
      <vt:lpstr>Prepositioilmauksia – Kooste</vt:lpstr>
      <vt:lpstr>Practise. Say the phrases containing at.</vt:lpstr>
      <vt:lpstr>Practise. Say the phrases containing by.</vt:lpstr>
      <vt:lpstr>Practise. Say the phrases containing for.</vt:lpstr>
      <vt:lpstr>Practise. Say the phrases containing in.</vt:lpstr>
      <vt:lpstr>Practise. Say the phrases containing on.</vt:lpstr>
      <vt:lpstr>Practise. Say the phrases containing to.</vt:lpstr>
      <vt:lpstr>Practise. Say the sentences using longer prepositional phrases.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Prepositioilmauksia - Kooste</dc:title>
  <dc:creator>Väänänen Anna</dc:creator>
  <cp:lastModifiedBy>Irene Vänskä</cp:lastModifiedBy>
  <cp:revision>10</cp:revision>
  <dcterms:created xsi:type="dcterms:W3CDTF">2020-05-05T09:10:38Z</dcterms:created>
  <dcterms:modified xsi:type="dcterms:W3CDTF">2023-03-30T20:04:35Z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0x010100E0385AE73BA4B34DAC1EFBEFAAD46A70</vt:lpwstr>
  </property>
  <property fmtid="{D5CDD505-2E9C-101B-9397-08002B2CF9AE}" pid="3" name="TaxKeyword">
    <vt:lpwstr>41;#OOP-powerpointpohja|b87018b7-7572-424a-a48e-dd9736b1fc19;#40;#ppt-pohja|329e38b3-6dd1-4fb8-91c8-04b46990d104;#39;#oppimisen palvelut|6398ef2c-ffc1-44a8-be3a-4c24f3a77669;#38;#powerpoint|f75681ab-06c1-44f6-ad94-a10fca7efc72</vt:lpwstr>
  </property>
</Properties>
</file>