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ppt/slides/slide3.xml" ContentType="application/vnd.openxmlformats-officedocument.presentationml.slide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4.png" ContentType="image/png"/>
  <Override PartName="/ppt/media/image2.jpeg" ContentType="image/jpeg"/>
  <Override PartName="/ppt/media/image3.png" ContentType="image/png"/>
  <Override PartName="/ppt/media/image1.jpeg" ContentType="image/jpeg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507960"/>
            <a:ext cx="8229240" cy="75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366200"/>
            <a:ext cx="822924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4037760"/>
            <a:ext cx="822924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507960"/>
            <a:ext cx="8229240" cy="75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366200"/>
            <a:ext cx="40158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366200"/>
            <a:ext cx="40158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4037760"/>
            <a:ext cx="40158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4037760"/>
            <a:ext cx="40158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507960"/>
            <a:ext cx="8229240" cy="75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366200"/>
            <a:ext cx="26496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366200"/>
            <a:ext cx="26496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366200"/>
            <a:ext cx="26496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4037760"/>
            <a:ext cx="26496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4037760"/>
            <a:ext cx="26496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4037760"/>
            <a:ext cx="26496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507960"/>
            <a:ext cx="8229240" cy="75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366200"/>
            <a:ext cx="8229240" cy="5114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i-FI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507960"/>
            <a:ext cx="8229240" cy="75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366200"/>
            <a:ext cx="8229240" cy="511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507960"/>
            <a:ext cx="8229240" cy="75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366200"/>
            <a:ext cx="4015800" cy="511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366200"/>
            <a:ext cx="4015800" cy="511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507960"/>
            <a:ext cx="8229240" cy="75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507960"/>
            <a:ext cx="8229240" cy="3490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i-FI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507960"/>
            <a:ext cx="8229240" cy="75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366200"/>
            <a:ext cx="40158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366200"/>
            <a:ext cx="4015800" cy="511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4037760"/>
            <a:ext cx="40158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507960"/>
            <a:ext cx="8229240" cy="75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366200"/>
            <a:ext cx="8229240" cy="5114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i-FI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507960"/>
            <a:ext cx="8229240" cy="75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366200"/>
            <a:ext cx="4015800" cy="511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366200"/>
            <a:ext cx="40158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4037760"/>
            <a:ext cx="40158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507960"/>
            <a:ext cx="8229240" cy="75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366200"/>
            <a:ext cx="40158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366200"/>
            <a:ext cx="40158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4037760"/>
            <a:ext cx="822924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507960"/>
            <a:ext cx="8229240" cy="75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366200"/>
            <a:ext cx="822924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4037760"/>
            <a:ext cx="822924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507960"/>
            <a:ext cx="8229240" cy="75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366200"/>
            <a:ext cx="40158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366200"/>
            <a:ext cx="40158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4037760"/>
            <a:ext cx="40158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4037760"/>
            <a:ext cx="40158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507960"/>
            <a:ext cx="8229240" cy="75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366200"/>
            <a:ext cx="26496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366200"/>
            <a:ext cx="26496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366200"/>
            <a:ext cx="26496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4037760"/>
            <a:ext cx="26496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4037760"/>
            <a:ext cx="26496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4037760"/>
            <a:ext cx="26496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507960"/>
            <a:ext cx="8229240" cy="75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366200"/>
            <a:ext cx="8229240" cy="511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507960"/>
            <a:ext cx="8229240" cy="75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366200"/>
            <a:ext cx="4015800" cy="511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366200"/>
            <a:ext cx="4015800" cy="511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507960"/>
            <a:ext cx="8229240" cy="75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507960"/>
            <a:ext cx="8229240" cy="3490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i-FI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507960"/>
            <a:ext cx="8229240" cy="75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366200"/>
            <a:ext cx="40158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366200"/>
            <a:ext cx="4015800" cy="511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4037760"/>
            <a:ext cx="40158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507960"/>
            <a:ext cx="8229240" cy="75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366200"/>
            <a:ext cx="4015800" cy="5114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366200"/>
            <a:ext cx="40158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4037760"/>
            <a:ext cx="40158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507960"/>
            <a:ext cx="8229240" cy="7527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366200"/>
            <a:ext cx="40158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366200"/>
            <a:ext cx="401580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4037760"/>
            <a:ext cx="8229240" cy="243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en-US" sz="4400" spc="-1" strike="noStrike" cap="all">
                <a:solidFill>
                  <a:srgbClr val="ffffff"/>
                </a:solidFill>
                <a:latin typeface="Arial"/>
              </a:rPr>
              <a:t>Kirjoita </a:t>
            </a:r>
            <a:br/>
            <a:r>
              <a:rPr b="1" lang="en-US" sz="4400" spc="-1" strike="noStrike" cap="all">
                <a:solidFill>
                  <a:srgbClr val="ffffff"/>
                </a:solidFill>
                <a:latin typeface="Arial"/>
              </a:rPr>
              <a:t>PÄÄotsikko tähän</a:t>
            </a:r>
            <a:endParaRPr b="0" lang="en-US" sz="4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Muokkaa jäsennyksen tekstimuotoa napsauttamalla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Toinen jäsennystaso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Kolmas jäsennystaso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Neljäs jäsennystaso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Viides jäsennystaso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Kuudes jäsennystaso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Seitsemäs jäsennystaso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507960"/>
            <a:ext cx="8229240" cy="75276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000000"/>
                </a:solidFill>
                <a:latin typeface="Arial"/>
              </a:rPr>
              <a:t>Otsikko tähän</a:t>
            </a:r>
            <a:endParaRPr b="0" lang="en-US" sz="4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366200"/>
            <a:ext cx="8229240" cy="5114520"/>
          </a:xfrm>
          <a:prstGeom prst="rect">
            <a:avLst/>
          </a:prstGeom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Sisältö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Shape 1"/>
          <p:cNvSpPr txBox="1"/>
          <p:nvPr/>
        </p:nvSpPr>
        <p:spPr>
          <a:xfrm>
            <a:off x="1762920" y="2130480"/>
            <a:ext cx="7931880" cy="14695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1" lang="en-US" sz="4400" spc="-1" strike="noStrike" cap="all">
                <a:solidFill>
                  <a:srgbClr val="ffffff"/>
                </a:solidFill>
                <a:latin typeface="Arial"/>
              </a:rPr>
              <a:t>11. nisäkkäät</a:t>
            </a:r>
            <a:endParaRPr b="0" lang="en-US" sz="4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7" name="TextShape 2"/>
          <p:cNvSpPr txBox="1"/>
          <p:nvPr/>
        </p:nvSpPr>
        <p:spPr>
          <a:xfrm>
            <a:off x="685800" y="4388040"/>
            <a:ext cx="7772040" cy="12502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/>
            <a:endParaRPr b="0" lang="fi-FI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538560" y="587880"/>
            <a:ext cx="8201520" cy="7527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000000"/>
                </a:solidFill>
                <a:latin typeface="Arial"/>
              </a:rPr>
              <a:t>Nisäkkäiden piirteitä</a:t>
            </a:r>
            <a:endParaRPr b="0" lang="en-US" sz="4400" spc="-1" strike="noStrike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79" name="Table 2"/>
          <p:cNvGraphicFramePr/>
          <p:nvPr/>
        </p:nvGraphicFramePr>
        <p:xfrm>
          <a:off x="325800" y="1591920"/>
          <a:ext cx="8229240" cy="360000"/>
        </p:xfrm>
        <a:graphic>
          <a:graphicData uri="http://schemas.openxmlformats.org/drawingml/2006/table">
            <a:tbl>
              <a:tblPr/>
              <a:tblGrid>
                <a:gridCol w="4120920"/>
                <a:gridCol w="4108320"/>
              </a:tblGrid>
              <a:tr h="0">
                <a:tc>
                  <a:txBody>
                    <a:bodyPr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i-FI" sz="2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Neljä raajaa</a:t>
                      </a:r>
                      <a:endParaRPr b="0" lang="fi-FI" sz="2400" spc="-1" strike="noStrike">
                        <a:latin typeface="Arial"/>
                      </a:endParaRPr>
                    </a:p>
                  </a:txBody>
                  <a:tcPr marL="91440" marR="91440">
                    <a:lnL w="28080">
                      <a:solidFill>
                        <a:srgbClr val="ffffff"/>
                      </a:solidFill>
                    </a:lnL>
                    <a:lnR w="28080">
                      <a:solidFill>
                        <a:srgbClr val="ffffff"/>
                      </a:solidFill>
                    </a:lnR>
                    <a:lnT w="28080">
                      <a:solidFill>
                        <a:srgbClr val="ffffff"/>
                      </a:solidFill>
                    </a:lnT>
                    <a:lnB w="28080">
                      <a:solidFill>
                        <a:srgbClr val="ffffff"/>
                      </a:solidFill>
                    </a:lnB>
                    <a:solidFill>
                      <a:srgbClr val="dbeff7"/>
                    </a:solidFill>
                  </a:tcPr>
                </a:tc>
                <a:tc>
                  <a:txBody>
                    <a:bodyPr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i-FI" sz="2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Hyvä oppimiskyky</a:t>
                      </a:r>
                      <a:endParaRPr b="0" lang="fi-FI" sz="2400" spc="-1" strike="noStrike">
                        <a:latin typeface="Arial"/>
                      </a:endParaRPr>
                    </a:p>
                  </a:txBody>
                  <a:tcPr marL="91440" marR="91440">
                    <a:lnL w="28080">
                      <a:solidFill>
                        <a:srgbClr val="ffffff"/>
                      </a:solidFill>
                    </a:lnL>
                    <a:lnR w="28080">
                      <a:solidFill>
                        <a:srgbClr val="ffffff"/>
                      </a:solidFill>
                    </a:lnR>
                    <a:lnT w="28080">
                      <a:solidFill>
                        <a:srgbClr val="ffffff"/>
                      </a:solidFill>
                    </a:lnT>
                    <a:lnB w="28080">
                      <a:solidFill>
                        <a:srgbClr val="ffffff"/>
                      </a:solidFill>
                    </a:lnB>
                    <a:solidFill>
                      <a:srgbClr val="dbeff7"/>
                    </a:solidFill>
                  </a:tcPr>
                </a:tc>
              </a:tr>
              <a:tr h="0">
                <a:tc>
                  <a:txBody>
                    <a:bodyPr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i-FI" sz="2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Erilaistuneet erilaisiin oloihin:</a:t>
                      </a:r>
                      <a:endParaRPr b="0" lang="fi-FI" sz="2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i-FI" sz="2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Vertaa esimerkiksi valaat ja hylkeet, lepakot, apinat.</a:t>
                      </a:r>
                      <a:endParaRPr b="0" lang="fi-FI" sz="2400" spc="-1" strike="noStrike">
                        <a:latin typeface="Arial"/>
                      </a:endParaRPr>
                    </a:p>
                  </a:txBody>
                  <a:tcPr marL="91440" marR="91440">
                    <a:lnL w="28080">
                      <a:solidFill>
                        <a:srgbClr val="ffffff"/>
                      </a:solidFill>
                    </a:lnL>
                    <a:lnR w="28080">
                      <a:solidFill>
                        <a:srgbClr val="ffffff"/>
                      </a:solidFill>
                    </a:lnR>
                    <a:lnT w="28080">
                      <a:solidFill>
                        <a:srgbClr val="ffffff"/>
                      </a:solidFill>
                    </a:lnT>
                    <a:lnB w="28080">
                      <a:solidFill>
                        <a:srgbClr val="ffffff"/>
                      </a:solidFill>
                    </a:lnB>
                    <a:solidFill>
                      <a:srgbClr val="c9e7f2"/>
                    </a:solidFill>
                  </a:tcPr>
                </a:tc>
                <a:tc>
                  <a:txBody>
                    <a:bodyPr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i-FI" sz="2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Kehittyneet aistit</a:t>
                      </a:r>
                      <a:endParaRPr b="0" lang="fi-FI" sz="2400" spc="-1" strike="noStrike">
                        <a:latin typeface="Arial"/>
                      </a:endParaRPr>
                    </a:p>
                  </a:txBody>
                  <a:tcPr marL="91440" marR="91440">
                    <a:lnL w="28080">
                      <a:solidFill>
                        <a:srgbClr val="ffffff"/>
                      </a:solidFill>
                    </a:lnL>
                    <a:lnR w="28080">
                      <a:solidFill>
                        <a:srgbClr val="ffffff"/>
                      </a:solidFill>
                    </a:lnR>
                    <a:lnT w="28080">
                      <a:solidFill>
                        <a:srgbClr val="ffffff"/>
                      </a:solidFill>
                    </a:lnT>
                    <a:lnB w="28080">
                      <a:solidFill>
                        <a:srgbClr val="ffffff"/>
                      </a:solidFill>
                    </a:lnB>
                    <a:solidFill>
                      <a:srgbClr val="c9e7f2"/>
                    </a:solidFill>
                  </a:tcPr>
                </a:tc>
              </a:tr>
              <a:tr h="0">
                <a:tc>
                  <a:txBody>
                    <a:bodyPr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i-FI" sz="2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Sisäinen hedelmöitys</a:t>
                      </a:r>
                      <a:endParaRPr b="0" lang="fi-FI" sz="2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fi-FI" sz="2400" spc="-1" strike="noStrike">
                        <a:latin typeface="Arial"/>
                      </a:endParaRPr>
                    </a:p>
                  </a:txBody>
                  <a:tcPr marL="91440" marR="91440">
                    <a:lnL w="28080">
                      <a:solidFill>
                        <a:srgbClr val="ffffff"/>
                      </a:solidFill>
                    </a:lnL>
                    <a:lnR w="28080">
                      <a:solidFill>
                        <a:srgbClr val="ffffff"/>
                      </a:solidFill>
                    </a:lnR>
                    <a:lnT w="28080">
                      <a:solidFill>
                        <a:srgbClr val="ffffff"/>
                      </a:solidFill>
                    </a:lnT>
                    <a:lnB w="28080">
                      <a:solidFill>
                        <a:srgbClr val="ffffff"/>
                      </a:solidFill>
                    </a:lnB>
                    <a:solidFill>
                      <a:srgbClr val="dbeff7"/>
                    </a:solidFill>
                  </a:tcPr>
                </a:tc>
                <a:tc>
                  <a:txBody>
                    <a:bodyPr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i-FI" sz="2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Hyvä hengitys- ja verenkiertoelimistö</a:t>
                      </a:r>
                      <a:endParaRPr b="0" lang="fi-FI" sz="2400" spc="-1" strike="noStrike">
                        <a:latin typeface="Arial"/>
                      </a:endParaRPr>
                    </a:p>
                  </a:txBody>
                  <a:tcPr marL="91440" marR="91440">
                    <a:lnL w="28080">
                      <a:solidFill>
                        <a:srgbClr val="ffffff"/>
                      </a:solidFill>
                    </a:lnL>
                    <a:lnR w="28080">
                      <a:solidFill>
                        <a:srgbClr val="ffffff"/>
                      </a:solidFill>
                    </a:lnR>
                    <a:lnT w="28080">
                      <a:solidFill>
                        <a:srgbClr val="ffffff"/>
                      </a:solidFill>
                    </a:lnT>
                    <a:lnB w="28080">
                      <a:solidFill>
                        <a:srgbClr val="ffffff"/>
                      </a:solidFill>
                    </a:lnB>
                    <a:solidFill>
                      <a:srgbClr val="dbeff7"/>
                    </a:solidFill>
                  </a:tcPr>
                </a:tc>
              </a:tr>
              <a:tr h="0">
                <a:tc>
                  <a:txBody>
                    <a:bodyPr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i-FI" sz="2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Istukka ja kohtu (istukkaa ei pussieläimillä)</a:t>
                      </a:r>
                      <a:endParaRPr b="0" lang="fi-FI" sz="2400" spc="-1" strike="noStrike">
                        <a:latin typeface="Arial"/>
                      </a:endParaRPr>
                    </a:p>
                  </a:txBody>
                  <a:tcPr marL="91440" marR="91440">
                    <a:lnL w="28080">
                      <a:solidFill>
                        <a:srgbClr val="ffffff"/>
                      </a:solidFill>
                    </a:lnL>
                    <a:lnR w="28080">
                      <a:solidFill>
                        <a:srgbClr val="ffffff"/>
                      </a:solidFill>
                    </a:lnR>
                    <a:lnT w="28080">
                      <a:solidFill>
                        <a:srgbClr val="ffffff"/>
                      </a:solidFill>
                    </a:lnT>
                    <a:lnB w="28080">
                      <a:solidFill>
                        <a:srgbClr val="ffffff"/>
                      </a:solidFill>
                    </a:lnB>
                    <a:solidFill>
                      <a:srgbClr val="c9e7f2"/>
                    </a:solidFill>
                  </a:tcPr>
                </a:tc>
                <a:tc>
                  <a:txBody>
                    <a:bodyPr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i-FI" sz="2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Tasalämpöinen</a:t>
                      </a:r>
                      <a:endParaRPr b="0" lang="fi-FI" sz="2400" spc="-1" strike="noStrike">
                        <a:latin typeface="Arial"/>
                      </a:endParaRPr>
                    </a:p>
                  </a:txBody>
                  <a:tcPr marL="91440" marR="91440">
                    <a:lnL w="28080">
                      <a:solidFill>
                        <a:srgbClr val="ffffff"/>
                      </a:solidFill>
                    </a:lnL>
                    <a:lnR w="28080">
                      <a:solidFill>
                        <a:srgbClr val="ffffff"/>
                      </a:solidFill>
                    </a:lnR>
                    <a:lnT w="28080">
                      <a:solidFill>
                        <a:srgbClr val="ffffff"/>
                      </a:solidFill>
                    </a:lnT>
                    <a:lnB w="28080">
                      <a:solidFill>
                        <a:srgbClr val="ffffff"/>
                      </a:solidFill>
                    </a:lnB>
                    <a:solidFill>
                      <a:srgbClr val="c9e7f2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Shape 1"/>
          <p:cNvSpPr txBox="1"/>
          <p:nvPr/>
        </p:nvSpPr>
        <p:spPr>
          <a:xfrm>
            <a:off x="1127520" y="909000"/>
            <a:ext cx="4997520" cy="7527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20000"/>
          </a:bodyPr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000000"/>
                </a:solidFill>
                <a:latin typeface="Arial"/>
              </a:rPr>
              <a:t>Veden äärellä viihtyviä nisäkkäitä</a:t>
            </a:r>
            <a:endParaRPr b="0" lang="en-US" sz="4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1" name="TextShape 2"/>
          <p:cNvSpPr txBox="1"/>
          <p:nvPr/>
        </p:nvSpPr>
        <p:spPr>
          <a:xfrm>
            <a:off x="563760" y="2062800"/>
            <a:ext cx="3463200" cy="29077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Majava, piisami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Saukko, minkki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2" name="Picture 9" descr=""/>
          <p:cNvPicPr/>
          <p:nvPr/>
        </p:nvPicPr>
        <p:blipFill>
          <a:blip r:embed="rId1"/>
          <a:stretch/>
        </p:blipFill>
        <p:spPr>
          <a:xfrm>
            <a:off x="5315400" y="2430000"/>
            <a:ext cx="3412800" cy="3930480"/>
          </a:xfrm>
          <a:prstGeom prst="rect">
            <a:avLst/>
          </a:prstGeom>
          <a:ln>
            <a:noFill/>
          </a:ln>
        </p:spPr>
      </p:pic>
      <p:pic>
        <p:nvPicPr>
          <p:cNvPr id="83" name="Picture 10" descr=""/>
          <p:cNvPicPr/>
          <p:nvPr/>
        </p:nvPicPr>
        <p:blipFill>
          <a:blip r:embed="rId2"/>
          <a:stretch/>
        </p:blipFill>
        <p:spPr>
          <a:xfrm>
            <a:off x="729000" y="3581280"/>
            <a:ext cx="4165920" cy="27792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e-oppi-pp-master-v1.0.</Template>
  <TotalTime>13861</TotalTime>
  <Application>LibreOffice/6.1.1.1$Linux_X86_64 LibreOffice_project/10$Build-1</Application>
  <Words>50</Words>
  <Paragraphs>14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2015-08-22T03:55:40Z</dcterms:created>
  <dc:creator>Käyttäjä</dc:creator>
  <dc:description/>
  <dc:language>fi-FI</dc:language>
  <cp:lastModifiedBy>Käyttäjä</cp:lastModifiedBy>
  <dcterms:modified xsi:type="dcterms:W3CDTF">2017-12-27T05:27:04Z</dcterms:modified>
  <cp:revision>84</cp:revision>
  <dc:subject/>
  <dc:title>PowerPoint-esitys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Näytössä katseltava diaesitys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3</vt:i4>
  </property>
</Properties>
</file>