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256" r:id="rId5"/>
    <p:sldId id="301" r:id="rId6"/>
    <p:sldId id="289" r:id="rId7"/>
    <p:sldId id="269" r:id="rId8"/>
    <p:sldId id="270" r:id="rId9"/>
    <p:sldId id="302" r:id="rId10"/>
    <p:sldId id="257" r:id="rId11"/>
    <p:sldId id="290" r:id="rId12"/>
    <p:sldId id="291" r:id="rId13"/>
    <p:sldId id="266" r:id="rId14"/>
    <p:sldId id="273" r:id="rId15"/>
    <p:sldId id="267" r:id="rId16"/>
    <p:sldId id="268" r:id="rId17"/>
    <p:sldId id="271" r:id="rId18"/>
    <p:sldId id="275" r:id="rId19"/>
    <p:sldId id="279" r:id="rId20"/>
    <p:sldId id="278" r:id="rId21"/>
    <p:sldId id="292" r:id="rId22"/>
    <p:sldId id="276" r:id="rId23"/>
    <p:sldId id="274" r:id="rId24"/>
    <p:sldId id="285" r:id="rId25"/>
    <p:sldId id="293" r:id="rId26"/>
    <p:sldId id="294" r:id="rId27"/>
    <p:sldId id="288" r:id="rId28"/>
    <p:sldId id="295" r:id="rId29"/>
    <p:sldId id="298" r:id="rId30"/>
    <p:sldId id="283" r:id="rId31"/>
    <p:sldId id="286" r:id="rId32"/>
    <p:sldId id="287" r:id="rId33"/>
    <p:sldId id="284" r:id="rId34"/>
    <p:sldId id="296" r:id="rId35"/>
    <p:sldId id="297" r:id="rId36"/>
    <p:sldId id="300" r:id="rId37"/>
    <p:sldId id="280" r:id="rId38"/>
    <p:sldId id="281" r:id="rId39"/>
    <p:sldId id="282" r:id="rId40"/>
    <p:sldId id="304" r:id="rId41"/>
    <p:sldId id="305" r:id="rId42"/>
  </p:sldIdLst>
  <p:sldSz cx="9144000" cy="6858000" type="screen4x3"/>
  <p:notesSz cx="6797675" cy="9872663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>
          <p15:clr>
            <a:srgbClr val="A4A3A4"/>
          </p15:clr>
        </p15:guide>
        <p15:guide id="2" orient="horz" pos="2614">
          <p15:clr>
            <a:srgbClr val="A4A3A4"/>
          </p15:clr>
        </p15:guide>
        <p15:guide id="3" pos="34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61A"/>
    <a:srgbClr val="7BC143"/>
    <a:srgbClr val="A8C8E6"/>
    <a:srgbClr val="85B2DC"/>
    <a:srgbClr val="C0BFC1"/>
    <a:srgbClr val="A6A6A8"/>
    <a:srgbClr val="CAE7B4"/>
    <a:srgbClr val="A3D47B"/>
    <a:srgbClr val="B19ACA"/>
    <a:srgbClr val="E20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2563" autoAdjust="0"/>
  </p:normalViewPr>
  <p:slideViewPr>
    <p:cSldViewPr showGuides="1">
      <p:cViewPr varScale="1">
        <p:scale>
          <a:sx n="68" d="100"/>
          <a:sy n="68" d="100"/>
        </p:scale>
        <p:origin x="1446" y="60"/>
      </p:cViewPr>
      <p:guideLst>
        <p:guide orient="horz" pos="4042"/>
        <p:guide orient="horz" pos="2614"/>
        <p:guide pos="34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20" rIns="94838" bIns="47420" numCol="1" anchor="t" anchorCtr="0" compatLnSpc="1">
            <a:prstTxWarp prst="textNoShape">
              <a:avLst/>
            </a:prstTxWarp>
          </a:bodyPr>
          <a:lstStyle>
            <a:lvl1pPr defTabSz="948500">
              <a:defRPr sz="900"/>
            </a:lvl1pPr>
          </a:lstStyle>
          <a:p>
            <a:endParaRPr lang="fi-FI" dirty="0">
              <a:latin typeface="Calibri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5" y="1"/>
            <a:ext cx="2945862" cy="49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20" rIns="94838" bIns="47420" numCol="1" anchor="t" anchorCtr="0" compatLnSpc="1">
            <a:prstTxWarp prst="textNoShape">
              <a:avLst/>
            </a:prstTxWarp>
          </a:bodyPr>
          <a:lstStyle>
            <a:lvl1pPr algn="r" defTabSz="948500">
              <a:defRPr sz="900"/>
            </a:lvl1pPr>
          </a:lstStyle>
          <a:p>
            <a:endParaRPr lang="fi-FI" dirty="0">
              <a:latin typeface="Calibri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035"/>
            <a:ext cx="2945862" cy="49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20" rIns="94838" bIns="47420" numCol="1" anchor="b" anchorCtr="0" compatLnSpc="1">
            <a:prstTxWarp prst="textNoShape">
              <a:avLst/>
            </a:prstTxWarp>
          </a:bodyPr>
          <a:lstStyle>
            <a:lvl1pPr defTabSz="948500">
              <a:defRPr sz="900"/>
            </a:lvl1pPr>
          </a:lstStyle>
          <a:p>
            <a:endParaRPr lang="fi-FI" dirty="0">
              <a:latin typeface="Calibri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5" y="9378035"/>
            <a:ext cx="2945862" cy="49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20" rIns="94838" bIns="47420" numCol="1" anchor="b" anchorCtr="0" compatLnSpc="1">
            <a:prstTxWarp prst="textNoShape">
              <a:avLst/>
            </a:prstTxWarp>
          </a:bodyPr>
          <a:lstStyle>
            <a:lvl1pPr algn="r" defTabSz="948500">
              <a:defRPr sz="900"/>
            </a:lvl1pPr>
          </a:lstStyle>
          <a:p>
            <a:fld id="{951D0073-4171-4740-BF3A-D7E7C2B1D699}" type="slidenum">
              <a:rPr lang="fi-FI">
                <a:latin typeface="Calibri"/>
              </a:rPr>
              <a:pPr/>
              <a:t>‹#›</a:t>
            </a:fld>
            <a:endParaRPr lang="fi-FI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11623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20" rIns="94838" bIns="47420" numCol="1" anchor="t" anchorCtr="0" compatLnSpc="1">
            <a:prstTxWarp prst="textNoShape">
              <a:avLst/>
            </a:prstTxWarp>
          </a:bodyPr>
          <a:lstStyle>
            <a:lvl1pPr defTabSz="948500">
              <a:defRPr sz="900">
                <a:latin typeface="Calibri"/>
              </a:defRPr>
            </a:lvl1pPr>
          </a:lstStyle>
          <a:p>
            <a:endParaRPr lang="fi-FI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5" y="1"/>
            <a:ext cx="2945862" cy="49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20" rIns="94838" bIns="47420" numCol="1" anchor="t" anchorCtr="0" compatLnSpc="1">
            <a:prstTxWarp prst="textNoShape">
              <a:avLst/>
            </a:prstTxWarp>
          </a:bodyPr>
          <a:lstStyle>
            <a:lvl1pPr algn="r" defTabSz="948500">
              <a:defRPr sz="900">
                <a:latin typeface="Calibri"/>
              </a:defRPr>
            </a:lvl1pPr>
          </a:lstStyle>
          <a:p>
            <a:endParaRPr lang="fi-FI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65" y="4689018"/>
            <a:ext cx="5438748" cy="4442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20" rIns="94838" bIns="474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035"/>
            <a:ext cx="2945862" cy="49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20" rIns="94838" bIns="47420" numCol="1" anchor="b" anchorCtr="0" compatLnSpc="1">
            <a:prstTxWarp prst="textNoShape">
              <a:avLst/>
            </a:prstTxWarp>
          </a:bodyPr>
          <a:lstStyle>
            <a:lvl1pPr defTabSz="948500">
              <a:defRPr sz="900">
                <a:latin typeface="Calibri"/>
              </a:defRPr>
            </a:lvl1pPr>
          </a:lstStyle>
          <a:p>
            <a:endParaRPr lang="fi-FI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5" y="9378035"/>
            <a:ext cx="2945862" cy="49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20" rIns="94838" bIns="47420" numCol="1" anchor="b" anchorCtr="0" compatLnSpc="1">
            <a:prstTxWarp prst="textNoShape">
              <a:avLst/>
            </a:prstTxWarp>
          </a:bodyPr>
          <a:lstStyle>
            <a:lvl1pPr algn="r" defTabSz="948500">
              <a:defRPr sz="900">
                <a:latin typeface="Calibri"/>
              </a:defRPr>
            </a:lvl1pPr>
          </a:lstStyle>
          <a:p>
            <a:fld id="{FA5FCF88-723A-4626-AEF2-9A2369E914C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692182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1863" y="741363"/>
            <a:ext cx="4933950" cy="37004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FCF88-723A-4626-AEF2-9A2369E914CF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3923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1863" y="741363"/>
            <a:ext cx="4933950" cy="37004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100" dirty="0" err="1"/>
              <a:t>Guralnik</a:t>
            </a:r>
            <a:r>
              <a:rPr lang="en-US" sz="1100" dirty="0"/>
              <a:t> JM, </a:t>
            </a:r>
            <a:r>
              <a:rPr lang="en-US" sz="1100" dirty="0" err="1"/>
              <a:t>ym</a:t>
            </a:r>
            <a:r>
              <a:rPr lang="en-US" sz="1100" dirty="0"/>
              <a:t>. J </a:t>
            </a:r>
            <a:r>
              <a:rPr lang="en-US" sz="1100" dirty="0" err="1"/>
              <a:t>Gerontol</a:t>
            </a:r>
            <a:r>
              <a:rPr lang="en-US" sz="1100" dirty="0"/>
              <a:t> 1994; 49: M85–94.</a:t>
            </a:r>
          </a:p>
          <a:p>
            <a:r>
              <a:rPr lang="en-US" sz="1100" dirty="0" err="1"/>
              <a:t>Guralnik</a:t>
            </a:r>
            <a:r>
              <a:rPr lang="en-US" sz="1100" dirty="0"/>
              <a:t> JM, </a:t>
            </a:r>
            <a:r>
              <a:rPr lang="en-US" sz="1100" dirty="0" err="1"/>
              <a:t>ym</a:t>
            </a:r>
            <a:r>
              <a:rPr lang="en-US" sz="1100" dirty="0"/>
              <a:t>. J </a:t>
            </a:r>
            <a:r>
              <a:rPr lang="en-US" sz="1100" dirty="0" err="1"/>
              <a:t>Gerontol</a:t>
            </a:r>
            <a:r>
              <a:rPr lang="en-US" sz="1100" dirty="0"/>
              <a:t> 2000; 55: M221–231.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FCF88-723A-4626-AEF2-9A2369E914CF}" type="slidenum">
              <a:rPr lang="fi-FI" smtClean="0"/>
              <a:pPr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4327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1863" y="741363"/>
            <a:ext cx="4933950" cy="37004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FCF88-723A-4626-AEF2-9A2369E914CF}" type="slidenum">
              <a:rPr lang="fi-FI" smtClean="0"/>
              <a:pPr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4302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FCF88-723A-4626-AEF2-9A2369E914CF}" type="slidenum">
              <a:rPr lang="fi-FI" smtClean="0"/>
              <a:pPr/>
              <a:t>29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2567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1863" y="741363"/>
            <a:ext cx="4933950" cy="37004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FCF88-723A-4626-AEF2-9A2369E914CF}" type="slidenum">
              <a:rPr lang="fi-FI" smtClean="0"/>
              <a:pPr/>
              <a:t>35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796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/>
          <p:cNvSpPr>
            <a:spLocks noChangeArrowheads="1"/>
          </p:cNvSpPr>
          <p:nvPr userDrawn="1"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 dirty="0">
              <a:latin typeface="Calibri"/>
              <a:ea typeface="+mn-ea"/>
              <a:cs typeface="+mn-cs"/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IKINÄ</a:t>
            </a: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Copyright © THL/Tapaturmien ehkäisyn yksikkö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AE90ED-C1C6-472D-BC2D-035E1DA73F27}" type="slidenum">
              <a:rPr lang="fi-FI"/>
              <a:pPr/>
              <a:t>‹#›</a:t>
            </a:fld>
            <a:endParaRPr lang="fi-FI"/>
          </a:p>
        </p:txBody>
      </p:sp>
      <p:grpSp>
        <p:nvGrpSpPr>
          <p:cNvPr id="3108" name="Group 36"/>
          <p:cNvGrpSpPr>
            <a:grpSpLocks/>
          </p:cNvGrpSpPr>
          <p:nvPr userDrawn="1"/>
        </p:nvGrpSpPr>
        <p:grpSpPr bwMode="auto">
          <a:xfrm>
            <a:off x="2897189" y="5270714"/>
            <a:ext cx="3275011" cy="122886"/>
            <a:chOff x="1201" y="2205"/>
            <a:chExt cx="3358" cy="126"/>
          </a:xfrm>
        </p:grpSpPr>
        <p:sp>
          <p:nvSpPr>
            <p:cNvPr id="3106" name="Freeform 34"/>
            <p:cNvSpPr>
              <a:spLocks noEditPoints="1"/>
            </p:cNvSpPr>
            <p:nvPr userDrawn="1"/>
          </p:nvSpPr>
          <p:spPr bwMode="auto">
            <a:xfrm>
              <a:off x="2547" y="2205"/>
              <a:ext cx="2012" cy="126"/>
            </a:xfrm>
            <a:custGeom>
              <a:avLst/>
              <a:gdLst/>
              <a:ahLst/>
              <a:cxnLst>
                <a:cxn ang="0">
                  <a:pos x="0" y="745"/>
                </a:cxn>
                <a:cxn ang="0">
                  <a:pos x="1036" y="342"/>
                </a:cxn>
                <a:cxn ang="0">
                  <a:pos x="2133" y="16"/>
                </a:cxn>
                <a:cxn ang="0">
                  <a:pos x="2416" y="745"/>
                </a:cxn>
                <a:cxn ang="0">
                  <a:pos x="3143" y="598"/>
                </a:cxn>
                <a:cxn ang="0">
                  <a:pos x="3111" y="745"/>
                </a:cxn>
                <a:cxn ang="0">
                  <a:pos x="3806" y="745"/>
                </a:cxn>
                <a:cxn ang="0">
                  <a:pos x="4817" y="167"/>
                </a:cxn>
                <a:cxn ang="0">
                  <a:pos x="4595" y="9"/>
                </a:cxn>
                <a:cxn ang="0">
                  <a:pos x="4305" y="64"/>
                </a:cxn>
                <a:cxn ang="0">
                  <a:pos x="4170" y="301"/>
                </a:cxn>
                <a:cxn ang="0">
                  <a:pos x="4214" y="592"/>
                </a:cxn>
                <a:cxn ang="0">
                  <a:pos x="4437" y="751"/>
                </a:cxn>
                <a:cxn ang="0">
                  <a:pos x="4726" y="696"/>
                </a:cxn>
                <a:cxn ang="0">
                  <a:pos x="4863" y="459"/>
                </a:cxn>
                <a:cxn ang="0">
                  <a:pos x="4734" y="517"/>
                </a:cxn>
                <a:cxn ang="0">
                  <a:pos x="4594" y="653"/>
                </a:cxn>
                <a:cxn ang="0">
                  <a:pos x="4393" y="633"/>
                </a:cxn>
                <a:cxn ang="0">
                  <a:pos x="4282" y="467"/>
                </a:cxn>
                <a:cxn ang="0">
                  <a:pos x="4298" y="243"/>
                </a:cxn>
                <a:cxn ang="0">
                  <a:pos x="4439" y="107"/>
                </a:cxn>
                <a:cxn ang="0">
                  <a:pos x="4637" y="127"/>
                </a:cxn>
                <a:cxn ang="0">
                  <a:pos x="4748" y="293"/>
                </a:cxn>
                <a:cxn ang="0">
                  <a:pos x="5179" y="745"/>
                </a:cxn>
                <a:cxn ang="0">
                  <a:pos x="5441" y="745"/>
                </a:cxn>
                <a:cxn ang="0">
                  <a:pos x="6704" y="16"/>
                </a:cxn>
                <a:cxn ang="0">
                  <a:pos x="6351" y="160"/>
                </a:cxn>
                <a:cxn ang="0">
                  <a:pos x="7959" y="745"/>
                </a:cxn>
                <a:cxn ang="0">
                  <a:pos x="7495" y="745"/>
                </a:cxn>
                <a:cxn ang="0">
                  <a:pos x="8629" y="16"/>
                </a:cxn>
                <a:cxn ang="0">
                  <a:pos x="9151" y="745"/>
                </a:cxn>
                <a:cxn ang="0">
                  <a:pos x="9554" y="475"/>
                </a:cxn>
                <a:cxn ang="0">
                  <a:pos x="10170" y="16"/>
                </a:cxn>
                <a:cxn ang="0">
                  <a:pos x="11503" y="340"/>
                </a:cxn>
                <a:cxn ang="0">
                  <a:pos x="11390" y="86"/>
                </a:cxn>
                <a:cxn ang="0">
                  <a:pos x="11111" y="3"/>
                </a:cxn>
                <a:cxn ang="0">
                  <a:pos x="10869" y="138"/>
                </a:cxn>
                <a:cxn ang="0">
                  <a:pos x="10802" y="421"/>
                </a:cxn>
                <a:cxn ang="0">
                  <a:pos x="10914" y="674"/>
                </a:cxn>
                <a:cxn ang="0">
                  <a:pos x="11193" y="756"/>
                </a:cxn>
                <a:cxn ang="0">
                  <a:pos x="11437" y="620"/>
                </a:cxn>
                <a:cxn ang="0">
                  <a:pos x="11395" y="380"/>
                </a:cxn>
                <a:cxn ang="0">
                  <a:pos x="11331" y="584"/>
                </a:cxn>
                <a:cxn ang="0">
                  <a:pos x="11152" y="665"/>
                </a:cxn>
                <a:cxn ang="0">
                  <a:pos x="10974" y="584"/>
                </a:cxn>
                <a:cxn ang="0">
                  <a:pos x="10909" y="380"/>
                </a:cxn>
                <a:cxn ang="0">
                  <a:pos x="10974" y="178"/>
                </a:cxn>
                <a:cxn ang="0">
                  <a:pos x="11152" y="95"/>
                </a:cxn>
                <a:cxn ang="0">
                  <a:pos x="11331" y="178"/>
                </a:cxn>
                <a:cxn ang="0">
                  <a:pos x="11395" y="380"/>
                </a:cxn>
                <a:cxn ang="0">
                  <a:pos x="12012" y="392"/>
                </a:cxn>
                <a:cxn ang="0">
                  <a:pos x="11778" y="241"/>
                </a:cxn>
                <a:cxn ang="0">
                  <a:pos x="11777" y="142"/>
                </a:cxn>
                <a:cxn ang="0">
                  <a:pos x="11908" y="95"/>
                </a:cxn>
                <a:cxn ang="0">
                  <a:pos x="11862" y="1"/>
                </a:cxn>
                <a:cxn ang="0">
                  <a:pos x="11691" y="77"/>
                </a:cxn>
                <a:cxn ang="0">
                  <a:pos x="11652" y="236"/>
                </a:cxn>
                <a:cxn ang="0">
                  <a:pos x="11824" y="399"/>
                </a:cxn>
                <a:cxn ang="0">
                  <a:pos x="11964" y="526"/>
                </a:cxn>
                <a:cxn ang="0">
                  <a:pos x="11871" y="657"/>
                </a:cxn>
                <a:cxn ang="0">
                  <a:pos x="11670" y="629"/>
                </a:cxn>
                <a:cxn ang="0">
                  <a:pos x="11858" y="755"/>
                </a:cxn>
                <a:cxn ang="0">
                  <a:pos x="12025" y="680"/>
                </a:cxn>
              </a:cxnLst>
              <a:rect l="0" t="0" r="r" b="b"/>
              <a:pathLst>
                <a:path w="12075" h="758">
                  <a:moveTo>
                    <a:pt x="571" y="745"/>
                  </a:moveTo>
                  <a:lnTo>
                    <a:pt x="571" y="16"/>
                  </a:lnTo>
                  <a:lnTo>
                    <a:pt x="462" y="16"/>
                  </a:lnTo>
                  <a:lnTo>
                    <a:pt x="462" y="314"/>
                  </a:lnTo>
                  <a:lnTo>
                    <a:pt x="106" y="314"/>
                  </a:lnTo>
                  <a:lnTo>
                    <a:pt x="106" y="16"/>
                  </a:lnTo>
                  <a:lnTo>
                    <a:pt x="0" y="16"/>
                  </a:lnTo>
                  <a:lnTo>
                    <a:pt x="0" y="745"/>
                  </a:lnTo>
                  <a:lnTo>
                    <a:pt x="106" y="745"/>
                  </a:lnTo>
                  <a:lnTo>
                    <a:pt x="106" y="407"/>
                  </a:lnTo>
                  <a:lnTo>
                    <a:pt x="462" y="407"/>
                  </a:lnTo>
                  <a:lnTo>
                    <a:pt x="462" y="745"/>
                  </a:lnTo>
                  <a:lnTo>
                    <a:pt x="571" y="745"/>
                  </a:lnTo>
                  <a:close/>
                  <a:moveTo>
                    <a:pt x="1379" y="16"/>
                  </a:moveTo>
                  <a:lnTo>
                    <a:pt x="1257" y="16"/>
                  </a:lnTo>
                  <a:lnTo>
                    <a:pt x="1036" y="342"/>
                  </a:lnTo>
                  <a:lnTo>
                    <a:pt x="816" y="16"/>
                  </a:lnTo>
                  <a:lnTo>
                    <a:pt x="692" y="16"/>
                  </a:lnTo>
                  <a:lnTo>
                    <a:pt x="981" y="444"/>
                  </a:lnTo>
                  <a:lnTo>
                    <a:pt x="981" y="745"/>
                  </a:lnTo>
                  <a:lnTo>
                    <a:pt x="1089" y="745"/>
                  </a:lnTo>
                  <a:lnTo>
                    <a:pt x="1089" y="444"/>
                  </a:lnTo>
                  <a:lnTo>
                    <a:pt x="1379" y="16"/>
                  </a:lnTo>
                  <a:close/>
                  <a:moveTo>
                    <a:pt x="2133" y="16"/>
                  </a:moveTo>
                  <a:lnTo>
                    <a:pt x="2019" y="16"/>
                  </a:lnTo>
                  <a:lnTo>
                    <a:pt x="1793" y="635"/>
                  </a:lnTo>
                  <a:lnTo>
                    <a:pt x="1568" y="16"/>
                  </a:lnTo>
                  <a:lnTo>
                    <a:pt x="1451" y="16"/>
                  </a:lnTo>
                  <a:lnTo>
                    <a:pt x="1722" y="745"/>
                  </a:lnTo>
                  <a:lnTo>
                    <a:pt x="1866" y="745"/>
                  </a:lnTo>
                  <a:lnTo>
                    <a:pt x="2133" y="16"/>
                  </a:lnTo>
                  <a:close/>
                  <a:moveTo>
                    <a:pt x="2416" y="745"/>
                  </a:moveTo>
                  <a:lnTo>
                    <a:pt x="2416" y="16"/>
                  </a:lnTo>
                  <a:lnTo>
                    <a:pt x="2310" y="16"/>
                  </a:lnTo>
                  <a:lnTo>
                    <a:pt x="2310" y="745"/>
                  </a:lnTo>
                  <a:lnTo>
                    <a:pt x="2416" y="745"/>
                  </a:lnTo>
                  <a:close/>
                  <a:moveTo>
                    <a:pt x="3251" y="745"/>
                  </a:moveTo>
                  <a:lnTo>
                    <a:pt x="3251" y="16"/>
                  </a:lnTo>
                  <a:lnTo>
                    <a:pt x="3143" y="16"/>
                  </a:lnTo>
                  <a:lnTo>
                    <a:pt x="3143" y="598"/>
                  </a:lnTo>
                  <a:lnTo>
                    <a:pt x="3139" y="598"/>
                  </a:lnTo>
                  <a:lnTo>
                    <a:pt x="2819" y="16"/>
                  </a:lnTo>
                  <a:lnTo>
                    <a:pt x="2679" y="16"/>
                  </a:lnTo>
                  <a:lnTo>
                    <a:pt x="2679" y="745"/>
                  </a:lnTo>
                  <a:lnTo>
                    <a:pt x="2787" y="745"/>
                  </a:lnTo>
                  <a:lnTo>
                    <a:pt x="2787" y="160"/>
                  </a:lnTo>
                  <a:lnTo>
                    <a:pt x="2791" y="160"/>
                  </a:lnTo>
                  <a:lnTo>
                    <a:pt x="3111" y="745"/>
                  </a:lnTo>
                  <a:lnTo>
                    <a:pt x="3251" y="745"/>
                  </a:lnTo>
                  <a:close/>
                  <a:moveTo>
                    <a:pt x="4075" y="16"/>
                  </a:moveTo>
                  <a:lnTo>
                    <a:pt x="3959" y="16"/>
                  </a:lnTo>
                  <a:lnTo>
                    <a:pt x="3735" y="635"/>
                  </a:lnTo>
                  <a:lnTo>
                    <a:pt x="3510" y="16"/>
                  </a:lnTo>
                  <a:lnTo>
                    <a:pt x="3391" y="16"/>
                  </a:lnTo>
                  <a:lnTo>
                    <a:pt x="3663" y="745"/>
                  </a:lnTo>
                  <a:lnTo>
                    <a:pt x="3806" y="745"/>
                  </a:lnTo>
                  <a:lnTo>
                    <a:pt x="4075" y="16"/>
                  </a:lnTo>
                  <a:close/>
                  <a:moveTo>
                    <a:pt x="4868" y="380"/>
                  </a:moveTo>
                  <a:lnTo>
                    <a:pt x="4867" y="340"/>
                  </a:lnTo>
                  <a:lnTo>
                    <a:pt x="4863" y="302"/>
                  </a:lnTo>
                  <a:lnTo>
                    <a:pt x="4856" y="265"/>
                  </a:lnTo>
                  <a:lnTo>
                    <a:pt x="4846" y="232"/>
                  </a:lnTo>
                  <a:lnTo>
                    <a:pt x="4833" y="199"/>
                  </a:lnTo>
                  <a:lnTo>
                    <a:pt x="4817" y="167"/>
                  </a:lnTo>
                  <a:lnTo>
                    <a:pt x="4799" y="139"/>
                  </a:lnTo>
                  <a:lnTo>
                    <a:pt x="4779" y="112"/>
                  </a:lnTo>
                  <a:lnTo>
                    <a:pt x="4754" y="86"/>
                  </a:lnTo>
                  <a:lnTo>
                    <a:pt x="4726" y="64"/>
                  </a:lnTo>
                  <a:lnTo>
                    <a:pt x="4696" y="45"/>
                  </a:lnTo>
                  <a:lnTo>
                    <a:pt x="4664" y="29"/>
                  </a:lnTo>
                  <a:lnTo>
                    <a:pt x="4630" y="18"/>
                  </a:lnTo>
                  <a:lnTo>
                    <a:pt x="4595" y="9"/>
                  </a:lnTo>
                  <a:lnTo>
                    <a:pt x="4557" y="3"/>
                  </a:lnTo>
                  <a:lnTo>
                    <a:pt x="4516" y="2"/>
                  </a:lnTo>
                  <a:lnTo>
                    <a:pt x="4475" y="3"/>
                  </a:lnTo>
                  <a:lnTo>
                    <a:pt x="4437" y="9"/>
                  </a:lnTo>
                  <a:lnTo>
                    <a:pt x="4400" y="18"/>
                  </a:lnTo>
                  <a:lnTo>
                    <a:pt x="4366" y="29"/>
                  </a:lnTo>
                  <a:lnTo>
                    <a:pt x="4335" y="45"/>
                  </a:lnTo>
                  <a:lnTo>
                    <a:pt x="4305" y="64"/>
                  </a:lnTo>
                  <a:lnTo>
                    <a:pt x="4278" y="86"/>
                  </a:lnTo>
                  <a:lnTo>
                    <a:pt x="4253" y="112"/>
                  </a:lnTo>
                  <a:lnTo>
                    <a:pt x="4232" y="138"/>
                  </a:lnTo>
                  <a:lnTo>
                    <a:pt x="4214" y="167"/>
                  </a:lnTo>
                  <a:lnTo>
                    <a:pt x="4198" y="198"/>
                  </a:lnTo>
                  <a:lnTo>
                    <a:pt x="4186" y="230"/>
                  </a:lnTo>
                  <a:lnTo>
                    <a:pt x="4177" y="265"/>
                  </a:lnTo>
                  <a:lnTo>
                    <a:pt x="4170" y="301"/>
                  </a:lnTo>
                  <a:lnTo>
                    <a:pt x="4166" y="340"/>
                  </a:lnTo>
                  <a:lnTo>
                    <a:pt x="4164" y="380"/>
                  </a:lnTo>
                  <a:lnTo>
                    <a:pt x="4166" y="421"/>
                  </a:lnTo>
                  <a:lnTo>
                    <a:pt x="4170" y="459"/>
                  </a:lnTo>
                  <a:lnTo>
                    <a:pt x="4177" y="495"/>
                  </a:lnTo>
                  <a:lnTo>
                    <a:pt x="4187" y="530"/>
                  </a:lnTo>
                  <a:lnTo>
                    <a:pt x="4200" y="561"/>
                  </a:lnTo>
                  <a:lnTo>
                    <a:pt x="4214" y="592"/>
                  </a:lnTo>
                  <a:lnTo>
                    <a:pt x="4232" y="621"/>
                  </a:lnTo>
                  <a:lnTo>
                    <a:pt x="4253" y="647"/>
                  </a:lnTo>
                  <a:lnTo>
                    <a:pt x="4278" y="674"/>
                  </a:lnTo>
                  <a:lnTo>
                    <a:pt x="4305" y="696"/>
                  </a:lnTo>
                  <a:lnTo>
                    <a:pt x="4335" y="715"/>
                  </a:lnTo>
                  <a:lnTo>
                    <a:pt x="4366" y="730"/>
                  </a:lnTo>
                  <a:lnTo>
                    <a:pt x="4400" y="742"/>
                  </a:lnTo>
                  <a:lnTo>
                    <a:pt x="4437" y="751"/>
                  </a:lnTo>
                  <a:lnTo>
                    <a:pt x="4475" y="756"/>
                  </a:lnTo>
                  <a:lnTo>
                    <a:pt x="4516" y="758"/>
                  </a:lnTo>
                  <a:lnTo>
                    <a:pt x="4557" y="756"/>
                  </a:lnTo>
                  <a:lnTo>
                    <a:pt x="4595" y="751"/>
                  </a:lnTo>
                  <a:lnTo>
                    <a:pt x="4630" y="742"/>
                  </a:lnTo>
                  <a:lnTo>
                    <a:pt x="4664" y="730"/>
                  </a:lnTo>
                  <a:lnTo>
                    <a:pt x="4696" y="715"/>
                  </a:lnTo>
                  <a:lnTo>
                    <a:pt x="4726" y="696"/>
                  </a:lnTo>
                  <a:lnTo>
                    <a:pt x="4754" y="674"/>
                  </a:lnTo>
                  <a:lnTo>
                    <a:pt x="4779" y="647"/>
                  </a:lnTo>
                  <a:lnTo>
                    <a:pt x="4799" y="620"/>
                  </a:lnTo>
                  <a:lnTo>
                    <a:pt x="4817" y="592"/>
                  </a:lnTo>
                  <a:lnTo>
                    <a:pt x="4833" y="561"/>
                  </a:lnTo>
                  <a:lnTo>
                    <a:pt x="4846" y="529"/>
                  </a:lnTo>
                  <a:lnTo>
                    <a:pt x="4856" y="495"/>
                  </a:lnTo>
                  <a:lnTo>
                    <a:pt x="4863" y="459"/>
                  </a:lnTo>
                  <a:lnTo>
                    <a:pt x="4867" y="421"/>
                  </a:lnTo>
                  <a:lnTo>
                    <a:pt x="4868" y="380"/>
                  </a:lnTo>
                  <a:close/>
                  <a:moveTo>
                    <a:pt x="4757" y="380"/>
                  </a:moveTo>
                  <a:lnTo>
                    <a:pt x="4756" y="410"/>
                  </a:lnTo>
                  <a:lnTo>
                    <a:pt x="4754" y="440"/>
                  </a:lnTo>
                  <a:lnTo>
                    <a:pt x="4748" y="467"/>
                  </a:lnTo>
                  <a:lnTo>
                    <a:pt x="4741" y="493"/>
                  </a:lnTo>
                  <a:lnTo>
                    <a:pt x="4734" y="517"/>
                  </a:lnTo>
                  <a:lnTo>
                    <a:pt x="4722" y="541"/>
                  </a:lnTo>
                  <a:lnTo>
                    <a:pt x="4710" y="562"/>
                  </a:lnTo>
                  <a:lnTo>
                    <a:pt x="4694" y="584"/>
                  </a:lnTo>
                  <a:lnTo>
                    <a:pt x="4677" y="603"/>
                  </a:lnTo>
                  <a:lnTo>
                    <a:pt x="4659" y="619"/>
                  </a:lnTo>
                  <a:lnTo>
                    <a:pt x="4638" y="633"/>
                  </a:lnTo>
                  <a:lnTo>
                    <a:pt x="4617" y="644"/>
                  </a:lnTo>
                  <a:lnTo>
                    <a:pt x="4594" y="653"/>
                  </a:lnTo>
                  <a:lnTo>
                    <a:pt x="4569" y="660"/>
                  </a:lnTo>
                  <a:lnTo>
                    <a:pt x="4543" y="664"/>
                  </a:lnTo>
                  <a:lnTo>
                    <a:pt x="4516" y="665"/>
                  </a:lnTo>
                  <a:lnTo>
                    <a:pt x="4489" y="664"/>
                  </a:lnTo>
                  <a:lnTo>
                    <a:pt x="4463" y="660"/>
                  </a:lnTo>
                  <a:lnTo>
                    <a:pt x="4438" y="653"/>
                  </a:lnTo>
                  <a:lnTo>
                    <a:pt x="4415" y="644"/>
                  </a:lnTo>
                  <a:lnTo>
                    <a:pt x="4393" y="633"/>
                  </a:lnTo>
                  <a:lnTo>
                    <a:pt x="4373" y="619"/>
                  </a:lnTo>
                  <a:lnTo>
                    <a:pt x="4355" y="603"/>
                  </a:lnTo>
                  <a:lnTo>
                    <a:pt x="4338" y="584"/>
                  </a:lnTo>
                  <a:lnTo>
                    <a:pt x="4322" y="562"/>
                  </a:lnTo>
                  <a:lnTo>
                    <a:pt x="4310" y="541"/>
                  </a:lnTo>
                  <a:lnTo>
                    <a:pt x="4298" y="517"/>
                  </a:lnTo>
                  <a:lnTo>
                    <a:pt x="4289" y="493"/>
                  </a:lnTo>
                  <a:lnTo>
                    <a:pt x="4282" y="467"/>
                  </a:lnTo>
                  <a:lnTo>
                    <a:pt x="4277" y="440"/>
                  </a:lnTo>
                  <a:lnTo>
                    <a:pt x="4274" y="410"/>
                  </a:lnTo>
                  <a:lnTo>
                    <a:pt x="4273" y="380"/>
                  </a:lnTo>
                  <a:lnTo>
                    <a:pt x="4274" y="350"/>
                  </a:lnTo>
                  <a:lnTo>
                    <a:pt x="4277" y="322"/>
                  </a:lnTo>
                  <a:lnTo>
                    <a:pt x="4282" y="293"/>
                  </a:lnTo>
                  <a:lnTo>
                    <a:pt x="4289" y="268"/>
                  </a:lnTo>
                  <a:lnTo>
                    <a:pt x="4298" y="243"/>
                  </a:lnTo>
                  <a:lnTo>
                    <a:pt x="4310" y="220"/>
                  </a:lnTo>
                  <a:lnTo>
                    <a:pt x="4322" y="198"/>
                  </a:lnTo>
                  <a:lnTo>
                    <a:pt x="4338" y="178"/>
                  </a:lnTo>
                  <a:lnTo>
                    <a:pt x="4355" y="158"/>
                  </a:lnTo>
                  <a:lnTo>
                    <a:pt x="4374" y="142"/>
                  </a:lnTo>
                  <a:lnTo>
                    <a:pt x="4393" y="127"/>
                  </a:lnTo>
                  <a:lnTo>
                    <a:pt x="4415" y="116"/>
                  </a:lnTo>
                  <a:lnTo>
                    <a:pt x="4439" y="107"/>
                  </a:lnTo>
                  <a:lnTo>
                    <a:pt x="4463" y="100"/>
                  </a:lnTo>
                  <a:lnTo>
                    <a:pt x="4489" y="97"/>
                  </a:lnTo>
                  <a:lnTo>
                    <a:pt x="4516" y="95"/>
                  </a:lnTo>
                  <a:lnTo>
                    <a:pt x="4543" y="97"/>
                  </a:lnTo>
                  <a:lnTo>
                    <a:pt x="4569" y="100"/>
                  </a:lnTo>
                  <a:lnTo>
                    <a:pt x="4593" y="107"/>
                  </a:lnTo>
                  <a:lnTo>
                    <a:pt x="4616" y="116"/>
                  </a:lnTo>
                  <a:lnTo>
                    <a:pt x="4637" y="127"/>
                  </a:lnTo>
                  <a:lnTo>
                    <a:pt x="4658" y="142"/>
                  </a:lnTo>
                  <a:lnTo>
                    <a:pt x="4677" y="158"/>
                  </a:lnTo>
                  <a:lnTo>
                    <a:pt x="4694" y="178"/>
                  </a:lnTo>
                  <a:lnTo>
                    <a:pt x="4710" y="198"/>
                  </a:lnTo>
                  <a:lnTo>
                    <a:pt x="4722" y="220"/>
                  </a:lnTo>
                  <a:lnTo>
                    <a:pt x="4734" y="243"/>
                  </a:lnTo>
                  <a:lnTo>
                    <a:pt x="4741" y="268"/>
                  </a:lnTo>
                  <a:lnTo>
                    <a:pt x="4748" y="293"/>
                  </a:lnTo>
                  <a:lnTo>
                    <a:pt x="4754" y="322"/>
                  </a:lnTo>
                  <a:lnTo>
                    <a:pt x="4756" y="350"/>
                  </a:lnTo>
                  <a:lnTo>
                    <a:pt x="4757" y="380"/>
                  </a:lnTo>
                  <a:close/>
                  <a:moveTo>
                    <a:pt x="5179" y="745"/>
                  </a:moveTo>
                  <a:lnTo>
                    <a:pt x="5179" y="16"/>
                  </a:lnTo>
                  <a:lnTo>
                    <a:pt x="5072" y="16"/>
                  </a:lnTo>
                  <a:lnTo>
                    <a:pt x="5072" y="745"/>
                  </a:lnTo>
                  <a:lnTo>
                    <a:pt x="5179" y="745"/>
                  </a:lnTo>
                  <a:close/>
                  <a:moveTo>
                    <a:pt x="6012" y="745"/>
                  </a:moveTo>
                  <a:lnTo>
                    <a:pt x="6012" y="16"/>
                  </a:lnTo>
                  <a:lnTo>
                    <a:pt x="5905" y="16"/>
                  </a:lnTo>
                  <a:lnTo>
                    <a:pt x="5905" y="598"/>
                  </a:lnTo>
                  <a:lnTo>
                    <a:pt x="5900" y="598"/>
                  </a:lnTo>
                  <a:lnTo>
                    <a:pt x="5580" y="16"/>
                  </a:lnTo>
                  <a:lnTo>
                    <a:pt x="5441" y="16"/>
                  </a:lnTo>
                  <a:lnTo>
                    <a:pt x="5441" y="745"/>
                  </a:lnTo>
                  <a:lnTo>
                    <a:pt x="5549" y="745"/>
                  </a:lnTo>
                  <a:lnTo>
                    <a:pt x="5549" y="160"/>
                  </a:lnTo>
                  <a:lnTo>
                    <a:pt x="5552" y="160"/>
                  </a:lnTo>
                  <a:lnTo>
                    <a:pt x="5873" y="745"/>
                  </a:lnTo>
                  <a:lnTo>
                    <a:pt x="6012" y="745"/>
                  </a:lnTo>
                  <a:close/>
                  <a:moveTo>
                    <a:pt x="6811" y="745"/>
                  </a:moveTo>
                  <a:lnTo>
                    <a:pt x="6811" y="16"/>
                  </a:lnTo>
                  <a:lnTo>
                    <a:pt x="6704" y="16"/>
                  </a:lnTo>
                  <a:lnTo>
                    <a:pt x="6704" y="598"/>
                  </a:lnTo>
                  <a:lnTo>
                    <a:pt x="6700" y="598"/>
                  </a:lnTo>
                  <a:lnTo>
                    <a:pt x="6381" y="16"/>
                  </a:lnTo>
                  <a:lnTo>
                    <a:pt x="6241" y="16"/>
                  </a:lnTo>
                  <a:lnTo>
                    <a:pt x="6241" y="745"/>
                  </a:lnTo>
                  <a:lnTo>
                    <a:pt x="6349" y="745"/>
                  </a:lnTo>
                  <a:lnTo>
                    <a:pt x="6349" y="160"/>
                  </a:lnTo>
                  <a:lnTo>
                    <a:pt x="6351" y="160"/>
                  </a:lnTo>
                  <a:lnTo>
                    <a:pt x="6672" y="745"/>
                  </a:lnTo>
                  <a:lnTo>
                    <a:pt x="6811" y="745"/>
                  </a:lnTo>
                  <a:close/>
                  <a:moveTo>
                    <a:pt x="7161" y="745"/>
                  </a:moveTo>
                  <a:lnTo>
                    <a:pt x="7161" y="16"/>
                  </a:lnTo>
                  <a:lnTo>
                    <a:pt x="7054" y="16"/>
                  </a:lnTo>
                  <a:lnTo>
                    <a:pt x="7054" y="745"/>
                  </a:lnTo>
                  <a:lnTo>
                    <a:pt x="7161" y="745"/>
                  </a:lnTo>
                  <a:close/>
                  <a:moveTo>
                    <a:pt x="7959" y="745"/>
                  </a:moveTo>
                  <a:lnTo>
                    <a:pt x="7959" y="16"/>
                  </a:lnTo>
                  <a:lnTo>
                    <a:pt x="7851" y="16"/>
                  </a:lnTo>
                  <a:lnTo>
                    <a:pt x="7851" y="598"/>
                  </a:lnTo>
                  <a:lnTo>
                    <a:pt x="7846" y="598"/>
                  </a:lnTo>
                  <a:lnTo>
                    <a:pt x="7527" y="16"/>
                  </a:lnTo>
                  <a:lnTo>
                    <a:pt x="7387" y="16"/>
                  </a:lnTo>
                  <a:lnTo>
                    <a:pt x="7387" y="745"/>
                  </a:lnTo>
                  <a:lnTo>
                    <a:pt x="7495" y="745"/>
                  </a:lnTo>
                  <a:lnTo>
                    <a:pt x="7495" y="160"/>
                  </a:lnTo>
                  <a:lnTo>
                    <a:pt x="7498" y="160"/>
                  </a:lnTo>
                  <a:lnTo>
                    <a:pt x="7819" y="745"/>
                  </a:lnTo>
                  <a:lnTo>
                    <a:pt x="7959" y="745"/>
                  </a:lnTo>
                  <a:close/>
                  <a:moveTo>
                    <a:pt x="8930" y="745"/>
                  </a:moveTo>
                  <a:lnTo>
                    <a:pt x="8930" y="651"/>
                  </a:lnTo>
                  <a:lnTo>
                    <a:pt x="8629" y="651"/>
                  </a:lnTo>
                  <a:lnTo>
                    <a:pt x="8629" y="16"/>
                  </a:lnTo>
                  <a:lnTo>
                    <a:pt x="8522" y="16"/>
                  </a:lnTo>
                  <a:lnTo>
                    <a:pt x="8522" y="745"/>
                  </a:lnTo>
                  <a:lnTo>
                    <a:pt x="8930" y="745"/>
                  </a:lnTo>
                  <a:close/>
                  <a:moveTo>
                    <a:pt x="9779" y="745"/>
                  </a:moveTo>
                  <a:lnTo>
                    <a:pt x="9458" y="16"/>
                  </a:lnTo>
                  <a:lnTo>
                    <a:pt x="9356" y="16"/>
                  </a:lnTo>
                  <a:lnTo>
                    <a:pt x="9036" y="745"/>
                  </a:lnTo>
                  <a:lnTo>
                    <a:pt x="9151" y="745"/>
                  </a:lnTo>
                  <a:lnTo>
                    <a:pt x="9227" y="558"/>
                  </a:lnTo>
                  <a:lnTo>
                    <a:pt x="9587" y="558"/>
                  </a:lnTo>
                  <a:lnTo>
                    <a:pt x="9665" y="745"/>
                  </a:lnTo>
                  <a:lnTo>
                    <a:pt x="9779" y="745"/>
                  </a:lnTo>
                  <a:close/>
                  <a:moveTo>
                    <a:pt x="9554" y="475"/>
                  </a:moveTo>
                  <a:lnTo>
                    <a:pt x="9262" y="475"/>
                  </a:lnTo>
                  <a:lnTo>
                    <a:pt x="9407" y="116"/>
                  </a:lnTo>
                  <a:lnTo>
                    <a:pt x="9554" y="475"/>
                  </a:lnTo>
                  <a:close/>
                  <a:moveTo>
                    <a:pt x="10024" y="745"/>
                  </a:moveTo>
                  <a:lnTo>
                    <a:pt x="10024" y="16"/>
                  </a:lnTo>
                  <a:lnTo>
                    <a:pt x="9918" y="16"/>
                  </a:lnTo>
                  <a:lnTo>
                    <a:pt x="9918" y="745"/>
                  </a:lnTo>
                  <a:lnTo>
                    <a:pt x="10024" y="745"/>
                  </a:lnTo>
                  <a:close/>
                  <a:moveTo>
                    <a:pt x="10726" y="107"/>
                  </a:moveTo>
                  <a:lnTo>
                    <a:pt x="10726" y="16"/>
                  </a:lnTo>
                  <a:lnTo>
                    <a:pt x="10170" y="16"/>
                  </a:lnTo>
                  <a:lnTo>
                    <a:pt x="10170" y="107"/>
                  </a:lnTo>
                  <a:lnTo>
                    <a:pt x="10395" y="107"/>
                  </a:lnTo>
                  <a:lnTo>
                    <a:pt x="10395" y="745"/>
                  </a:lnTo>
                  <a:lnTo>
                    <a:pt x="10502" y="745"/>
                  </a:lnTo>
                  <a:lnTo>
                    <a:pt x="10502" y="107"/>
                  </a:lnTo>
                  <a:lnTo>
                    <a:pt x="10726" y="107"/>
                  </a:lnTo>
                  <a:close/>
                  <a:moveTo>
                    <a:pt x="11505" y="380"/>
                  </a:moveTo>
                  <a:lnTo>
                    <a:pt x="11503" y="340"/>
                  </a:lnTo>
                  <a:lnTo>
                    <a:pt x="11499" y="302"/>
                  </a:lnTo>
                  <a:lnTo>
                    <a:pt x="11492" y="265"/>
                  </a:lnTo>
                  <a:lnTo>
                    <a:pt x="11482" y="232"/>
                  </a:lnTo>
                  <a:lnTo>
                    <a:pt x="11469" y="199"/>
                  </a:lnTo>
                  <a:lnTo>
                    <a:pt x="11454" y="167"/>
                  </a:lnTo>
                  <a:lnTo>
                    <a:pt x="11437" y="139"/>
                  </a:lnTo>
                  <a:lnTo>
                    <a:pt x="11415" y="112"/>
                  </a:lnTo>
                  <a:lnTo>
                    <a:pt x="11390" y="86"/>
                  </a:lnTo>
                  <a:lnTo>
                    <a:pt x="11363" y="64"/>
                  </a:lnTo>
                  <a:lnTo>
                    <a:pt x="11333" y="45"/>
                  </a:lnTo>
                  <a:lnTo>
                    <a:pt x="11302" y="29"/>
                  </a:lnTo>
                  <a:lnTo>
                    <a:pt x="11268" y="18"/>
                  </a:lnTo>
                  <a:lnTo>
                    <a:pt x="11231" y="9"/>
                  </a:lnTo>
                  <a:lnTo>
                    <a:pt x="11193" y="3"/>
                  </a:lnTo>
                  <a:lnTo>
                    <a:pt x="11152" y="2"/>
                  </a:lnTo>
                  <a:lnTo>
                    <a:pt x="11111" y="3"/>
                  </a:lnTo>
                  <a:lnTo>
                    <a:pt x="11073" y="9"/>
                  </a:lnTo>
                  <a:lnTo>
                    <a:pt x="11036" y="18"/>
                  </a:lnTo>
                  <a:lnTo>
                    <a:pt x="11002" y="29"/>
                  </a:lnTo>
                  <a:lnTo>
                    <a:pt x="10971" y="45"/>
                  </a:lnTo>
                  <a:lnTo>
                    <a:pt x="10941" y="64"/>
                  </a:lnTo>
                  <a:lnTo>
                    <a:pt x="10914" y="86"/>
                  </a:lnTo>
                  <a:lnTo>
                    <a:pt x="10889" y="112"/>
                  </a:lnTo>
                  <a:lnTo>
                    <a:pt x="10869" y="138"/>
                  </a:lnTo>
                  <a:lnTo>
                    <a:pt x="10851" y="167"/>
                  </a:lnTo>
                  <a:lnTo>
                    <a:pt x="10835" y="198"/>
                  </a:lnTo>
                  <a:lnTo>
                    <a:pt x="10822" y="230"/>
                  </a:lnTo>
                  <a:lnTo>
                    <a:pt x="10813" y="265"/>
                  </a:lnTo>
                  <a:lnTo>
                    <a:pt x="10806" y="301"/>
                  </a:lnTo>
                  <a:lnTo>
                    <a:pt x="10802" y="340"/>
                  </a:lnTo>
                  <a:lnTo>
                    <a:pt x="10801" y="380"/>
                  </a:lnTo>
                  <a:lnTo>
                    <a:pt x="10802" y="421"/>
                  </a:lnTo>
                  <a:lnTo>
                    <a:pt x="10806" y="459"/>
                  </a:lnTo>
                  <a:lnTo>
                    <a:pt x="10813" y="495"/>
                  </a:lnTo>
                  <a:lnTo>
                    <a:pt x="10823" y="530"/>
                  </a:lnTo>
                  <a:lnTo>
                    <a:pt x="10836" y="561"/>
                  </a:lnTo>
                  <a:lnTo>
                    <a:pt x="10851" y="592"/>
                  </a:lnTo>
                  <a:lnTo>
                    <a:pt x="10869" y="621"/>
                  </a:lnTo>
                  <a:lnTo>
                    <a:pt x="10889" y="647"/>
                  </a:lnTo>
                  <a:lnTo>
                    <a:pt x="10914" y="674"/>
                  </a:lnTo>
                  <a:lnTo>
                    <a:pt x="10941" y="696"/>
                  </a:lnTo>
                  <a:lnTo>
                    <a:pt x="10971" y="715"/>
                  </a:lnTo>
                  <a:lnTo>
                    <a:pt x="11002" y="730"/>
                  </a:lnTo>
                  <a:lnTo>
                    <a:pt x="11036" y="742"/>
                  </a:lnTo>
                  <a:lnTo>
                    <a:pt x="11073" y="751"/>
                  </a:lnTo>
                  <a:lnTo>
                    <a:pt x="11111" y="756"/>
                  </a:lnTo>
                  <a:lnTo>
                    <a:pt x="11152" y="758"/>
                  </a:lnTo>
                  <a:lnTo>
                    <a:pt x="11193" y="756"/>
                  </a:lnTo>
                  <a:lnTo>
                    <a:pt x="11231" y="751"/>
                  </a:lnTo>
                  <a:lnTo>
                    <a:pt x="11268" y="742"/>
                  </a:lnTo>
                  <a:lnTo>
                    <a:pt x="11302" y="730"/>
                  </a:lnTo>
                  <a:lnTo>
                    <a:pt x="11333" y="715"/>
                  </a:lnTo>
                  <a:lnTo>
                    <a:pt x="11363" y="696"/>
                  </a:lnTo>
                  <a:lnTo>
                    <a:pt x="11390" y="674"/>
                  </a:lnTo>
                  <a:lnTo>
                    <a:pt x="11415" y="647"/>
                  </a:lnTo>
                  <a:lnTo>
                    <a:pt x="11437" y="620"/>
                  </a:lnTo>
                  <a:lnTo>
                    <a:pt x="11454" y="592"/>
                  </a:lnTo>
                  <a:lnTo>
                    <a:pt x="11469" y="561"/>
                  </a:lnTo>
                  <a:lnTo>
                    <a:pt x="11482" y="529"/>
                  </a:lnTo>
                  <a:lnTo>
                    <a:pt x="11492" y="495"/>
                  </a:lnTo>
                  <a:lnTo>
                    <a:pt x="11499" y="459"/>
                  </a:lnTo>
                  <a:lnTo>
                    <a:pt x="11503" y="421"/>
                  </a:lnTo>
                  <a:lnTo>
                    <a:pt x="11505" y="380"/>
                  </a:lnTo>
                  <a:close/>
                  <a:moveTo>
                    <a:pt x="11395" y="380"/>
                  </a:moveTo>
                  <a:lnTo>
                    <a:pt x="11394" y="410"/>
                  </a:lnTo>
                  <a:lnTo>
                    <a:pt x="11390" y="440"/>
                  </a:lnTo>
                  <a:lnTo>
                    <a:pt x="11386" y="467"/>
                  </a:lnTo>
                  <a:lnTo>
                    <a:pt x="11379" y="493"/>
                  </a:lnTo>
                  <a:lnTo>
                    <a:pt x="11370" y="517"/>
                  </a:lnTo>
                  <a:lnTo>
                    <a:pt x="11358" y="541"/>
                  </a:lnTo>
                  <a:lnTo>
                    <a:pt x="11346" y="562"/>
                  </a:lnTo>
                  <a:lnTo>
                    <a:pt x="11331" y="584"/>
                  </a:lnTo>
                  <a:lnTo>
                    <a:pt x="11313" y="603"/>
                  </a:lnTo>
                  <a:lnTo>
                    <a:pt x="11295" y="619"/>
                  </a:lnTo>
                  <a:lnTo>
                    <a:pt x="11274" y="633"/>
                  </a:lnTo>
                  <a:lnTo>
                    <a:pt x="11253" y="644"/>
                  </a:lnTo>
                  <a:lnTo>
                    <a:pt x="11230" y="653"/>
                  </a:lnTo>
                  <a:lnTo>
                    <a:pt x="11205" y="660"/>
                  </a:lnTo>
                  <a:lnTo>
                    <a:pt x="11179" y="664"/>
                  </a:lnTo>
                  <a:lnTo>
                    <a:pt x="11152" y="665"/>
                  </a:lnTo>
                  <a:lnTo>
                    <a:pt x="11125" y="664"/>
                  </a:lnTo>
                  <a:lnTo>
                    <a:pt x="11099" y="660"/>
                  </a:lnTo>
                  <a:lnTo>
                    <a:pt x="11075" y="653"/>
                  </a:lnTo>
                  <a:lnTo>
                    <a:pt x="11051" y="644"/>
                  </a:lnTo>
                  <a:lnTo>
                    <a:pt x="11030" y="633"/>
                  </a:lnTo>
                  <a:lnTo>
                    <a:pt x="11009" y="619"/>
                  </a:lnTo>
                  <a:lnTo>
                    <a:pt x="10991" y="603"/>
                  </a:lnTo>
                  <a:lnTo>
                    <a:pt x="10974" y="584"/>
                  </a:lnTo>
                  <a:lnTo>
                    <a:pt x="10959" y="562"/>
                  </a:lnTo>
                  <a:lnTo>
                    <a:pt x="10946" y="541"/>
                  </a:lnTo>
                  <a:lnTo>
                    <a:pt x="10934" y="517"/>
                  </a:lnTo>
                  <a:lnTo>
                    <a:pt x="10925" y="493"/>
                  </a:lnTo>
                  <a:lnTo>
                    <a:pt x="10919" y="467"/>
                  </a:lnTo>
                  <a:lnTo>
                    <a:pt x="10914" y="440"/>
                  </a:lnTo>
                  <a:lnTo>
                    <a:pt x="10911" y="410"/>
                  </a:lnTo>
                  <a:lnTo>
                    <a:pt x="10909" y="380"/>
                  </a:lnTo>
                  <a:lnTo>
                    <a:pt x="10911" y="350"/>
                  </a:lnTo>
                  <a:lnTo>
                    <a:pt x="10914" y="322"/>
                  </a:lnTo>
                  <a:lnTo>
                    <a:pt x="10919" y="293"/>
                  </a:lnTo>
                  <a:lnTo>
                    <a:pt x="10925" y="268"/>
                  </a:lnTo>
                  <a:lnTo>
                    <a:pt x="10934" y="243"/>
                  </a:lnTo>
                  <a:lnTo>
                    <a:pt x="10946" y="220"/>
                  </a:lnTo>
                  <a:lnTo>
                    <a:pt x="10959" y="198"/>
                  </a:lnTo>
                  <a:lnTo>
                    <a:pt x="10974" y="178"/>
                  </a:lnTo>
                  <a:lnTo>
                    <a:pt x="10991" y="158"/>
                  </a:lnTo>
                  <a:lnTo>
                    <a:pt x="11010" y="142"/>
                  </a:lnTo>
                  <a:lnTo>
                    <a:pt x="11030" y="127"/>
                  </a:lnTo>
                  <a:lnTo>
                    <a:pt x="11051" y="116"/>
                  </a:lnTo>
                  <a:lnTo>
                    <a:pt x="11075" y="107"/>
                  </a:lnTo>
                  <a:lnTo>
                    <a:pt x="11099" y="100"/>
                  </a:lnTo>
                  <a:lnTo>
                    <a:pt x="11125" y="97"/>
                  </a:lnTo>
                  <a:lnTo>
                    <a:pt x="11152" y="95"/>
                  </a:lnTo>
                  <a:lnTo>
                    <a:pt x="11179" y="97"/>
                  </a:lnTo>
                  <a:lnTo>
                    <a:pt x="11205" y="100"/>
                  </a:lnTo>
                  <a:lnTo>
                    <a:pt x="11229" y="107"/>
                  </a:lnTo>
                  <a:lnTo>
                    <a:pt x="11252" y="116"/>
                  </a:lnTo>
                  <a:lnTo>
                    <a:pt x="11273" y="127"/>
                  </a:lnTo>
                  <a:lnTo>
                    <a:pt x="11294" y="142"/>
                  </a:lnTo>
                  <a:lnTo>
                    <a:pt x="11313" y="158"/>
                  </a:lnTo>
                  <a:lnTo>
                    <a:pt x="11331" y="178"/>
                  </a:lnTo>
                  <a:lnTo>
                    <a:pt x="11346" y="198"/>
                  </a:lnTo>
                  <a:lnTo>
                    <a:pt x="11358" y="220"/>
                  </a:lnTo>
                  <a:lnTo>
                    <a:pt x="11370" y="243"/>
                  </a:lnTo>
                  <a:lnTo>
                    <a:pt x="11379" y="268"/>
                  </a:lnTo>
                  <a:lnTo>
                    <a:pt x="11386" y="293"/>
                  </a:lnTo>
                  <a:lnTo>
                    <a:pt x="11390" y="322"/>
                  </a:lnTo>
                  <a:lnTo>
                    <a:pt x="11394" y="350"/>
                  </a:lnTo>
                  <a:lnTo>
                    <a:pt x="11395" y="380"/>
                  </a:lnTo>
                  <a:close/>
                  <a:moveTo>
                    <a:pt x="12075" y="548"/>
                  </a:moveTo>
                  <a:lnTo>
                    <a:pt x="12074" y="522"/>
                  </a:lnTo>
                  <a:lnTo>
                    <a:pt x="12070" y="498"/>
                  </a:lnTo>
                  <a:lnTo>
                    <a:pt x="12063" y="475"/>
                  </a:lnTo>
                  <a:lnTo>
                    <a:pt x="12054" y="452"/>
                  </a:lnTo>
                  <a:lnTo>
                    <a:pt x="12043" y="432"/>
                  </a:lnTo>
                  <a:lnTo>
                    <a:pt x="12029" y="412"/>
                  </a:lnTo>
                  <a:lnTo>
                    <a:pt x="12012" y="392"/>
                  </a:lnTo>
                  <a:lnTo>
                    <a:pt x="11993" y="374"/>
                  </a:lnTo>
                  <a:lnTo>
                    <a:pt x="11973" y="361"/>
                  </a:lnTo>
                  <a:lnTo>
                    <a:pt x="11941" y="342"/>
                  </a:lnTo>
                  <a:lnTo>
                    <a:pt x="11840" y="286"/>
                  </a:lnTo>
                  <a:lnTo>
                    <a:pt x="11821" y="274"/>
                  </a:lnTo>
                  <a:lnTo>
                    <a:pt x="11804" y="263"/>
                  </a:lnTo>
                  <a:lnTo>
                    <a:pt x="11789" y="252"/>
                  </a:lnTo>
                  <a:lnTo>
                    <a:pt x="11778" y="241"/>
                  </a:lnTo>
                  <a:lnTo>
                    <a:pt x="11769" y="230"/>
                  </a:lnTo>
                  <a:lnTo>
                    <a:pt x="11762" y="219"/>
                  </a:lnTo>
                  <a:lnTo>
                    <a:pt x="11760" y="214"/>
                  </a:lnTo>
                  <a:lnTo>
                    <a:pt x="11757" y="208"/>
                  </a:lnTo>
                  <a:lnTo>
                    <a:pt x="11756" y="198"/>
                  </a:lnTo>
                  <a:lnTo>
                    <a:pt x="11759" y="178"/>
                  </a:lnTo>
                  <a:lnTo>
                    <a:pt x="11765" y="160"/>
                  </a:lnTo>
                  <a:lnTo>
                    <a:pt x="11777" y="142"/>
                  </a:lnTo>
                  <a:lnTo>
                    <a:pt x="11785" y="134"/>
                  </a:lnTo>
                  <a:lnTo>
                    <a:pt x="11793" y="126"/>
                  </a:lnTo>
                  <a:lnTo>
                    <a:pt x="11812" y="111"/>
                  </a:lnTo>
                  <a:lnTo>
                    <a:pt x="11822" y="106"/>
                  </a:lnTo>
                  <a:lnTo>
                    <a:pt x="11833" y="101"/>
                  </a:lnTo>
                  <a:lnTo>
                    <a:pt x="11857" y="95"/>
                  </a:lnTo>
                  <a:lnTo>
                    <a:pt x="11884" y="93"/>
                  </a:lnTo>
                  <a:lnTo>
                    <a:pt x="11908" y="95"/>
                  </a:lnTo>
                  <a:lnTo>
                    <a:pt x="11940" y="101"/>
                  </a:lnTo>
                  <a:lnTo>
                    <a:pt x="12029" y="127"/>
                  </a:lnTo>
                  <a:lnTo>
                    <a:pt x="12048" y="26"/>
                  </a:lnTo>
                  <a:lnTo>
                    <a:pt x="12007" y="14"/>
                  </a:lnTo>
                  <a:lnTo>
                    <a:pt x="11966" y="7"/>
                  </a:lnTo>
                  <a:lnTo>
                    <a:pt x="11925" y="1"/>
                  </a:lnTo>
                  <a:lnTo>
                    <a:pt x="11884" y="0"/>
                  </a:lnTo>
                  <a:lnTo>
                    <a:pt x="11862" y="1"/>
                  </a:lnTo>
                  <a:lnTo>
                    <a:pt x="11840" y="3"/>
                  </a:lnTo>
                  <a:lnTo>
                    <a:pt x="11819" y="7"/>
                  </a:lnTo>
                  <a:lnTo>
                    <a:pt x="11798" y="11"/>
                  </a:lnTo>
                  <a:lnTo>
                    <a:pt x="11760" y="27"/>
                  </a:lnTo>
                  <a:lnTo>
                    <a:pt x="11742" y="37"/>
                  </a:lnTo>
                  <a:lnTo>
                    <a:pt x="11723" y="48"/>
                  </a:lnTo>
                  <a:lnTo>
                    <a:pt x="11705" y="63"/>
                  </a:lnTo>
                  <a:lnTo>
                    <a:pt x="11691" y="77"/>
                  </a:lnTo>
                  <a:lnTo>
                    <a:pt x="11677" y="94"/>
                  </a:lnTo>
                  <a:lnTo>
                    <a:pt x="11666" y="113"/>
                  </a:lnTo>
                  <a:lnTo>
                    <a:pt x="11658" y="133"/>
                  </a:lnTo>
                  <a:lnTo>
                    <a:pt x="11652" y="153"/>
                  </a:lnTo>
                  <a:lnTo>
                    <a:pt x="11647" y="174"/>
                  </a:lnTo>
                  <a:lnTo>
                    <a:pt x="11646" y="198"/>
                  </a:lnTo>
                  <a:lnTo>
                    <a:pt x="11649" y="224"/>
                  </a:lnTo>
                  <a:lnTo>
                    <a:pt x="11652" y="236"/>
                  </a:lnTo>
                  <a:lnTo>
                    <a:pt x="11655" y="248"/>
                  </a:lnTo>
                  <a:lnTo>
                    <a:pt x="11667" y="273"/>
                  </a:lnTo>
                  <a:lnTo>
                    <a:pt x="11681" y="296"/>
                  </a:lnTo>
                  <a:lnTo>
                    <a:pt x="11701" y="318"/>
                  </a:lnTo>
                  <a:lnTo>
                    <a:pt x="11726" y="340"/>
                  </a:lnTo>
                  <a:lnTo>
                    <a:pt x="11754" y="360"/>
                  </a:lnTo>
                  <a:lnTo>
                    <a:pt x="11786" y="379"/>
                  </a:lnTo>
                  <a:lnTo>
                    <a:pt x="11824" y="399"/>
                  </a:lnTo>
                  <a:lnTo>
                    <a:pt x="11863" y="418"/>
                  </a:lnTo>
                  <a:lnTo>
                    <a:pt x="11905" y="445"/>
                  </a:lnTo>
                  <a:lnTo>
                    <a:pt x="11922" y="458"/>
                  </a:lnTo>
                  <a:lnTo>
                    <a:pt x="11934" y="470"/>
                  </a:lnTo>
                  <a:lnTo>
                    <a:pt x="11941" y="479"/>
                  </a:lnTo>
                  <a:lnTo>
                    <a:pt x="11948" y="488"/>
                  </a:lnTo>
                  <a:lnTo>
                    <a:pt x="11958" y="506"/>
                  </a:lnTo>
                  <a:lnTo>
                    <a:pt x="11964" y="526"/>
                  </a:lnTo>
                  <a:lnTo>
                    <a:pt x="11966" y="548"/>
                  </a:lnTo>
                  <a:lnTo>
                    <a:pt x="11963" y="571"/>
                  </a:lnTo>
                  <a:lnTo>
                    <a:pt x="11955" y="594"/>
                  </a:lnTo>
                  <a:lnTo>
                    <a:pt x="11941" y="614"/>
                  </a:lnTo>
                  <a:lnTo>
                    <a:pt x="11922" y="631"/>
                  </a:lnTo>
                  <a:lnTo>
                    <a:pt x="11898" y="646"/>
                  </a:lnTo>
                  <a:lnTo>
                    <a:pt x="11884" y="651"/>
                  </a:lnTo>
                  <a:lnTo>
                    <a:pt x="11871" y="657"/>
                  </a:lnTo>
                  <a:lnTo>
                    <a:pt x="11856" y="660"/>
                  </a:lnTo>
                  <a:lnTo>
                    <a:pt x="11840" y="662"/>
                  </a:lnTo>
                  <a:lnTo>
                    <a:pt x="11807" y="665"/>
                  </a:lnTo>
                  <a:lnTo>
                    <a:pt x="11770" y="662"/>
                  </a:lnTo>
                  <a:lnTo>
                    <a:pt x="11753" y="659"/>
                  </a:lnTo>
                  <a:lnTo>
                    <a:pt x="11735" y="656"/>
                  </a:lnTo>
                  <a:lnTo>
                    <a:pt x="11702" y="644"/>
                  </a:lnTo>
                  <a:lnTo>
                    <a:pt x="11670" y="629"/>
                  </a:lnTo>
                  <a:lnTo>
                    <a:pt x="11655" y="729"/>
                  </a:lnTo>
                  <a:lnTo>
                    <a:pt x="11703" y="745"/>
                  </a:lnTo>
                  <a:lnTo>
                    <a:pt x="11734" y="752"/>
                  </a:lnTo>
                  <a:lnTo>
                    <a:pt x="11747" y="755"/>
                  </a:lnTo>
                  <a:lnTo>
                    <a:pt x="11765" y="757"/>
                  </a:lnTo>
                  <a:lnTo>
                    <a:pt x="11807" y="758"/>
                  </a:lnTo>
                  <a:lnTo>
                    <a:pt x="11833" y="757"/>
                  </a:lnTo>
                  <a:lnTo>
                    <a:pt x="11858" y="755"/>
                  </a:lnTo>
                  <a:lnTo>
                    <a:pt x="11882" y="751"/>
                  </a:lnTo>
                  <a:lnTo>
                    <a:pt x="11905" y="747"/>
                  </a:lnTo>
                  <a:lnTo>
                    <a:pt x="11926" y="740"/>
                  </a:lnTo>
                  <a:lnTo>
                    <a:pt x="11947" y="732"/>
                  </a:lnTo>
                  <a:lnTo>
                    <a:pt x="11967" y="723"/>
                  </a:lnTo>
                  <a:lnTo>
                    <a:pt x="11985" y="712"/>
                  </a:lnTo>
                  <a:lnTo>
                    <a:pt x="12007" y="696"/>
                  </a:lnTo>
                  <a:lnTo>
                    <a:pt x="12025" y="680"/>
                  </a:lnTo>
                  <a:lnTo>
                    <a:pt x="12041" y="661"/>
                  </a:lnTo>
                  <a:lnTo>
                    <a:pt x="12053" y="642"/>
                  </a:lnTo>
                  <a:lnTo>
                    <a:pt x="12062" y="621"/>
                  </a:lnTo>
                  <a:lnTo>
                    <a:pt x="12070" y="598"/>
                  </a:lnTo>
                  <a:lnTo>
                    <a:pt x="12074" y="574"/>
                  </a:lnTo>
                  <a:lnTo>
                    <a:pt x="12075" y="548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i-FI" dirty="0">
                <a:latin typeface="Calibri"/>
              </a:endParaRPr>
            </a:p>
          </p:txBody>
        </p:sp>
        <p:sp>
          <p:nvSpPr>
            <p:cNvPr id="3107" name="Freeform 35"/>
            <p:cNvSpPr>
              <a:spLocks noEditPoints="1"/>
            </p:cNvSpPr>
            <p:nvPr userDrawn="1"/>
          </p:nvSpPr>
          <p:spPr bwMode="auto">
            <a:xfrm>
              <a:off x="1201" y="2206"/>
              <a:ext cx="1271" cy="124"/>
            </a:xfrm>
            <a:custGeom>
              <a:avLst/>
              <a:gdLst/>
              <a:ahLst/>
              <a:cxnLst>
                <a:cxn ang="0">
                  <a:pos x="331" y="91"/>
                </a:cxn>
                <a:cxn ang="0">
                  <a:pos x="814" y="635"/>
                </a:cxn>
                <a:cxn ang="0">
                  <a:pos x="1849" y="635"/>
                </a:cxn>
                <a:cxn ang="0">
                  <a:pos x="1793" y="617"/>
                </a:cxn>
                <a:cxn ang="0">
                  <a:pos x="1715" y="480"/>
                </a:cxn>
                <a:cxn ang="0">
                  <a:pos x="1678" y="354"/>
                </a:cxn>
                <a:cxn ang="0">
                  <a:pos x="1757" y="288"/>
                </a:cxn>
                <a:cxn ang="0">
                  <a:pos x="1789" y="203"/>
                </a:cxn>
                <a:cxn ang="0">
                  <a:pos x="1778" y="120"/>
                </a:cxn>
                <a:cxn ang="0">
                  <a:pos x="1732" y="57"/>
                </a:cxn>
                <a:cxn ang="0">
                  <a:pos x="1653" y="12"/>
                </a:cxn>
                <a:cxn ang="0">
                  <a:pos x="1318" y="0"/>
                </a:cxn>
                <a:cxn ang="0">
                  <a:pos x="1535" y="411"/>
                </a:cxn>
                <a:cxn ang="0">
                  <a:pos x="1581" y="450"/>
                </a:cxn>
                <a:cxn ang="0">
                  <a:pos x="1697" y="665"/>
                </a:cxn>
                <a:cxn ang="0">
                  <a:pos x="1765" y="717"/>
                </a:cxn>
                <a:cxn ang="0">
                  <a:pos x="1677" y="190"/>
                </a:cxn>
                <a:cxn ang="0">
                  <a:pos x="1646" y="266"/>
                </a:cxn>
                <a:cxn ang="0">
                  <a:pos x="1584" y="309"/>
                </a:cxn>
                <a:cxn ang="0">
                  <a:pos x="1559" y="91"/>
                </a:cxn>
                <a:cxn ang="0">
                  <a:pos x="1645" y="123"/>
                </a:cxn>
                <a:cxn ang="0">
                  <a:pos x="1673" y="167"/>
                </a:cxn>
                <a:cxn ang="0">
                  <a:pos x="1902" y="0"/>
                </a:cxn>
                <a:cxn ang="0">
                  <a:pos x="3146" y="729"/>
                </a:cxn>
                <a:cxn ang="0">
                  <a:pos x="3148" y="91"/>
                </a:cxn>
                <a:cxn ang="0">
                  <a:pos x="3646" y="729"/>
                </a:cxn>
                <a:cxn ang="0">
                  <a:pos x="4650" y="276"/>
                </a:cxn>
                <a:cxn ang="0">
                  <a:pos x="4596" y="150"/>
                </a:cxn>
                <a:cxn ang="0">
                  <a:pos x="4510" y="62"/>
                </a:cxn>
                <a:cxn ang="0">
                  <a:pos x="4381" y="6"/>
                </a:cxn>
                <a:cxn ang="0">
                  <a:pos x="4326" y="729"/>
                </a:cxn>
                <a:cxn ang="0">
                  <a:pos x="4465" y="695"/>
                </a:cxn>
                <a:cxn ang="0">
                  <a:pos x="4575" y="609"/>
                </a:cxn>
                <a:cxn ang="0">
                  <a:pos x="4635" y="507"/>
                </a:cxn>
                <a:cxn ang="0">
                  <a:pos x="4659" y="368"/>
                </a:cxn>
                <a:cxn ang="0">
                  <a:pos x="4539" y="459"/>
                </a:cxn>
                <a:cxn ang="0">
                  <a:pos x="4494" y="546"/>
                </a:cxn>
                <a:cxn ang="0">
                  <a:pos x="4417" y="611"/>
                </a:cxn>
                <a:cxn ang="0">
                  <a:pos x="4320" y="635"/>
                </a:cxn>
                <a:cxn ang="0">
                  <a:pos x="4359" y="98"/>
                </a:cxn>
                <a:cxn ang="0">
                  <a:pos x="4443" y="136"/>
                </a:cxn>
                <a:cxn ang="0">
                  <a:pos x="4507" y="208"/>
                </a:cxn>
                <a:cxn ang="0">
                  <a:pos x="4546" y="301"/>
                </a:cxn>
                <a:cxn ang="0">
                  <a:pos x="4825" y="0"/>
                </a:cxn>
                <a:cxn ang="0">
                  <a:pos x="4931" y="302"/>
                </a:cxn>
                <a:cxn ang="0">
                  <a:pos x="5583" y="0"/>
                </a:cxn>
                <a:cxn ang="0">
                  <a:pos x="6765" y="527"/>
                </a:cxn>
                <a:cxn ang="0">
                  <a:pos x="6652" y="571"/>
                </a:cxn>
                <a:cxn ang="0">
                  <a:pos x="6604" y="632"/>
                </a:cxn>
                <a:cxn ang="0">
                  <a:pos x="6507" y="649"/>
                </a:cxn>
                <a:cxn ang="0">
                  <a:pos x="6487" y="731"/>
                </a:cxn>
                <a:cxn ang="0">
                  <a:pos x="6590" y="741"/>
                </a:cxn>
                <a:cxn ang="0">
                  <a:pos x="6676" y="713"/>
                </a:cxn>
                <a:cxn ang="0">
                  <a:pos x="6731" y="658"/>
                </a:cxn>
                <a:cxn ang="0">
                  <a:pos x="6762" y="572"/>
                </a:cxn>
                <a:cxn ang="0">
                  <a:pos x="6884" y="729"/>
                </a:cxn>
                <a:cxn ang="0">
                  <a:pos x="7256" y="100"/>
                </a:cxn>
              </a:cxnLst>
              <a:rect l="0" t="0" r="r" b="b"/>
              <a:pathLst>
                <a:path w="7628" h="742">
                  <a:moveTo>
                    <a:pt x="555" y="91"/>
                  </a:moveTo>
                  <a:lnTo>
                    <a:pt x="555" y="0"/>
                  </a:lnTo>
                  <a:lnTo>
                    <a:pt x="0" y="0"/>
                  </a:lnTo>
                  <a:lnTo>
                    <a:pt x="0" y="91"/>
                  </a:lnTo>
                  <a:lnTo>
                    <a:pt x="224" y="91"/>
                  </a:lnTo>
                  <a:lnTo>
                    <a:pt x="224" y="729"/>
                  </a:lnTo>
                  <a:lnTo>
                    <a:pt x="331" y="729"/>
                  </a:lnTo>
                  <a:lnTo>
                    <a:pt x="331" y="91"/>
                  </a:lnTo>
                  <a:lnTo>
                    <a:pt x="555" y="91"/>
                  </a:lnTo>
                  <a:close/>
                  <a:moveTo>
                    <a:pt x="1121" y="91"/>
                  </a:moveTo>
                  <a:lnTo>
                    <a:pt x="1121" y="0"/>
                  </a:lnTo>
                  <a:lnTo>
                    <a:pt x="707" y="0"/>
                  </a:lnTo>
                  <a:lnTo>
                    <a:pt x="707" y="729"/>
                  </a:lnTo>
                  <a:lnTo>
                    <a:pt x="1120" y="729"/>
                  </a:lnTo>
                  <a:lnTo>
                    <a:pt x="1120" y="635"/>
                  </a:lnTo>
                  <a:lnTo>
                    <a:pt x="814" y="635"/>
                  </a:lnTo>
                  <a:lnTo>
                    <a:pt x="814" y="396"/>
                  </a:lnTo>
                  <a:lnTo>
                    <a:pt x="1094" y="396"/>
                  </a:lnTo>
                  <a:lnTo>
                    <a:pt x="1094" y="302"/>
                  </a:lnTo>
                  <a:lnTo>
                    <a:pt x="814" y="302"/>
                  </a:lnTo>
                  <a:lnTo>
                    <a:pt x="814" y="91"/>
                  </a:lnTo>
                  <a:lnTo>
                    <a:pt x="1121" y="91"/>
                  </a:lnTo>
                  <a:close/>
                  <a:moveTo>
                    <a:pt x="1849" y="729"/>
                  </a:moveTo>
                  <a:lnTo>
                    <a:pt x="1849" y="635"/>
                  </a:lnTo>
                  <a:lnTo>
                    <a:pt x="1827" y="635"/>
                  </a:lnTo>
                  <a:lnTo>
                    <a:pt x="1823" y="635"/>
                  </a:lnTo>
                  <a:lnTo>
                    <a:pt x="1818" y="634"/>
                  </a:lnTo>
                  <a:lnTo>
                    <a:pt x="1813" y="632"/>
                  </a:lnTo>
                  <a:lnTo>
                    <a:pt x="1808" y="630"/>
                  </a:lnTo>
                  <a:lnTo>
                    <a:pt x="1804" y="626"/>
                  </a:lnTo>
                  <a:lnTo>
                    <a:pt x="1798" y="622"/>
                  </a:lnTo>
                  <a:lnTo>
                    <a:pt x="1793" y="617"/>
                  </a:lnTo>
                  <a:lnTo>
                    <a:pt x="1788" y="611"/>
                  </a:lnTo>
                  <a:lnTo>
                    <a:pt x="1783" y="605"/>
                  </a:lnTo>
                  <a:lnTo>
                    <a:pt x="1778" y="597"/>
                  </a:lnTo>
                  <a:lnTo>
                    <a:pt x="1767" y="580"/>
                  </a:lnTo>
                  <a:lnTo>
                    <a:pt x="1756" y="560"/>
                  </a:lnTo>
                  <a:lnTo>
                    <a:pt x="1743" y="537"/>
                  </a:lnTo>
                  <a:lnTo>
                    <a:pt x="1730" y="507"/>
                  </a:lnTo>
                  <a:lnTo>
                    <a:pt x="1715" y="480"/>
                  </a:lnTo>
                  <a:lnTo>
                    <a:pt x="1703" y="454"/>
                  </a:lnTo>
                  <a:lnTo>
                    <a:pt x="1689" y="433"/>
                  </a:lnTo>
                  <a:lnTo>
                    <a:pt x="1677" y="413"/>
                  </a:lnTo>
                  <a:lnTo>
                    <a:pt x="1665" y="396"/>
                  </a:lnTo>
                  <a:lnTo>
                    <a:pt x="1654" y="382"/>
                  </a:lnTo>
                  <a:lnTo>
                    <a:pt x="1644" y="371"/>
                  </a:lnTo>
                  <a:lnTo>
                    <a:pt x="1661" y="362"/>
                  </a:lnTo>
                  <a:lnTo>
                    <a:pt x="1678" y="354"/>
                  </a:lnTo>
                  <a:lnTo>
                    <a:pt x="1692" y="344"/>
                  </a:lnTo>
                  <a:lnTo>
                    <a:pt x="1707" y="335"/>
                  </a:lnTo>
                  <a:lnTo>
                    <a:pt x="1721" y="325"/>
                  </a:lnTo>
                  <a:lnTo>
                    <a:pt x="1726" y="320"/>
                  </a:lnTo>
                  <a:lnTo>
                    <a:pt x="1732" y="315"/>
                  </a:lnTo>
                  <a:lnTo>
                    <a:pt x="1743" y="305"/>
                  </a:lnTo>
                  <a:lnTo>
                    <a:pt x="1753" y="293"/>
                  </a:lnTo>
                  <a:lnTo>
                    <a:pt x="1757" y="288"/>
                  </a:lnTo>
                  <a:lnTo>
                    <a:pt x="1762" y="281"/>
                  </a:lnTo>
                  <a:lnTo>
                    <a:pt x="1768" y="270"/>
                  </a:lnTo>
                  <a:lnTo>
                    <a:pt x="1775" y="257"/>
                  </a:lnTo>
                  <a:lnTo>
                    <a:pt x="1780" y="244"/>
                  </a:lnTo>
                  <a:lnTo>
                    <a:pt x="1784" y="231"/>
                  </a:lnTo>
                  <a:lnTo>
                    <a:pt x="1787" y="218"/>
                  </a:lnTo>
                  <a:lnTo>
                    <a:pt x="1788" y="211"/>
                  </a:lnTo>
                  <a:lnTo>
                    <a:pt x="1789" y="203"/>
                  </a:lnTo>
                  <a:lnTo>
                    <a:pt x="1789" y="190"/>
                  </a:lnTo>
                  <a:lnTo>
                    <a:pt x="1789" y="179"/>
                  </a:lnTo>
                  <a:lnTo>
                    <a:pt x="1788" y="168"/>
                  </a:lnTo>
                  <a:lnTo>
                    <a:pt x="1787" y="157"/>
                  </a:lnTo>
                  <a:lnTo>
                    <a:pt x="1785" y="148"/>
                  </a:lnTo>
                  <a:lnTo>
                    <a:pt x="1783" y="138"/>
                  </a:lnTo>
                  <a:lnTo>
                    <a:pt x="1780" y="129"/>
                  </a:lnTo>
                  <a:lnTo>
                    <a:pt x="1778" y="120"/>
                  </a:lnTo>
                  <a:lnTo>
                    <a:pt x="1773" y="111"/>
                  </a:lnTo>
                  <a:lnTo>
                    <a:pt x="1768" y="102"/>
                  </a:lnTo>
                  <a:lnTo>
                    <a:pt x="1764" y="94"/>
                  </a:lnTo>
                  <a:lnTo>
                    <a:pt x="1759" y="86"/>
                  </a:lnTo>
                  <a:lnTo>
                    <a:pt x="1753" y="78"/>
                  </a:lnTo>
                  <a:lnTo>
                    <a:pt x="1747" y="72"/>
                  </a:lnTo>
                  <a:lnTo>
                    <a:pt x="1740" y="64"/>
                  </a:lnTo>
                  <a:lnTo>
                    <a:pt x="1732" y="57"/>
                  </a:lnTo>
                  <a:lnTo>
                    <a:pt x="1724" y="51"/>
                  </a:lnTo>
                  <a:lnTo>
                    <a:pt x="1716" y="45"/>
                  </a:lnTo>
                  <a:lnTo>
                    <a:pt x="1708" y="39"/>
                  </a:lnTo>
                  <a:lnTo>
                    <a:pt x="1699" y="33"/>
                  </a:lnTo>
                  <a:lnTo>
                    <a:pt x="1691" y="29"/>
                  </a:lnTo>
                  <a:lnTo>
                    <a:pt x="1682" y="23"/>
                  </a:lnTo>
                  <a:lnTo>
                    <a:pt x="1672" y="20"/>
                  </a:lnTo>
                  <a:lnTo>
                    <a:pt x="1653" y="12"/>
                  </a:lnTo>
                  <a:lnTo>
                    <a:pt x="1643" y="10"/>
                  </a:lnTo>
                  <a:lnTo>
                    <a:pt x="1632" y="6"/>
                  </a:lnTo>
                  <a:lnTo>
                    <a:pt x="1621" y="4"/>
                  </a:lnTo>
                  <a:lnTo>
                    <a:pt x="1610" y="3"/>
                  </a:lnTo>
                  <a:lnTo>
                    <a:pt x="1598" y="2"/>
                  </a:lnTo>
                  <a:lnTo>
                    <a:pt x="1587" y="1"/>
                  </a:lnTo>
                  <a:lnTo>
                    <a:pt x="1563" y="0"/>
                  </a:lnTo>
                  <a:lnTo>
                    <a:pt x="1318" y="0"/>
                  </a:lnTo>
                  <a:lnTo>
                    <a:pt x="1318" y="729"/>
                  </a:lnTo>
                  <a:lnTo>
                    <a:pt x="1426" y="729"/>
                  </a:lnTo>
                  <a:lnTo>
                    <a:pt x="1426" y="406"/>
                  </a:lnTo>
                  <a:lnTo>
                    <a:pt x="1508" y="406"/>
                  </a:lnTo>
                  <a:lnTo>
                    <a:pt x="1515" y="407"/>
                  </a:lnTo>
                  <a:lnTo>
                    <a:pt x="1521" y="407"/>
                  </a:lnTo>
                  <a:lnTo>
                    <a:pt x="1528" y="409"/>
                  </a:lnTo>
                  <a:lnTo>
                    <a:pt x="1535" y="411"/>
                  </a:lnTo>
                  <a:lnTo>
                    <a:pt x="1542" y="415"/>
                  </a:lnTo>
                  <a:lnTo>
                    <a:pt x="1549" y="418"/>
                  </a:lnTo>
                  <a:lnTo>
                    <a:pt x="1554" y="423"/>
                  </a:lnTo>
                  <a:lnTo>
                    <a:pt x="1561" y="427"/>
                  </a:lnTo>
                  <a:lnTo>
                    <a:pt x="1567" y="433"/>
                  </a:lnTo>
                  <a:lnTo>
                    <a:pt x="1573" y="440"/>
                  </a:lnTo>
                  <a:lnTo>
                    <a:pt x="1579" y="446"/>
                  </a:lnTo>
                  <a:lnTo>
                    <a:pt x="1581" y="450"/>
                  </a:lnTo>
                  <a:lnTo>
                    <a:pt x="1585" y="453"/>
                  </a:lnTo>
                  <a:lnTo>
                    <a:pt x="1590" y="462"/>
                  </a:lnTo>
                  <a:lnTo>
                    <a:pt x="1596" y="470"/>
                  </a:lnTo>
                  <a:lnTo>
                    <a:pt x="1606" y="490"/>
                  </a:lnTo>
                  <a:lnTo>
                    <a:pt x="1645" y="568"/>
                  </a:lnTo>
                  <a:lnTo>
                    <a:pt x="1682" y="645"/>
                  </a:lnTo>
                  <a:lnTo>
                    <a:pt x="1689" y="656"/>
                  </a:lnTo>
                  <a:lnTo>
                    <a:pt x="1697" y="665"/>
                  </a:lnTo>
                  <a:lnTo>
                    <a:pt x="1705" y="674"/>
                  </a:lnTo>
                  <a:lnTo>
                    <a:pt x="1713" y="681"/>
                  </a:lnTo>
                  <a:lnTo>
                    <a:pt x="1721" y="689"/>
                  </a:lnTo>
                  <a:lnTo>
                    <a:pt x="1729" y="696"/>
                  </a:lnTo>
                  <a:lnTo>
                    <a:pt x="1738" y="702"/>
                  </a:lnTo>
                  <a:lnTo>
                    <a:pt x="1747" y="707"/>
                  </a:lnTo>
                  <a:lnTo>
                    <a:pt x="1756" y="713"/>
                  </a:lnTo>
                  <a:lnTo>
                    <a:pt x="1765" y="717"/>
                  </a:lnTo>
                  <a:lnTo>
                    <a:pt x="1775" y="721"/>
                  </a:lnTo>
                  <a:lnTo>
                    <a:pt x="1784" y="723"/>
                  </a:lnTo>
                  <a:lnTo>
                    <a:pt x="1795" y="725"/>
                  </a:lnTo>
                  <a:lnTo>
                    <a:pt x="1806" y="728"/>
                  </a:lnTo>
                  <a:lnTo>
                    <a:pt x="1816" y="729"/>
                  </a:lnTo>
                  <a:lnTo>
                    <a:pt x="1827" y="729"/>
                  </a:lnTo>
                  <a:lnTo>
                    <a:pt x="1849" y="729"/>
                  </a:lnTo>
                  <a:close/>
                  <a:moveTo>
                    <a:pt x="1677" y="190"/>
                  </a:moveTo>
                  <a:lnTo>
                    <a:pt x="1675" y="201"/>
                  </a:lnTo>
                  <a:lnTo>
                    <a:pt x="1674" y="213"/>
                  </a:lnTo>
                  <a:lnTo>
                    <a:pt x="1672" y="219"/>
                  </a:lnTo>
                  <a:lnTo>
                    <a:pt x="1671" y="225"/>
                  </a:lnTo>
                  <a:lnTo>
                    <a:pt x="1666" y="236"/>
                  </a:lnTo>
                  <a:lnTo>
                    <a:pt x="1661" y="246"/>
                  </a:lnTo>
                  <a:lnTo>
                    <a:pt x="1654" y="257"/>
                  </a:lnTo>
                  <a:lnTo>
                    <a:pt x="1646" y="266"/>
                  </a:lnTo>
                  <a:lnTo>
                    <a:pt x="1641" y="272"/>
                  </a:lnTo>
                  <a:lnTo>
                    <a:pt x="1637" y="276"/>
                  </a:lnTo>
                  <a:lnTo>
                    <a:pt x="1628" y="285"/>
                  </a:lnTo>
                  <a:lnTo>
                    <a:pt x="1618" y="292"/>
                  </a:lnTo>
                  <a:lnTo>
                    <a:pt x="1606" y="299"/>
                  </a:lnTo>
                  <a:lnTo>
                    <a:pt x="1595" y="305"/>
                  </a:lnTo>
                  <a:lnTo>
                    <a:pt x="1589" y="307"/>
                  </a:lnTo>
                  <a:lnTo>
                    <a:pt x="1584" y="309"/>
                  </a:lnTo>
                  <a:lnTo>
                    <a:pt x="1578" y="310"/>
                  </a:lnTo>
                  <a:lnTo>
                    <a:pt x="1571" y="311"/>
                  </a:lnTo>
                  <a:lnTo>
                    <a:pt x="1559" y="314"/>
                  </a:lnTo>
                  <a:lnTo>
                    <a:pt x="1545" y="314"/>
                  </a:lnTo>
                  <a:lnTo>
                    <a:pt x="1426" y="314"/>
                  </a:lnTo>
                  <a:lnTo>
                    <a:pt x="1426" y="91"/>
                  </a:lnTo>
                  <a:lnTo>
                    <a:pt x="1545" y="91"/>
                  </a:lnTo>
                  <a:lnTo>
                    <a:pt x="1559" y="91"/>
                  </a:lnTo>
                  <a:lnTo>
                    <a:pt x="1570" y="92"/>
                  </a:lnTo>
                  <a:lnTo>
                    <a:pt x="1583" y="94"/>
                  </a:lnTo>
                  <a:lnTo>
                    <a:pt x="1594" y="98"/>
                  </a:lnTo>
                  <a:lnTo>
                    <a:pt x="1605" y="101"/>
                  </a:lnTo>
                  <a:lnTo>
                    <a:pt x="1615" y="105"/>
                  </a:lnTo>
                  <a:lnTo>
                    <a:pt x="1626" y="110"/>
                  </a:lnTo>
                  <a:lnTo>
                    <a:pt x="1635" y="116"/>
                  </a:lnTo>
                  <a:lnTo>
                    <a:pt x="1645" y="123"/>
                  </a:lnTo>
                  <a:lnTo>
                    <a:pt x="1649" y="127"/>
                  </a:lnTo>
                  <a:lnTo>
                    <a:pt x="1653" y="131"/>
                  </a:lnTo>
                  <a:lnTo>
                    <a:pt x="1660" y="139"/>
                  </a:lnTo>
                  <a:lnTo>
                    <a:pt x="1663" y="144"/>
                  </a:lnTo>
                  <a:lnTo>
                    <a:pt x="1666" y="148"/>
                  </a:lnTo>
                  <a:lnTo>
                    <a:pt x="1671" y="157"/>
                  </a:lnTo>
                  <a:lnTo>
                    <a:pt x="1672" y="163"/>
                  </a:lnTo>
                  <a:lnTo>
                    <a:pt x="1673" y="167"/>
                  </a:lnTo>
                  <a:lnTo>
                    <a:pt x="1675" y="179"/>
                  </a:lnTo>
                  <a:lnTo>
                    <a:pt x="1677" y="184"/>
                  </a:lnTo>
                  <a:lnTo>
                    <a:pt x="1677" y="190"/>
                  </a:lnTo>
                  <a:close/>
                  <a:moveTo>
                    <a:pt x="2586" y="0"/>
                  </a:moveTo>
                  <a:lnTo>
                    <a:pt x="2470" y="0"/>
                  </a:lnTo>
                  <a:lnTo>
                    <a:pt x="2246" y="620"/>
                  </a:lnTo>
                  <a:lnTo>
                    <a:pt x="2020" y="0"/>
                  </a:lnTo>
                  <a:lnTo>
                    <a:pt x="1902" y="0"/>
                  </a:lnTo>
                  <a:lnTo>
                    <a:pt x="2173" y="729"/>
                  </a:lnTo>
                  <a:lnTo>
                    <a:pt x="2317" y="729"/>
                  </a:lnTo>
                  <a:lnTo>
                    <a:pt x="2586" y="0"/>
                  </a:lnTo>
                  <a:close/>
                  <a:moveTo>
                    <a:pt x="3148" y="91"/>
                  </a:moveTo>
                  <a:lnTo>
                    <a:pt x="3148" y="0"/>
                  </a:lnTo>
                  <a:lnTo>
                    <a:pt x="2734" y="0"/>
                  </a:lnTo>
                  <a:lnTo>
                    <a:pt x="2734" y="729"/>
                  </a:lnTo>
                  <a:lnTo>
                    <a:pt x="3146" y="729"/>
                  </a:lnTo>
                  <a:lnTo>
                    <a:pt x="3146" y="635"/>
                  </a:lnTo>
                  <a:lnTo>
                    <a:pt x="2841" y="635"/>
                  </a:lnTo>
                  <a:lnTo>
                    <a:pt x="2841" y="396"/>
                  </a:lnTo>
                  <a:lnTo>
                    <a:pt x="3121" y="396"/>
                  </a:lnTo>
                  <a:lnTo>
                    <a:pt x="3121" y="302"/>
                  </a:lnTo>
                  <a:lnTo>
                    <a:pt x="2841" y="302"/>
                  </a:lnTo>
                  <a:lnTo>
                    <a:pt x="2841" y="91"/>
                  </a:lnTo>
                  <a:lnTo>
                    <a:pt x="3148" y="91"/>
                  </a:lnTo>
                  <a:close/>
                  <a:moveTo>
                    <a:pt x="3935" y="0"/>
                  </a:moveTo>
                  <a:lnTo>
                    <a:pt x="3812" y="0"/>
                  </a:lnTo>
                  <a:lnTo>
                    <a:pt x="3592" y="327"/>
                  </a:lnTo>
                  <a:lnTo>
                    <a:pt x="3372" y="0"/>
                  </a:lnTo>
                  <a:lnTo>
                    <a:pt x="3249" y="0"/>
                  </a:lnTo>
                  <a:lnTo>
                    <a:pt x="3538" y="428"/>
                  </a:lnTo>
                  <a:lnTo>
                    <a:pt x="3538" y="729"/>
                  </a:lnTo>
                  <a:lnTo>
                    <a:pt x="3646" y="729"/>
                  </a:lnTo>
                  <a:lnTo>
                    <a:pt x="3646" y="428"/>
                  </a:lnTo>
                  <a:lnTo>
                    <a:pt x="3935" y="0"/>
                  </a:lnTo>
                  <a:close/>
                  <a:moveTo>
                    <a:pt x="4659" y="368"/>
                  </a:moveTo>
                  <a:lnTo>
                    <a:pt x="4659" y="348"/>
                  </a:lnTo>
                  <a:lnTo>
                    <a:pt x="4658" y="330"/>
                  </a:lnTo>
                  <a:lnTo>
                    <a:pt x="4656" y="311"/>
                  </a:lnTo>
                  <a:lnTo>
                    <a:pt x="4653" y="294"/>
                  </a:lnTo>
                  <a:lnTo>
                    <a:pt x="4650" y="276"/>
                  </a:lnTo>
                  <a:lnTo>
                    <a:pt x="4646" y="260"/>
                  </a:lnTo>
                  <a:lnTo>
                    <a:pt x="4641" y="243"/>
                  </a:lnTo>
                  <a:lnTo>
                    <a:pt x="4635" y="227"/>
                  </a:lnTo>
                  <a:lnTo>
                    <a:pt x="4629" y="211"/>
                  </a:lnTo>
                  <a:lnTo>
                    <a:pt x="4622" y="195"/>
                  </a:lnTo>
                  <a:lnTo>
                    <a:pt x="4614" y="180"/>
                  </a:lnTo>
                  <a:lnTo>
                    <a:pt x="4606" y="165"/>
                  </a:lnTo>
                  <a:lnTo>
                    <a:pt x="4596" y="150"/>
                  </a:lnTo>
                  <a:lnTo>
                    <a:pt x="4591" y="144"/>
                  </a:lnTo>
                  <a:lnTo>
                    <a:pt x="4585" y="137"/>
                  </a:lnTo>
                  <a:lnTo>
                    <a:pt x="4575" y="123"/>
                  </a:lnTo>
                  <a:lnTo>
                    <a:pt x="4563" y="110"/>
                  </a:lnTo>
                  <a:lnTo>
                    <a:pt x="4550" y="96"/>
                  </a:lnTo>
                  <a:lnTo>
                    <a:pt x="4538" y="84"/>
                  </a:lnTo>
                  <a:lnTo>
                    <a:pt x="4524" y="73"/>
                  </a:lnTo>
                  <a:lnTo>
                    <a:pt x="4510" y="62"/>
                  </a:lnTo>
                  <a:lnTo>
                    <a:pt x="4495" y="51"/>
                  </a:lnTo>
                  <a:lnTo>
                    <a:pt x="4480" y="42"/>
                  </a:lnTo>
                  <a:lnTo>
                    <a:pt x="4465" y="35"/>
                  </a:lnTo>
                  <a:lnTo>
                    <a:pt x="4449" y="27"/>
                  </a:lnTo>
                  <a:lnTo>
                    <a:pt x="4432" y="21"/>
                  </a:lnTo>
                  <a:lnTo>
                    <a:pt x="4417" y="15"/>
                  </a:lnTo>
                  <a:lnTo>
                    <a:pt x="4400" y="11"/>
                  </a:lnTo>
                  <a:lnTo>
                    <a:pt x="4381" y="6"/>
                  </a:lnTo>
                  <a:lnTo>
                    <a:pt x="4363" y="3"/>
                  </a:lnTo>
                  <a:lnTo>
                    <a:pt x="4345" y="2"/>
                  </a:lnTo>
                  <a:lnTo>
                    <a:pt x="4326" y="0"/>
                  </a:lnTo>
                  <a:lnTo>
                    <a:pt x="4307" y="0"/>
                  </a:lnTo>
                  <a:lnTo>
                    <a:pt x="4047" y="0"/>
                  </a:lnTo>
                  <a:lnTo>
                    <a:pt x="4047" y="729"/>
                  </a:lnTo>
                  <a:lnTo>
                    <a:pt x="4307" y="729"/>
                  </a:lnTo>
                  <a:lnTo>
                    <a:pt x="4326" y="729"/>
                  </a:lnTo>
                  <a:lnTo>
                    <a:pt x="4345" y="728"/>
                  </a:lnTo>
                  <a:lnTo>
                    <a:pt x="4363" y="725"/>
                  </a:lnTo>
                  <a:lnTo>
                    <a:pt x="4381" y="722"/>
                  </a:lnTo>
                  <a:lnTo>
                    <a:pt x="4400" y="719"/>
                  </a:lnTo>
                  <a:lnTo>
                    <a:pt x="4417" y="714"/>
                  </a:lnTo>
                  <a:lnTo>
                    <a:pt x="4432" y="708"/>
                  </a:lnTo>
                  <a:lnTo>
                    <a:pt x="4449" y="702"/>
                  </a:lnTo>
                  <a:lnTo>
                    <a:pt x="4465" y="695"/>
                  </a:lnTo>
                  <a:lnTo>
                    <a:pt x="4480" y="687"/>
                  </a:lnTo>
                  <a:lnTo>
                    <a:pt x="4495" y="678"/>
                  </a:lnTo>
                  <a:lnTo>
                    <a:pt x="4510" y="669"/>
                  </a:lnTo>
                  <a:lnTo>
                    <a:pt x="4524" y="658"/>
                  </a:lnTo>
                  <a:lnTo>
                    <a:pt x="4538" y="647"/>
                  </a:lnTo>
                  <a:lnTo>
                    <a:pt x="4550" y="635"/>
                  </a:lnTo>
                  <a:lnTo>
                    <a:pt x="4563" y="622"/>
                  </a:lnTo>
                  <a:lnTo>
                    <a:pt x="4575" y="609"/>
                  </a:lnTo>
                  <a:lnTo>
                    <a:pt x="4585" y="596"/>
                  </a:lnTo>
                  <a:lnTo>
                    <a:pt x="4596" y="581"/>
                  </a:lnTo>
                  <a:lnTo>
                    <a:pt x="4606" y="568"/>
                  </a:lnTo>
                  <a:lnTo>
                    <a:pt x="4609" y="560"/>
                  </a:lnTo>
                  <a:lnTo>
                    <a:pt x="4614" y="553"/>
                  </a:lnTo>
                  <a:lnTo>
                    <a:pt x="4622" y="539"/>
                  </a:lnTo>
                  <a:lnTo>
                    <a:pt x="4629" y="523"/>
                  </a:lnTo>
                  <a:lnTo>
                    <a:pt x="4635" y="507"/>
                  </a:lnTo>
                  <a:lnTo>
                    <a:pt x="4641" y="491"/>
                  </a:lnTo>
                  <a:lnTo>
                    <a:pt x="4646" y="474"/>
                  </a:lnTo>
                  <a:lnTo>
                    <a:pt x="4650" y="458"/>
                  </a:lnTo>
                  <a:lnTo>
                    <a:pt x="4653" y="441"/>
                  </a:lnTo>
                  <a:lnTo>
                    <a:pt x="4656" y="423"/>
                  </a:lnTo>
                  <a:lnTo>
                    <a:pt x="4658" y="405"/>
                  </a:lnTo>
                  <a:lnTo>
                    <a:pt x="4659" y="387"/>
                  </a:lnTo>
                  <a:lnTo>
                    <a:pt x="4659" y="368"/>
                  </a:lnTo>
                  <a:close/>
                  <a:moveTo>
                    <a:pt x="4553" y="368"/>
                  </a:moveTo>
                  <a:lnTo>
                    <a:pt x="4553" y="381"/>
                  </a:lnTo>
                  <a:lnTo>
                    <a:pt x="4551" y="395"/>
                  </a:lnTo>
                  <a:lnTo>
                    <a:pt x="4550" y="408"/>
                  </a:lnTo>
                  <a:lnTo>
                    <a:pt x="4548" y="420"/>
                  </a:lnTo>
                  <a:lnTo>
                    <a:pt x="4546" y="434"/>
                  </a:lnTo>
                  <a:lnTo>
                    <a:pt x="4544" y="446"/>
                  </a:lnTo>
                  <a:lnTo>
                    <a:pt x="4539" y="459"/>
                  </a:lnTo>
                  <a:lnTo>
                    <a:pt x="4536" y="470"/>
                  </a:lnTo>
                  <a:lnTo>
                    <a:pt x="4531" y="482"/>
                  </a:lnTo>
                  <a:lnTo>
                    <a:pt x="4527" y="494"/>
                  </a:lnTo>
                  <a:lnTo>
                    <a:pt x="4521" y="505"/>
                  </a:lnTo>
                  <a:lnTo>
                    <a:pt x="4514" y="515"/>
                  </a:lnTo>
                  <a:lnTo>
                    <a:pt x="4507" y="526"/>
                  </a:lnTo>
                  <a:lnTo>
                    <a:pt x="4500" y="536"/>
                  </a:lnTo>
                  <a:lnTo>
                    <a:pt x="4494" y="546"/>
                  </a:lnTo>
                  <a:lnTo>
                    <a:pt x="4485" y="555"/>
                  </a:lnTo>
                  <a:lnTo>
                    <a:pt x="4477" y="566"/>
                  </a:lnTo>
                  <a:lnTo>
                    <a:pt x="4468" y="575"/>
                  </a:lnTo>
                  <a:lnTo>
                    <a:pt x="4457" y="584"/>
                  </a:lnTo>
                  <a:lnTo>
                    <a:pt x="4448" y="591"/>
                  </a:lnTo>
                  <a:lnTo>
                    <a:pt x="4438" y="598"/>
                  </a:lnTo>
                  <a:lnTo>
                    <a:pt x="4428" y="605"/>
                  </a:lnTo>
                  <a:lnTo>
                    <a:pt x="4417" y="611"/>
                  </a:lnTo>
                  <a:lnTo>
                    <a:pt x="4406" y="616"/>
                  </a:lnTo>
                  <a:lnTo>
                    <a:pt x="4395" y="621"/>
                  </a:lnTo>
                  <a:lnTo>
                    <a:pt x="4383" y="624"/>
                  </a:lnTo>
                  <a:lnTo>
                    <a:pt x="4371" y="627"/>
                  </a:lnTo>
                  <a:lnTo>
                    <a:pt x="4359" y="631"/>
                  </a:lnTo>
                  <a:lnTo>
                    <a:pt x="4346" y="633"/>
                  </a:lnTo>
                  <a:lnTo>
                    <a:pt x="4334" y="634"/>
                  </a:lnTo>
                  <a:lnTo>
                    <a:pt x="4320" y="635"/>
                  </a:lnTo>
                  <a:lnTo>
                    <a:pt x="4307" y="635"/>
                  </a:lnTo>
                  <a:lnTo>
                    <a:pt x="4156" y="635"/>
                  </a:lnTo>
                  <a:lnTo>
                    <a:pt x="4156" y="93"/>
                  </a:lnTo>
                  <a:lnTo>
                    <a:pt x="4307" y="93"/>
                  </a:lnTo>
                  <a:lnTo>
                    <a:pt x="4320" y="93"/>
                  </a:lnTo>
                  <a:lnTo>
                    <a:pt x="4334" y="94"/>
                  </a:lnTo>
                  <a:lnTo>
                    <a:pt x="4346" y="95"/>
                  </a:lnTo>
                  <a:lnTo>
                    <a:pt x="4359" y="98"/>
                  </a:lnTo>
                  <a:lnTo>
                    <a:pt x="4371" y="101"/>
                  </a:lnTo>
                  <a:lnTo>
                    <a:pt x="4383" y="104"/>
                  </a:lnTo>
                  <a:lnTo>
                    <a:pt x="4395" y="109"/>
                  </a:lnTo>
                  <a:lnTo>
                    <a:pt x="4406" y="113"/>
                  </a:lnTo>
                  <a:lnTo>
                    <a:pt x="4417" y="119"/>
                  </a:lnTo>
                  <a:lnTo>
                    <a:pt x="4428" y="126"/>
                  </a:lnTo>
                  <a:lnTo>
                    <a:pt x="4438" y="132"/>
                  </a:lnTo>
                  <a:lnTo>
                    <a:pt x="4443" y="136"/>
                  </a:lnTo>
                  <a:lnTo>
                    <a:pt x="4448" y="140"/>
                  </a:lnTo>
                  <a:lnTo>
                    <a:pt x="4457" y="148"/>
                  </a:lnTo>
                  <a:lnTo>
                    <a:pt x="4468" y="157"/>
                  </a:lnTo>
                  <a:lnTo>
                    <a:pt x="4477" y="166"/>
                  </a:lnTo>
                  <a:lnTo>
                    <a:pt x="4485" y="176"/>
                  </a:lnTo>
                  <a:lnTo>
                    <a:pt x="4494" y="186"/>
                  </a:lnTo>
                  <a:lnTo>
                    <a:pt x="4500" y="197"/>
                  </a:lnTo>
                  <a:lnTo>
                    <a:pt x="4507" y="208"/>
                  </a:lnTo>
                  <a:lnTo>
                    <a:pt x="4514" y="218"/>
                  </a:lnTo>
                  <a:lnTo>
                    <a:pt x="4521" y="229"/>
                  </a:lnTo>
                  <a:lnTo>
                    <a:pt x="4527" y="240"/>
                  </a:lnTo>
                  <a:lnTo>
                    <a:pt x="4531" y="252"/>
                  </a:lnTo>
                  <a:lnTo>
                    <a:pt x="4536" y="264"/>
                  </a:lnTo>
                  <a:lnTo>
                    <a:pt x="4539" y="275"/>
                  </a:lnTo>
                  <a:lnTo>
                    <a:pt x="4544" y="288"/>
                  </a:lnTo>
                  <a:lnTo>
                    <a:pt x="4546" y="301"/>
                  </a:lnTo>
                  <a:lnTo>
                    <a:pt x="4548" y="314"/>
                  </a:lnTo>
                  <a:lnTo>
                    <a:pt x="4550" y="327"/>
                  </a:lnTo>
                  <a:lnTo>
                    <a:pt x="4551" y="339"/>
                  </a:lnTo>
                  <a:lnTo>
                    <a:pt x="4553" y="354"/>
                  </a:lnTo>
                  <a:lnTo>
                    <a:pt x="4553" y="368"/>
                  </a:lnTo>
                  <a:close/>
                  <a:moveTo>
                    <a:pt x="5238" y="91"/>
                  </a:moveTo>
                  <a:lnTo>
                    <a:pt x="5238" y="0"/>
                  </a:lnTo>
                  <a:lnTo>
                    <a:pt x="4825" y="0"/>
                  </a:lnTo>
                  <a:lnTo>
                    <a:pt x="4825" y="729"/>
                  </a:lnTo>
                  <a:lnTo>
                    <a:pt x="5236" y="729"/>
                  </a:lnTo>
                  <a:lnTo>
                    <a:pt x="5236" y="635"/>
                  </a:lnTo>
                  <a:lnTo>
                    <a:pt x="4931" y="635"/>
                  </a:lnTo>
                  <a:lnTo>
                    <a:pt x="4931" y="396"/>
                  </a:lnTo>
                  <a:lnTo>
                    <a:pt x="5211" y="396"/>
                  </a:lnTo>
                  <a:lnTo>
                    <a:pt x="5211" y="302"/>
                  </a:lnTo>
                  <a:lnTo>
                    <a:pt x="4931" y="302"/>
                  </a:lnTo>
                  <a:lnTo>
                    <a:pt x="4931" y="91"/>
                  </a:lnTo>
                  <a:lnTo>
                    <a:pt x="5238" y="91"/>
                  </a:lnTo>
                  <a:close/>
                  <a:moveTo>
                    <a:pt x="6015" y="729"/>
                  </a:moveTo>
                  <a:lnTo>
                    <a:pt x="6015" y="0"/>
                  </a:lnTo>
                  <a:lnTo>
                    <a:pt x="5907" y="0"/>
                  </a:lnTo>
                  <a:lnTo>
                    <a:pt x="5907" y="584"/>
                  </a:lnTo>
                  <a:lnTo>
                    <a:pt x="5903" y="584"/>
                  </a:lnTo>
                  <a:lnTo>
                    <a:pt x="5583" y="0"/>
                  </a:lnTo>
                  <a:lnTo>
                    <a:pt x="5444" y="0"/>
                  </a:lnTo>
                  <a:lnTo>
                    <a:pt x="5444" y="729"/>
                  </a:lnTo>
                  <a:lnTo>
                    <a:pt x="5551" y="729"/>
                  </a:lnTo>
                  <a:lnTo>
                    <a:pt x="5551" y="144"/>
                  </a:lnTo>
                  <a:lnTo>
                    <a:pt x="5555" y="144"/>
                  </a:lnTo>
                  <a:lnTo>
                    <a:pt x="5876" y="729"/>
                  </a:lnTo>
                  <a:lnTo>
                    <a:pt x="6015" y="729"/>
                  </a:lnTo>
                  <a:close/>
                  <a:moveTo>
                    <a:pt x="6765" y="527"/>
                  </a:moveTo>
                  <a:lnTo>
                    <a:pt x="6765" y="0"/>
                  </a:lnTo>
                  <a:lnTo>
                    <a:pt x="6658" y="0"/>
                  </a:lnTo>
                  <a:lnTo>
                    <a:pt x="6658" y="527"/>
                  </a:lnTo>
                  <a:lnTo>
                    <a:pt x="6658" y="541"/>
                  </a:lnTo>
                  <a:lnTo>
                    <a:pt x="6655" y="554"/>
                  </a:lnTo>
                  <a:lnTo>
                    <a:pt x="6654" y="560"/>
                  </a:lnTo>
                  <a:lnTo>
                    <a:pt x="6653" y="566"/>
                  </a:lnTo>
                  <a:lnTo>
                    <a:pt x="6652" y="571"/>
                  </a:lnTo>
                  <a:lnTo>
                    <a:pt x="6650" y="577"/>
                  </a:lnTo>
                  <a:lnTo>
                    <a:pt x="6645" y="588"/>
                  </a:lnTo>
                  <a:lnTo>
                    <a:pt x="6640" y="598"/>
                  </a:lnTo>
                  <a:lnTo>
                    <a:pt x="6634" y="607"/>
                  </a:lnTo>
                  <a:lnTo>
                    <a:pt x="6626" y="615"/>
                  </a:lnTo>
                  <a:lnTo>
                    <a:pt x="6618" y="623"/>
                  </a:lnTo>
                  <a:lnTo>
                    <a:pt x="6609" y="630"/>
                  </a:lnTo>
                  <a:lnTo>
                    <a:pt x="6604" y="632"/>
                  </a:lnTo>
                  <a:lnTo>
                    <a:pt x="6600" y="635"/>
                  </a:lnTo>
                  <a:lnTo>
                    <a:pt x="6590" y="640"/>
                  </a:lnTo>
                  <a:lnTo>
                    <a:pt x="6578" y="643"/>
                  </a:lnTo>
                  <a:lnTo>
                    <a:pt x="6566" y="645"/>
                  </a:lnTo>
                  <a:lnTo>
                    <a:pt x="6553" y="648"/>
                  </a:lnTo>
                  <a:lnTo>
                    <a:pt x="6540" y="649"/>
                  </a:lnTo>
                  <a:lnTo>
                    <a:pt x="6517" y="649"/>
                  </a:lnTo>
                  <a:lnTo>
                    <a:pt x="6507" y="649"/>
                  </a:lnTo>
                  <a:lnTo>
                    <a:pt x="6498" y="648"/>
                  </a:lnTo>
                  <a:lnTo>
                    <a:pt x="6489" y="645"/>
                  </a:lnTo>
                  <a:lnTo>
                    <a:pt x="6482" y="643"/>
                  </a:lnTo>
                  <a:lnTo>
                    <a:pt x="6475" y="641"/>
                  </a:lnTo>
                  <a:lnTo>
                    <a:pt x="6468" y="638"/>
                  </a:lnTo>
                  <a:lnTo>
                    <a:pt x="6468" y="722"/>
                  </a:lnTo>
                  <a:lnTo>
                    <a:pt x="6477" y="728"/>
                  </a:lnTo>
                  <a:lnTo>
                    <a:pt x="6487" y="731"/>
                  </a:lnTo>
                  <a:lnTo>
                    <a:pt x="6498" y="734"/>
                  </a:lnTo>
                  <a:lnTo>
                    <a:pt x="6509" y="738"/>
                  </a:lnTo>
                  <a:lnTo>
                    <a:pt x="6523" y="740"/>
                  </a:lnTo>
                  <a:lnTo>
                    <a:pt x="6536" y="741"/>
                  </a:lnTo>
                  <a:lnTo>
                    <a:pt x="6551" y="742"/>
                  </a:lnTo>
                  <a:lnTo>
                    <a:pt x="6567" y="742"/>
                  </a:lnTo>
                  <a:lnTo>
                    <a:pt x="6578" y="742"/>
                  </a:lnTo>
                  <a:lnTo>
                    <a:pt x="6590" y="741"/>
                  </a:lnTo>
                  <a:lnTo>
                    <a:pt x="6600" y="740"/>
                  </a:lnTo>
                  <a:lnTo>
                    <a:pt x="6610" y="738"/>
                  </a:lnTo>
                  <a:lnTo>
                    <a:pt x="6630" y="733"/>
                  </a:lnTo>
                  <a:lnTo>
                    <a:pt x="6641" y="730"/>
                  </a:lnTo>
                  <a:lnTo>
                    <a:pt x="6650" y="726"/>
                  </a:lnTo>
                  <a:lnTo>
                    <a:pt x="6659" y="722"/>
                  </a:lnTo>
                  <a:lnTo>
                    <a:pt x="6667" y="717"/>
                  </a:lnTo>
                  <a:lnTo>
                    <a:pt x="6676" y="713"/>
                  </a:lnTo>
                  <a:lnTo>
                    <a:pt x="6684" y="707"/>
                  </a:lnTo>
                  <a:lnTo>
                    <a:pt x="6692" y="702"/>
                  </a:lnTo>
                  <a:lnTo>
                    <a:pt x="6700" y="695"/>
                  </a:lnTo>
                  <a:lnTo>
                    <a:pt x="6706" y="688"/>
                  </a:lnTo>
                  <a:lnTo>
                    <a:pt x="6713" y="680"/>
                  </a:lnTo>
                  <a:lnTo>
                    <a:pt x="6720" y="674"/>
                  </a:lnTo>
                  <a:lnTo>
                    <a:pt x="6726" y="666"/>
                  </a:lnTo>
                  <a:lnTo>
                    <a:pt x="6731" y="658"/>
                  </a:lnTo>
                  <a:lnTo>
                    <a:pt x="6737" y="649"/>
                  </a:lnTo>
                  <a:lnTo>
                    <a:pt x="6742" y="641"/>
                  </a:lnTo>
                  <a:lnTo>
                    <a:pt x="6745" y="632"/>
                  </a:lnTo>
                  <a:lnTo>
                    <a:pt x="6753" y="613"/>
                  </a:lnTo>
                  <a:lnTo>
                    <a:pt x="6755" y="604"/>
                  </a:lnTo>
                  <a:lnTo>
                    <a:pt x="6759" y="594"/>
                  </a:lnTo>
                  <a:lnTo>
                    <a:pt x="6761" y="584"/>
                  </a:lnTo>
                  <a:lnTo>
                    <a:pt x="6762" y="572"/>
                  </a:lnTo>
                  <a:lnTo>
                    <a:pt x="6763" y="562"/>
                  </a:lnTo>
                  <a:lnTo>
                    <a:pt x="6764" y="551"/>
                  </a:lnTo>
                  <a:lnTo>
                    <a:pt x="6765" y="540"/>
                  </a:lnTo>
                  <a:lnTo>
                    <a:pt x="6765" y="527"/>
                  </a:lnTo>
                  <a:close/>
                  <a:moveTo>
                    <a:pt x="7628" y="729"/>
                  </a:moveTo>
                  <a:lnTo>
                    <a:pt x="7307" y="0"/>
                  </a:lnTo>
                  <a:lnTo>
                    <a:pt x="7205" y="0"/>
                  </a:lnTo>
                  <a:lnTo>
                    <a:pt x="6884" y="729"/>
                  </a:lnTo>
                  <a:lnTo>
                    <a:pt x="7000" y="729"/>
                  </a:lnTo>
                  <a:lnTo>
                    <a:pt x="7076" y="542"/>
                  </a:lnTo>
                  <a:lnTo>
                    <a:pt x="7436" y="542"/>
                  </a:lnTo>
                  <a:lnTo>
                    <a:pt x="7512" y="729"/>
                  </a:lnTo>
                  <a:lnTo>
                    <a:pt x="7628" y="729"/>
                  </a:lnTo>
                  <a:close/>
                  <a:moveTo>
                    <a:pt x="7402" y="459"/>
                  </a:moveTo>
                  <a:lnTo>
                    <a:pt x="7111" y="459"/>
                  </a:lnTo>
                  <a:lnTo>
                    <a:pt x="7256" y="100"/>
                  </a:lnTo>
                  <a:lnTo>
                    <a:pt x="7402" y="459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i-FI" dirty="0">
                <a:latin typeface="Calibri"/>
              </a:endParaRPr>
            </a:p>
          </p:txBody>
        </p:sp>
      </p:grpSp>
      <p:pic>
        <p:nvPicPr>
          <p:cNvPr id="12" name="Picture 11" descr="SHORT_THL_LOGO_RGB_lar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124200" y="4038600"/>
            <a:ext cx="2603500" cy="1064086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381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 dirty="0">
              <a:latin typeface="Calibri"/>
              <a:ea typeface="+mn-ea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43000"/>
            <a:ext cx="8207375" cy="129540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632075"/>
            <a:ext cx="8207375" cy="949325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2250" cy="4392612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484313"/>
            <a:ext cx="4033838" cy="43926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IKINÄ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Copyright © THL/Tapaturmien ehkäisyn yksikkö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IKINÄ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Copyright © THL/Tapaturmien ehkäisyn yksikkö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74A-68A3-4748-9195-F5D2476522EF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IKINÄ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Copyright © THL/Tapaturmien ehkäisyn yksikkö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IKINÄ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Copyright © THL/Tapaturmien ehkäisyn yksikkö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B681-2CC6-44B1-93C6-7D39F9444A47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561138"/>
            <a:ext cx="9144000" cy="2968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latin typeface="Calibri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82073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18488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89713"/>
            <a:ext cx="109061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fi-FI"/>
              <a:t>IKINÄ</a:t>
            </a:r>
            <a:endParaRPr lang="fi-FI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597650"/>
            <a:ext cx="60483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fi-FI" dirty="0"/>
              <a:t>Copyright © THL/Tapaturmien ehkäisyn yksikkö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6597650"/>
            <a:ext cx="10795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Calibri"/>
              </a:defRPr>
            </a:lvl1pPr>
          </a:lstStyle>
          <a:p>
            <a:fld id="{D28B6E41-5D14-4BD8-B322-AC61B067EABD}" type="slidenum">
              <a:rPr lang="fi-FI" smtClean="0"/>
              <a:pPr/>
              <a:t>‹#›</a:t>
            </a:fld>
            <a:endParaRPr lang="fi-FI" dirty="0"/>
          </a:p>
        </p:txBody>
      </p:sp>
      <p:grpSp>
        <p:nvGrpSpPr>
          <p:cNvPr id="1053" name="Group 29"/>
          <p:cNvGrpSpPr>
            <a:grpSpLocks/>
          </p:cNvGrpSpPr>
          <p:nvPr/>
        </p:nvGrpSpPr>
        <p:grpSpPr bwMode="auto">
          <a:xfrm>
            <a:off x="5867400" y="6324600"/>
            <a:ext cx="2773363" cy="104775"/>
            <a:chOff x="340" y="3906"/>
            <a:chExt cx="1747" cy="66"/>
          </a:xfrm>
        </p:grpSpPr>
        <p:sp>
          <p:nvSpPr>
            <p:cNvPr id="1051" name="Freeform 27"/>
            <p:cNvSpPr>
              <a:spLocks noEditPoints="1"/>
            </p:cNvSpPr>
            <p:nvPr userDrawn="1"/>
          </p:nvSpPr>
          <p:spPr bwMode="auto">
            <a:xfrm>
              <a:off x="1040" y="3906"/>
              <a:ext cx="1047" cy="66"/>
            </a:xfrm>
            <a:custGeom>
              <a:avLst/>
              <a:gdLst/>
              <a:ahLst/>
              <a:cxnLst>
                <a:cxn ang="0">
                  <a:pos x="0" y="715"/>
                </a:cxn>
                <a:cxn ang="0">
                  <a:pos x="988" y="328"/>
                </a:cxn>
                <a:cxn ang="0">
                  <a:pos x="2035" y="15"/>
                </a:cxn>
                <a:cxn ang="0">
                  <a:pos x="2305" y="715"/>
                </a:cxn>
                <a:cxn ang="0">
                  <a:pos x="2998" y="575"/>
                </a:cxn>
                <a:cxn ang="0">
                  <a:pos x="2968" y="715"/>
                </a:cxn>
                <a:cxn ang="0">
                  <a:pos x="3630" y="715"/>
                </a:cxn>
                <a:cxn ang="0">
                  <a:pos x="4594" y="161"/>
                </a:cxn>
                <a:cxn ang="0">
                  <a:pos x="4382" y="8"/>
                </a:cxn>
                <a:cxn ang="0">
                  <a:pos x="4106" y="61"/>
                </a:cxn>
                <a:cxn ang="0">
                  <a:pos x="3977" y="289"/>
                </a:cxn>
                <a:cxn ang="0">
                  <a:pos x="4019" y="568"/>
                </a:cxn>
                <a:cxn ang="0">
                  <a:pos x="4231" y="722"/>
                </a:cxn>
                <a:cxn ang="0">
                  <a:pos x="4507" y="669"/>
                </a:cxn>
                <a:cxn ang="0">
                  <a:pos x="4638" y="441"/>
                </a:cxn>
                <a:cxn ang="0">
                  <a:pos x="4514" y="497"/>
                </a:cxn>
                <a:cxn ang="0">
                  <a:pos x="4381" y="628"/>
                </a:cxn>
                <a:cxn ang="0">
                  <a:pos x="4190" y="608"/>
                </a:cxn>
                <a:cxn ang="0">
                  <a:pos x="4084" y="448"/>
                </a:cxn>
                <a:cxn ang="0">
                  <a:pos x="4099" y="233"/>
                </a:cxn>
                <a:cxn ang="0">
                  <a:pos x="4233" y="102"/>
                </a:cxn>
                <a:cxn ang="0">
                  <a:pos x="4422" y="122"/>
                </a:cxn>
                <a:cxn ang="0">
                  <a:pos x="4528" y="282"/>
                </a:cxn>
                <a:cxn ang="0">
                  <a:pos x="4939" y="715"/>
                </a:cxn>
                <a:cxn ang="0">
                  <a:pos x="5189" y="715"/>
                </a:cxn>
                <a:cxn ang="0">
                  <a:pos x="6393" y="15"/>
                </a:cxn>
                <a:cxn ang="0">
                  <a:pos x="6057" y="153"/>
                </a:cxn>
                <a:cxn ang="0">
                  <a:pos x="7590" y="715"/>
                </a:cxn>
                <a:cxn ang="0">
                  <a:pos x="7148" y="715"/>
                </a:cxn>
                <a:cxn ang="0">
                  <a:pos x="8228" y="15"/>
                </a:cxn>
                <a:cxn ang="0">
                  <a:pos x="8727" y="715"/>
                </a:cxn>
                <a:cxn ang="0">
                  <a:pos x="9110" y="456"/>
                </a:cxn>
                <a:cxn ang="0">
                  <a:pos x="9699" y="15"/>
                </a:cxn>
                <a:cxn ang="0">
                  <a:pos x="10970" y="326"/>
                </a:cxn>
                <a:cxn ang="0">
                  <a:pos x="10862" y="83"/>
                </a:cxn>
                <a:cxn ang="0">
                  <a:pos x="10596" y="3"/>
                </a:cxn>
                <a:cxn ang="0">
                  <a:pos x="10364" y="133"/>
                </a:cxn>
                <a:cxn ang="0">
                  <a:pos x="10301" y="404"/>
                </a:cxn>
                <a:cxn ang="0">
                  <a:pos x="10408" y="647"/>
                </a:cxn>
                <a:cxn ang="0">
                  <a:pos x="10674" y="726"/>
                </a:cxn>
                <a:cxn ang="0">
                  <a:pos x="10906" y="595"/>
                </a:cxn>
                <a:cxn ang="0">
                  <a:pos x="10866" y="365"/>
                </a:cxn>
                <a:cxn ang="0">
                  <a:pos x="10805" y="561"/>
                </a:cxn>
                <a:cxn ang="0">
                  <a:pos x="10635" y="638"/>
                </a:cxn>
                <a:cxn ang="0">
                  <a:pos x="10465" y="561"/>
                </a:cxn>
                <a:cxn ang="0">
                  <a:pos x="10403" y="365"/>
                </a:cxn>
                <a:cxn ang="0">
                  <a:pos x="10465" y="171"/>
                </a:cxn>
                <a:cxn ang="0">
                  <a:pos x="10635" y="92"/>
                </a:cxn>
                <a:cxn ang="0">
                  <a:pos x="10805" y="171"/>
                </a:cxn>
                <a:cxn ang="0">
                  <a:pos x="10866" y="365"/>
                </a:cxn>
                <a:cxn ang="0">
                  <a:pos x="11455" y="377"/>
                </a:cxn>
                <a:cxn ang="0">
                  <a:pos x="11231" y="231"/>
                </a:cxn>
                <a:cxn ang="0">
                  <a:pos x="11230" y="136"/>
                </a:cxn>
                <a:cxn ang="0">
                  <a:pos x="11356" y="92"/>
                </a:cxn>
                <a:cxn ang="0">
                  <a:pos x="11311" y="1"/>
                </a:cxn>
                <a:cxn ang="0">
                  <a:pos x="11148" y="74"/>
                </a:cxn>
                <a:cxn ang="0">
                  <a:pos x="11111" y="227"/>
                </a:cxn>
                <a:cxn ang="0">
                  <a:pos x="11276" y="383"/>
                </a:cxn>
                <a:cxn ang="0">
                  <a:pos x="11409" y="505"/>
                </a:cxn>
                <a:cxn ang="0">
                  <a:pos x="11320" y="631"/>
                </a:cxn>
                <a:cxn ang="0">
                  <a:pos x="11129" y="604"/>
                </a:cxn>
                <a:cxn ang="0">
                  <a:pos x="11308" y="725"/>
                </a:cxn>
                <a:cxn ang="0">
                  <a:pos x="11467" y="653"/>
                </a:cxn>
              </a:cxnLst>
              <a:rect l="0" t="0" r="r" b="b"/>
              <a:pathLst>
                <a:path w="11514" h="728">
                  <a:moveTo>
                    <a:pt x="545" y="715"/>
                  </a:moveTo>
                  <a:lnTo>
                    <a:pt x="545" y="15"/>
                  </a:lnTo>
                  <a:lnTo>
                    <a:pt x="441" y="15"/>
                  </a:lnTo>
                  <a:lnTo>
                    <a:pt x="441" y="301"/>
                  </a:lnTo>
                  <a:lnTo>
                    <a:pt x="102" y="301"/>
                  </a:lnTo>
                  <a:lnTo>
                    <a:pt x="102" y="15"/>
                  </a:lnTo>
                  <a:lnTo>
                    <a:pt x="0" y="15"/>
                  </a:lnTo>
                  <a:lnTo>
                    <a:pt x="0" y="715"/>
                  </a:lnTo>
                  <a:lnTo>
                    <a:pt x="102" y="715"/>
                  </a:lnTo>
                  <a:lnTo>
                    <a:pt x="102" y="391"/>
                  </a:lnTo>
                  <a:lnTo>
                    <a:pt x="441" y="391"/>
                  </a:lnTo>
                  <a:lnTo>
                    <a:pt x="441" y="715"/>
                  </a:lnTo>
                  <a:lnTo>
                    <a:pt x="545" y="715"/>
                  </a:lnTo>
                  <a:close/>
                  <a:moveTo>
                    <a:pt x="1316" y="15"/>
                  </a:moveTo>
                  <a:lnTo>
                    <a:pt x="1199" y="15"/>
                  </a:lnTo>
                  <a:lnTo>
                    <a:pt x="988" y="328"/>
                  </a:lnTo>
                  <a:lnTo>
                    <a:pt x="779" y="15"/>
                  </a:lnTo>
                  <a:lnTo>
                    <a:pt x="661" y="15"/>
                  </a:lnTo>
                  <a:lnTo>
                    <a:pt x="936" y="427"/>
                  </a:lnTo>
                  <a:lnTo>
                    <a:pt x="936" y="715"/>
                  </a:lnTo>
                  <a:lnTo>
                    <a:pt x="1039" y="715"/>
                  </a:lnTo>
                  <a:lnTo>
                    <a:pt x="1039" y="427"/>
                  </a:lnTo>
                  <a:lnTo>
                    <a:pt x="1316" y="15"/>
                  </a:lnTo>
                  <a:close/>
                  <a:moveTo>
                    <a:pt x="2035" y="15"/>
                  </a:moveTo>
                  <a:lnTo>
                    <a:pt x="1926" y="15"/>
                  </a:lnTo>
                  <a:lnTo>
                    <a:pt x="1710" y="610"/>
                  </a:lnTo>
                  <a:lnTo>
                    <a:pt x="1496" y="15"/>
                  </a:lnTo>
                  <a:lnTo>
                    <a:pt x="1384" y="15"/>
                  </a:lnTo>
                  <a:lnTo>
                    <a:pt x="1642" y="715"/>
                  </a:lnTo>
                  <a:lnTo>
                    <a:pt x="1780" y="715"/>
                  </a:lnTo>
                  <a:lnTo>
                    <a:pt x="2035" y="15"/>
                  </a:lnTo>
                  <a:close/>
                  <a:moveTo>
                    <a:pt x="2305" y="715"/>
                  </a:moveTo>
                  <a:lnTo>
                    <a:pt x="2305" y="15"/>
                  </a:lnTo>
                  <a:lnTo>
                    <a:pt x="2203" y="15"/>
                  </a:lnTo>
                  <a:lnTo>
                    <a:pt x="2203" y="715"/>
                  </a:lnTo>
                  <a:lnTo>
                    <a:pt x="2305" y="715"/>
                  </a:lnTo>
                  <a:close/>
                  <a:moveTo>
                    <a:pt x="3101" y="715"/>
                  </a:moveTo>
                  <a:lnTo>
                    <a:pt x="3101" y="15"/>
                  </a:lnTo>
                  <a:lnTo>
                    <a:pt x="2998" y="15"/>
                  </a:lnTo>
                  <a:lnTo>
                    <a:pt x="2998" y="575"/>
                  </a:lnTo>
                  <a:lnTo>
                    <a:pt x="2993" y="575"/>
                  </a:lnTo>
                  <a:lnTo>
                    <a:pt x="2689" y="15"/>
                  </a:lnTo>
                  <a:lnTo>
                    <a:pt x="2556" y="15"/>
                  </a:lnTo>
                  <a:lnTo>
                    <a:pt x="2556" y="715"/>
                  </a:lnTo>
                  <a:lnTo>
                    <a:pt x="2658" y="715"/>
                  </a:lnTo>
                  <a:lnTo>
                    <a:pt x="2658" y="153"/>
                  </a:lnTo>
                  <a:lnTo>
                    <a:pt x="2662" y="153"/>
                  </a:lnTo>
                  <a:lnTo>
                    <a:pt x="2968" y="715"/>
                  </a:lnTo>
                  <a:lnTo>
                    <a:pt x="3101" y="715"/>
                  </a:lnTo>
                  <a:close/>
                  <a:moveTo>
                    <a:pt x="3886" y="15"/>
                  </a:moveTo>
                  <a:lnTo>
                    <a:pt x="3776" y="15"/>
                  </a:lnTo>
                  <a:lnTo>
                    <a:pt x="3562" y="610"/>
                  </a:lnTo>
                  <a:lnTo>
                    <a:pt x="3348" y="15"/>
                  </a:lnTo>
                  <a:lnTo>
                    <a:pt x="3235" y="15"/>
                  </a:lnTo>
                  <a:lnTo>
                    <a:pt x="3494" y="715"/>
                  </a:lnTo>
                  <a:lnTo>
                    <a:pt x="3630" y="715"/>
                  </a:lnTo>
                  <a:lnTo>
                    <a:pt x="3886" y="15"/>
                  </a:lnTo>
                  <a:close/>
                  <a:moveTo>
                    <a:pt x="4643" y="365"/>
                  </a:moveTo>
                  <a:lnTo>
                    <a:pt x="4642" y="326"/>
                  </a:lnTo>
                  <a:lnTo>
                    <a:pt x="4638" y="290"/>
                  </a:lnTo>
                  <a:lnTo>
                    <a:pt x="4631" y="255"/>
                  </a:lnTo>
                  <a:lnTo>
                    <a:pt x="4621" y="222"/>
                  </a:lnTo>
                  <a:lnTo>
                    <a:pt x="4609" y="191"/>
                  </a:lnTo>
                  <a:lnTo>
                    <a:pt x="4594" y="161"/>
                  </a:lnTo>
                  <a:lnTo>
                    <a:pt x="4577" y="134"/>
                  </a:lnTo>
                  <a:lnTo>
                    <a:pt x="4558" y="108"/>
                  </a:lnTo>
                  <a:lnTo>
                    <a:pt x="4534" y="83"/>
                  </a:lnTo>
                  <a:lnTo>
                    <a:pt x="4507" y="61"/>
                  </a:lnTo>
                  <a:lnTo>
                    <a:pt x="4479" y="43"/>
                  </a:lnTo>
                  <a:lnTo>
                    <a:pt x="4448" y="28"/>
                  </a:lnTo>
                  <a:lnTo>
                    <a:pt x="4416" y="17"/>
                  </a:lnTo>
                  <a:lnTo>
                    <a:pt x="4382" y="8"/>
                  </a:lnTo>
                  <a:lnTo>
                    <a:pt x="4346" y="3"/>
                  </a:lnTo>
                  <a:lnTo>
                    <a:pt x="4307" y="2"/>
                  </a:lnTo>
                  <a:lnTo>
                    <a:pt x="4268" y="3"/>
                  </a:lnTo>
                  <a:lnTo>
                    <a:pt x="4231" y="8"/>
                  </a:lnTo>
                  <a:lnTo>
                    <a:pt x="4197" y="17"/>
                  </a:lnTo>
                  <a:lnTo>
                    <a:pt x="4164" y="28"/>
                  </a:lnTo>
                  <a:lnTo>
                    <a:pt x="4134" y="43"/>
                  </a:lnTo>
                  <a:lnTo>
                    <a:pt x="4106" y="61"/>
                  </a:lnTo>
                  <a:lnTo>
                    <a:pt x="4080" y="83"/>
                  </a:lnTo>
                  <a:lnTo>
                    <a:pt x="4056" y="108"/>
                  </a:lnTo>
                  <a:lnTo>
                    <a:pt x="4037" y="133"/>
                  </a:lnTo>
                  <a:lnTo>
                    <a:pt x="4019" y="161"/>
                  </a:lnTo>
                  <a:lnTo>
                    <a:pt x="4004" y="190"/>
                  </a:lnTo>
                  <a:lnTo>
                    <a:pt x="3992" y="221"/>
                  </a:lnTo>
                  <a:lnTo>
                    <a:pt x="3984" y="255"/>
                  </a:lnTo>
                  <a:lnTo>
                    <a:pt x="3977" y="289"/>
                  </a:lnTo>
                  <a:lnTo>
                    <a:pt x="3973" y="326"/>
                  </a:lnTo>
                  <a:lnTo>
                    <a:pt x="3972" y="365"/>
                  </a:lnTo>
                  <a:lnTo>
                    <a:pt x="3973" y="404"/>
                  </a:lnTo>
                  <a:lnTo>
                    <a:pt x="3977" y="441"/>
                  </a:lnTo>
                  <a:lnTo>
                    <a:pt x="3984" y="475"/>
                  </a:lnTo>
                  <a:lnTo>
                    <a:pt x="3993" y="509"/>
                  </a:lnTo>
                  <a:lnTo>
                    <a:pt x="4005" y="539"/>
                  </a:lnTo>
                  <a:lnTo>
                    <a:pt x="4019" y="568"/>
                  </a:lnTo>
                  <a:lnTo>
                    <a:pt x="4037" y="596"/>
                  </a:lnTo>
                  <a:lnTo>
                    <a:pt x="4056" y="621"/>
                  </a:lnTo>
                  <a:lnTo>
                    <a:pt x="4080" y="647"/>
                  </a:lnTo>
                  <a:lnTo>
                    <a:pt x="4106" y="669"/>
                  </a:lnTo>
                  <a:lnTo>
                    <a:pt x="4134" y="687"/>
                  </a:lnTo>
                  <a:lnTo>
                    <a:pt x="4164" y="701"/>
                  </a:lnTo>
                  <a:lnTo>
                    <a:pt x="4197" y="713"/>
                  </a:lnTo>
                  <a:lnTo>
                    <a:pt x="4231" y="722"/>
                  </a:lnTo>
                  <a:lnTo>
                    <a:pt x="4268" y="726"/>
                  </a:lnTo>
                  <a:lnTo>
                    <a:pt x="4307" y="728"/>
                  </a:lnTo>
                  <a:lnTo>
                    <a:pt x="4346" y="726"/>
                  </a:lnTo>
                  <a:lnTo>
                    <a:pt x="4382" y="722"/>
                  </a:lnTo>
                  <a:lnTo>
                    <a:pt x="4416" y="713"/>
                  </a:lnTo>
                  <a:lnTo>
                    <a:pt x="4448" y="701"/>
                  </a:lnTo>
                  <a:lnTo>
                    <a:pt x="4479" y="687"/>
                  </a:lnTo>
                  <a:lnTo>
                    <a:pt x="4507" y="669"/>
                  </a:lnTo>
                  <a:lnTo>
                    <a:pt x="4534" y="647"/>
                  </a:lnTo>
                  <a:lnTo>
                    <a:pt x="4558" y="621"/>
                  </a:lnTo>
                  <a:lnTo>
                    <a:pt x="4577" y="595"/>
                  </a:lnTo>
                  <a:lnTo>
                    <a:pt x="4594" y="568"/>
                  </a:lnTo>
                  <a:lnTo>
                    <a:pt x="4609" y="539"/>
                  </a:lnTo>
                  <a:lnTo>
                    <a:pt x="4621" y="508"/>
                  </a:lnTo>
                  <a:lnTo>
                    <a:pt x="4631" y="475"/>
                  </a:lnTo>
                  <a:lnTo>
                    <a:pt x="4638" y="441"/>
                  </a:lnTo>
                  <a:lnTo>
                    <a:pt x="4642" y="404"/>
                  </a:lnTo>
                  <a:lnTo>
                    <a:pt x="4643" y="365"/>
                  </a:lnTo>
                  <a:close/>
                  <a:moveTo>
                    <a:pt x="4537" y="365"/>
                  </a:moveTo>
                  <a:lnTo>
                    <a:pt x="4536" y="394"/>
                  </a:lnTo>
                  <a:lnTo>
                    <a:pt x="4534" y="422"/>
                  </a:lnTo>
                  <a:lnTo>
                    <a:pt x="4528" y="448"/>
                  </a:lnTo>
                  <a:lnTo>
                    <a:pt x="4522" y="473"/>
                  </a:lnTo>
                  <a:lnTo>
                    <a:pt x="4514" y="497"/>
                  </a:lnTo>
                  <a:lnTo>
                    <a:pt x="4504" y="519"/>
                  </a:lnTo>
                  <a:lnTo>
                    <a:pt x="4492" y="540"/>
                  </a:lnTo>
                  <a:lnTo>
                    <a:pt x="4477" y="561"/>
                  </a:lnTo>
                  <a:lnTo>
                    <a:pt x="4460" y="579"/>
                  </a:lnTo>
                  <a:lnTo>
                    <a:pt x="4443" y="594"/>
                  </a:lnTo>
                  <a:lnTo>
                    <a:pt x="4424" y="608"/>
                  </a:lnTo>
                  <a:lnTo>
                    <a:pt x="4403" y="619"/>
                  </a:lnTo>
                  <a:lnTo>
                    <a:pt x="4381" y="628"/>
                  </a:lnTo>
                  <a:lnTo>
                    <a:pt x="4358" y="634"/>
                  </a:lnTo>
                  <a:lnTo>
                    <a:pt x="4333" y="637"/>
                  </a:lnTo>
                  <a:lnTo>
                    <a:pt x="4307" y="638"/>
                  </a:lnTo>
                  <a:lnTo>
                    <a:pt x="4281" y="637"/>
                  </a:lnTo>
                  <a:lnTo>
                    <a:pt x="4256" y="634"/>
                  </a:lnTo>
                  <a:lnTo>
                    <a:pt x="4232" y="628"/>
                  </a:lnTo>
                  <a:lnTo>
                    <a:pt x="4211" y="619"/>
                  </a:lnTo>
                  <a:lnTo>
                    <a:pt x="4190" y="608"/>
                  </a:lnTo>
                  <a:lnTo>
                    <a:pt x="4171" y="594"/>
                  </a:lnTo>
                  <a:lnTo>
                    <a:pt x="4153" y="579"/>
                  </a:lnTo>
                  <a:lnTo>
                    <a:pt x="4137" y="561"/>
                  </a:lnTo>
                  <a:lnTo>
                    <a:pt x="4122" y="540"/>
                  </a:lnTo>
                  <a:lnTo>
                    <a:pt x="4110" y="519"/>
                  </a:lnTo>
                  <a:lnTo>
                    <a:pt x="4099" y="497"/>
                  </a:lnTo>
                  <a:lnTo>
                    <a:pt x="4091" y="473"/>
                  </a:lnTo>
                  <a:lnTo>
                    <a:pt x="4084" y="448"/>
                  </a:lnTo>
                  <a:lnTo>
                    <a:pt x="4079" y="422"/>
                  </a:lnTo>
                  <a:lnTo>
                    <a:pt x="4077" y="394"/>
                  </a:lnTo>
                  <a:lnTo>
                    <a:pt x="4076" y="365"/>
                  </a:lnTo>
                  <a:lnTo>
                    <a:pt x="4077" y="336"/>
                  </a:lnTo>
                  <a:lnTo>
                    <a:pt x="4079" y="309"/>
                  </a:lnTo>
                  <a:lnTo>
                    <a:pt x="4084" y="282"/>
                  </a:lnTo>
                  <a:lnTo>
                    <a:pt x="4091" y="257"/>
                  </a:lnTo>
                  <a:lnTo>
                    <a:pt x="4099" y="233"/>
                  </a:lnTo>
                  <a:lnTo>
                    <a:pt x="4110" y="212"/>
                  </a:lnTo>
                  <a:lnTo>
                    <a:pt x="4122" y="190"/>
                  </a:lnTo>
                  <a:lnTo>
                    <a:pt x="4137" y="171"/>
                  </a:lnTo>
                  <a:lnTo>
                    <a:pt x="4153" y="152"/>
                  </a:lnTo>
                  <a:lnTo>
                    <a:pt x="4172" y="136"/>
                  </a:lnTo>
                  <a:lnTo>
                    <a:pt x="4190" y="122"/>
                  </a:lnTo>
                  <a:lnTo>
                    <a:pt x="4211" y="111"/>
                  </a:lnTo>
                  <a:lnTo>
                    <a:pt x="4233" y="102"/>
                  </a:lnTo>
                  <a:lnTo>
                    <a:pt x="4256" y="96"/>
                  </a:lnTo>
                  <a:lnTo>
                    <a:pt x="4281" y="93"/>
                  </a:lnTo>
                  <a:lnTo>
                    <a:pt x="4307" y="92"/>
                  </a:lnTo>
                  <a:lnTo>
                    <a:pt x="4333" y="93"/>
                  </a:lnTo>
                  <a:lnTo>
                    <a:pt x="4358" y="96"/>
                  </a:lnTo>
                  <a:lnTo>
                    <a:pt x="4380" y="102"/>
                  </a:lnTo>
                  <a:lnTo>
                    <a:pt x="4402" y="111"/>
                  </a:lnTo>
                  <a:lnTo>
                    <a:pt x="4422" y="122"/>
                  </a:lnTo>
                  <a:lnTo>
                    <a:pt x="4442" y="136"/>
                  </a:lnTo>
                  <a:lnTo>
                    <a:pt x="4460" y="152"/>
                  </a:lnTo>
                  <a:lnTo>
                    <a:pt x="4477" y="171"/>
                  </a:lnTo>
                  <a:lnTo>
                    <a:pt x="4492" y="190"/>
                  </a:lnTo>
                  <a:lnTo>
                    <a:pt x="4504" y="212"/>
                  </a:lnTo>
                  <a:lnTo>
                    <a:pt x="4514" y="233"/>
                  </a:lnTo>
                  <a:lnTo>
                    <a:pt x="4522" y="257"/>
                  </a:lnTo>
                  <a:lnTo>
                    <a:pt x="4528" y="282"/>
                  </a:lnTo>
                  <a:lnTo>
                    <a:pt x="4534" y="309"/>
                  </a:lnTo>
                  <a:lnTo>
                    <a:pt x="4536" y="336"/>
                  </a:lnTo>
                  <a:lnTo>
                    <a:pt x="4537" y="365"/>
                  </a:lnTo>
                  <a:close/>
                  <a:moveTo>
                    <a:pt x="4939" y="715"/>
                  </a:moveTo>
                  <a:lnTo>
                    <a:pt x="4939" y="15"/>
                  </a:lnTo>
                  <a:lnTo>
                    <a:pt x="4838" y="15"/>
                  </a:lnTo>
                  <a:lnTo>
                    <a:pt x="4838" y="715"/>
                  </a:lnTo>
                  <a:lnTo>
                    <a:pt x="4939" y="715"/>
                  </a:lnTo>
                  <a:close/>
                  <a:moveTo>
                    <a:pt x="5734" y="715"/>
                  </a:moveTo>
                  <a:lnTo>
                    <a:pt x="5734" y="15"/>
                  </a:lnTo>
                  <a:lnTo>
                    <a:pt x="5631" y="15"/>
                  </a:lnTo>
                  <a:lnTo>
                    <a:pt x="5631" y="575"/>
                  </a:lnTo>
                  <a:lnTo>
                    <a:pt x="5627" y="575"/>
                  </a:lnTo>
                  <a:lnTo>
                    <a:pt x="5322" y="15"/>
                  </a:lnTo>
                  <a:lnTo>
                    <a:pt x="5189" y="15"/>
                  </a:lnTo>
                  <a:lnTo>
                    <a:pt x="5189" y="715"/>
                  </a:lnTo>
                  <a:lnTo>
                    <a:pt x="5292" y="715"/>
                  </a:lnTo>
                  <a:lnTo>
                    <a:pt x="5292" y="153"/>
                  </a:lnTo>
                  <a:lnTo>
                    <a:pt x="5295" y="153"/>
                  </a:lnTo>
                  <a:lnTo>
                    <a:pt x="5601" y="715"/>
                  </a:lnTo>
                  <a:lnTo>
                    <a:pt x="5734" y="715"/>
                  </a:lnTo>
                  <a:close/>
                  <a:moveTo>
                    <a:pt x="6496" y="715"/>
                  </a:moveTo>
                  <a:lnTo>
                    <a:pt x="6496" y="15"/>
                  </a:lnTo>
                  <a:lnTo>
                    <a:pt x="6393" y="15"/>
                  </a:lnTo>
                  <a:lnTo>
                    <a:pt x="6393" y="575"/>
                  </a:lnTo>
                  <a:lnTo>
                    <a:pt x="6390" y="575"/>
                  </a:lnTo>
                  <a:lnTo>
                    <a:pt x="6085" y="15"/>
                  </a:lnTo>
                  <a:lnTo>
                    <a:pt x="5952" y="15"/>
                  </a:lnTo>
                  <a:lnTo>
                    <a:pt x="5952" y="715"/>
                  </a:lnTo>
                  <a:lnTo>
                    <a:pt x="6055" y="715"/>
                  </a:lnTo>
                  <a:lnTo>
                    <a:pt x="6055" y="153"/>
                  </a:lnTo>
                  <a:lnTo>
                    <a:pt x="6057" y="153"/>
                  </a:lnTo>
                  <a:lnTo>
                    <a:pt x="6363" y="715"/>
                  </a:lnTo>
                  <a:lnTo>
                    <a:pt x="6496" y="715"/>
                  </a:lnTo>
                  <a:close/>
                  <a:moveTo>
                    <a:pt x="6829" y="715"/>
                  </a:moveTo>
                  <a:lnTo>
                    <a:pt x="6829" y="15"/>
                  </a:lnTo>
                  <a:lnTo>
                    <a:pt x="6727" y="15"/>
                  </a:lnTo>
                  <a:lnTo>
                    <a:pt x="6727" y="715"/>
                  </a:lnTo>
                  <a:lnTo>
                    <a:pt x="6829" y="715"/>
                  </a:lnTo>
                  <a:close/>
                  <a:moveTo>
                    <a:pt x="7590" y="715"/>
                  </a:moveTo>
                  <a:lnTo>
                    <a:pt x="7590" y="15"/>
                  </a:lnTo>
                  <a:lnTo>
                    <a:pt x="7487" y="15"/>
                  </a:lnTo>
                  <a:lnTo>
                    <a:pt x="7487" y="575"/>
                  </a:lnTo>
                  <a:lnTo>
                    <a:pt x="7483" y="575"/>
                  </a:lnTo>
                  <a:lnTo>
                    <a:pt x="7178" y="15"/>
                  </a:lnTo>
                  <a:lnTo>
                    <a:pt x="7045" y="15"/>
                  </a:lnTo>
                  <a:lnTo>
                    <a:pt x="7045" y="715"/>
                  </a:lnTo>
                  <a:lnTo>
                    <a:pt x="7148" y="715"/>
                  </a:lnTo>
                  <a:lnTo>
                    <a:pt x="7148" y="153"/>
                  </a:lnTo>
                  <a:lnTo>
                    <a:pt x="7151" y="153"/>
                  </a:lnTo>
                  <a:lnTo>
                    <a:pt x="7457" y="715"/>
                  </a:lnTo>
                  <a:lnTo>
                    <a:pt x="7590" y="715"/>
                  </a:lnTo>
                  <a:close/>
                  <a:moveTo>
                    <a:pt x="8516" y="715"/>
                  </a:moveTo>
                  <a:lnTo>
                    <a:pt x="8516" y="625"/>
                  </a:lnTo>
                  <a:lnTo>
                    <a:pt x="8228" y="625"/>
                  </a:lnTo>
                  <a:lnTo>
                    <a:pt x="8228" y="15"/>
                  </a:lnTo>
                  <a:lnTo>
                    <a:pt x="8127" y="15"/>
                  </a:lnTo>
                  <a:lnTo>
                    <a:pt x="8127" y="715"/>
                  </a:lnTo>
                  <a:lnTo>
                    <a:pt x="8516" y="715"/>
                  </a:lnTo>
                  <a:close/>
                  <a:moveTo>
                    <a:pt x="9326" y="715"/>
                  </a:moveTo>
                  <a:lnTo>
                    <a:pt x="9020" y="15"/>
                  </a:lnTo>
                  <a:lnTo>
                    <a:pt x="8922" y="15"/>
                  </a:lnTo>
                  <a:lnTo>
                    <a:pt x="8617" y="715"/>
                  </a:lnTo>
                  <a:lnTo>
                    <a:pt x="8727" y="715"/>
                  </a:lnTo>
                  <a:lnTo>
                    <a:pt x="8799" y="536"/>
                  </a:lnTo>
                  <a:lnTo>
                    <a:pt x="9142" y="536"/>
                  </a:lnTo>
                  <a:lnTo>
                    <a:pt x="9216" y="715"/>
                  </a:lnTo>
                  <a:lnTo>
                    <a:pt x="9326" y="715"/>
                  </a:lnTo>
                  <a:close/>
                  <a:moveTo>
                    <a:pt x="9110" y="456"/>
                  </a:moveTo>
                  <a:lnTo>
                    <a:pt x="8833" y="456"/>
                  </a:lnTo>
                  <a:lnTo>
                    <a:pt x="8971" y="111"/>
                  </a:lnTo>
                  <a:lnTo>
                    <a:pt x="9110" y="456"/>
                  </a:lnTo>
                  <a:close/>
                  <a:moveTo>
                    <a:pt x="9559" y="715"/>
                  </a:moveTo>
                  <a:lnTo>
                    <a:pt x="9559" y="15"/>
                  </a:lnTo>
                  <a:lnTo>
                    <a:pt x="9457" y="15"/>
                  </a:lnTo>
                  <a:lnTo>
                    <a:pt x="9457" y="715"/>
                  </a:lnTo>
                  <a:lnTo>
                    <a:pt x="9559" y="715"/>
                  </a:lnTo>
                  <a:close/>
                  <a:moveTo>
                    <a:pt x="10228" y="102"/>
                  </a:moveTo>
                  <a:lnTo>
                    <a:pt x="10228" y="15"/>
                  </a:lnTo>
                  <a:lnTo>
                    <a:pt x="9699" y="15"/>
                  </a:lnTo>
                  <a:lnTo>
                    <a:pt x="9699" y="102"/>
                  </a:lnTo>
                  <a:lnTo>
                    <a:pt x="9913" y="102"/>
                  </a:lnTo>
                  <a:lnTo>
                    <a:pt x="9913" y="715"/>
                  </a:lnTo>
                  <a:lnTo>
                    <a:pt x="10015" y="715"/>
                  </a:lnTo>
                  <a:lnTo>
                    <a:pt x="10015" y="102"/>
                  </a:lnTo>
                  <a:lnTo>
                    <a:pt x="10228" y="102"/>
                  </a:lnTo>
                  <a:close/>
                  <a:moveTo>
                    <a:pt x="10971" y="365"/>
                  </a:moveTo>
                  <a:lnTo>
                    <a:pt x="10970" y="326"/>
                  </a:lnTo>
                  <a:lnTo>
                    <a:pt x="10965" y="290"/>
                  </a:lnTo>
                  <a:lnTo>
                    <a:pt x="10959" y="255"/>
                  </a:lnTo>
                  <a:lnTo>
                    <a:pt x="10949" y="222"/>
                  </a:lnTo>
                  <a:lnTo>
                    <a:pt x="10937" y="191"/>
                  </a:lnTo>
                  <a:lnTo>
                    <a:pt x="10922" y="161"/>
                  </a:lnTo>
                  <a:lnTo>
                    <a:pt x="10906" y="134"/>
                  </a:lnTo>
                  <a:lnTo>
                    <a:pt x="10885" y="108"/>
                  </a:lnTo>
                  <a:lnTo>
                    <a:pt x="10862" y="83"/>
                  </a:lnTo>
                  <a:lnTo>
                    <a:pt x="10836" y="61"/>
                  </a:lnTo>
                  <a:lnTo>
                    <a:pt x="10808" y="43"/>
                  </a:lnTo>
                  <a:lnTo>
                    <a:pt x="10777" y="28"/>
                  </a:lnTo>
                  <a:lnTo>
                    <a:pt x="10745" y="17"/>
                  </a:lnTo>
                  <a:lnTo>
                    <a:pt x="10710" y="8"/>
                  </a:lnTo>
                  <a:lnTo>
                    <a:pt x="10674" y="3"/>
                  </a:lnTo>
                  <a:lnTo>
                    <a:pt x="10635" y="2"/>
                  </a:lnTo>
                  <a:lnTo>
                    <a:pt x="10596" y="3"/>
                  </a:lnTo>
                  <a:lnTo>
                    <a:pt x="10559" y="8"/>
                  </a:lnTo>
                  <a:lnTo>
                    <a:pt x="10524" y="17"/>
                  </a:lnTo>
                  <a:lnTo>
                    <a:pt x="10492" y="28"/>
                  </a:lnTo>
                  <a:lnTo>
                    <a:pt x="10462" y="43"/>
                  </a:lnTo>
                  <a:lnTo>
                    <a:pt x="10434" y="61"/>
                  </a:lnTo>
                  <a:lnTo>
                    <a:pt x="10408" y="83"/>
                  </a:lnTo>
                  <a:lnTo>
                    <a:pt x="10384" y="108"/>
                  </a:lnTo>
                  <a:lnTo>
                    <a:pt x="10364" y="133"/>
                  </a:lnTo>
                  <a:lnTo>
                    <a:pt x="10347" y="161"/>
                  </a:lnTo>
                  <a:lnTo>
                    <a:pt x="10332" y="190"/>
                  </a:lnTo>
                  <a:lnTo>
                    <a:pt x="10320" y="221"/>
                  </a:lnTo>
                  <a:lnTo>
                    <a:pt x="10311" y="255"/>
                  </a:lnTo>
                  <a:lnTo>
                    <a:pt x="10305" y="289"/>
                  </a:lnTo>
                  <a:lnTo>
                    <a:pt x="10301" y="326"/>
                  </a:lnTo>
                  <a:lnTo>
                    <a:pt x="10300" y="365"/>
                  </a:lnTo>
                  <a:lnTo>
                    <a:pt x="10301" y="404"/>
                  </a:lnTo>
                  <a:lnTo>
                    <a:pt x="10305" y="441"/>
                  </a:lnTo>
                  <a:lnTo>
                    <a:pt x="10311" y="475"/>
                  </a:lnTo>
                  <a:lnTo>
                    <a:pt x="10321" y="509"/>
                  </a:lnTo>
                  <a:lnTo>
                    <a:pt x="10333" y="539"/>
                  </a:lnTo>
                  <a:lnTo>
                    <a:pt x="10347" y="568"/>
                  </a:lnTo>
                  <a:lnTo>
                    <a:pt x="10364" y="596"/>
                  </a:lnTo>
                  <a:lnTo>
                    <a:pt x="10384" y="621"/>
                  </a:lnTo>
                  <a:lnTo>
                    <a:pt x="10408" y="647"/>
                  </a:lnTo>
                  <a:lnTo>
                    <a:pt x="10434" y="669"/>
                  </a:lnTo>
                  <a:lnTo>
                    <a:pt x="10462" y="687"/>
                  </a:lnTo>
                  <a:lnTo>
                    <a:pt x="10492" y="701"/>
                  </a:lnTo>
                  <a:lnTo>
                    <a:pt x="10524" y="713"/>
                  </a:lnTo>
                  <a:lnTo>
                    <a:pt x="10559" y="722"/>
                  </a:lnTo>
                  <a:lnTo>
                    <a:pt x="10596" y="726"/>
                  </a:lnTo>
                  <a:lnTo>
                    <a:pt x="10635" y="728"/>
                  </a:lnTo>
                  <a:lnTo>
                    <a:pt x="10674" y="726"/>
                  </a:lnTo>
                  <a:lnTo>
                    <a:pt x="10710" y="722"/>
                  </a:lnTo>
                  <a:lnTo>
                    <a:pt x="10745" y="713"/>
                  </a:lnTo>
                  <a:lnTo>
                    <a:pt x="10777" y="701"/>
                  </a:lnTo>
                  <a:lnTo>
                    <a:pt x="10808" y="687"/>
                  </a:lnTo>
                  <a:lnTo>
                    <a:pt x="10836" y="669"/>
                  </a:lnTo>
                  <a:lnTo>
                    <a:pt x="10862" y="647"/>
                  </a:lnTo>
                  <a:lnTo>
                    <a:pt x="10885" y="621"/>
                  </a:lnTo>
                  <a:lnTo>
                    <a:pt x="10906" y="595"/>
                  </a:lnTo>
                  <a:lnTo>
                    <a:pt x="10922" y="568"/>
                  </a:lnTo>
                  <a:lnTo>
                    <a:pt x="10937" y="539"/>
                  </a:lnTo>
                  <a:lnTo>
                    <a:pt x="10949" y="508"/>
                  </a:lnTo>
                  <a:lnTo>
                    <a:pt x="10959" y="475"/>
                  </a:lnTo>
                  <a:lnTo>
                    <a:pt x="10965" y="441"/>
                  </a:lnTo>
                  <a:lnTo>
                    <a:pt x="10970" y="404"/>
                  </a:lnTo>
                  <a:lnTo>
                    <a:pt x="10971" y="365"/>
                  </a:lnTo>
                  <a:close/>
                  <a:moveTo>
                    <a:pt x="10866" y="365"/>
                  </a:moveTo>
                  <a:lnTo>
                    <a:pt x="10865" y="394"/>
                  </a:lnTo>
                  <a:lnTo>
                    <a:pt x="10862" y="422"/>
                  </a:lnTo>
                  <a:lnTo>
                    <a:pt x="10857" y="448"/>
                  </a:lnTo>
                  <a:lnTo>
                    <a:pt x="10851" y="473"/>
                  </a:lnTo>
                  <a:lnTo>
                    <a:pt x="10842" y="497"/>
                  </a:lnTo>
                  <a:lnTo>
                    <a:pt x="10831" y="519"/>
                  </a:lnTo>
                  <a:lnTo>
                    <a:pt x="10819" y="540"/>
                  </a:lnTo>
                  <a:lnTo>
                    <a:pt x="10805" y="561"/>
                  </a:lnTo>
                  <a:lnTo>
                    <a:pt x="10788" y="579"/>
                  </a:lnTo>
                  <a:lnTo>
                    <a:pt x="10771" y="594"/>
                  </a:lnTo>
                  <a:lnTo>
                    <a:pt x="10751" y="608"/>
                  </a:lnTo>
                  <a:lnTo>
                    <a:pt x="10731" y="619"/>
                  </a:lnTo>
                  <a:lnTo>
                    <a:pt x="10709" y="628"/>
                  </a:lnTo>
                  <a:lnTo>
                    <a:pt x="10685" y="634"/>
                  </a:lnTo>
                  <a:lnTo>
                    <a:pt x="10661" y="637"/>
                  </a:lnTo>
                  <a:lnTo>
                    <a:pt x="10635" y="638"/>
                  </a:lnTo>
                  <a:lnTo>
                    <a:pt x="10609" y="637"/>
                  </a:lnTo>
                  <a:lnTo>
                    <a:pt x="10584" y="634"/>
                  </a:lnTo>
                  <a:lnTo>
                    <a:pt x="10561" y="628"/>
                  </a:lnTo>
                  <a:lnTo>
                    <a:pt x="10538" y="619"/>
                  </a:lnTo>
                  <a:lnTo>
                    <a:pt x="10518" y="608"/>
                  </a:lnTo>
                  <a:lnTo>
                    <a:pt x="10498" y="594"/>
                  </a:lnTo>
                  <a:lnTo>
                    <a:pt x="10481" y="579"/>
                  </a:lnTo>
                  <a:lnTo>
                    <a:pt x="10465" y="561"/>
                  </a:lnTo>
                  <a:lnTo>
                    <a:pt x="10451" y="540"/>
                  </a:lnTo>
                  <a:lnTo>
                    <a:pt x="10438" y="519"/>
                  </a:lnTo>
                  <a:lnTo>
                    <a:pt x="10427" y="497"/>
                  </a:lnTo>
                  <a:lnTo>
                    <a:pt x="10418" y="473"/>
                  </a:lnTo>
                  <a:lnTo>
                    <a:pt x="10412" y="448"/>
                  </a:lnTo>
                  <a:lnTo>
                    <a:pt x="10408" y="422"/>
                  </a:lnTo>
                  <a:lnTo>
                    <a:pt x="10404" y="394"/>
                  </a:lnTo>
                  <a:lnTo>
                    <a:pt x="10403" y="365"/>
                  </a:lnTo>
                  <a:lnTo>
                    <a:pt x="10404" y="336"/>
                  </a:lnTo>
                  <a:lnTo>
                    <a:pt x="10408" y="309"/>
                  </a:lnTo>
                  <a:lnTo>
                    <a:pt x="10412" y="282"/>
                  </a:lnTo>
                  <a:lnTo>
                    <a:pt x="10418" y="257"/>
                  </a:lnTo>
                  <a:lnTo>
                    <a:pt x="10427" y="233"/>
                  </a:lnTo>
                  <a:lnTo>
                    <a:pt x="10438" y="212"/>
                  </a:lnTo>
                  <a:lnTo>
                    <a:pt x="10451" y="190"/>
                  </a:lnTo>
                  <a:lnTo>
                    <a:pt x="10465" y="171"/>
                  </a:lnTo>
                  <a:lnTo>
                    <a:pt x="10481" y="152"/>
                  </a:lnTo>
                  <a:lnTo>
                    <a:pt x="10499" y="136"/>
                  </a:lnTo>
                  <a:lnTo>
                    <a:pt x="10518" y="122"/>
                  </a:lnTo>
                  <a:lnTo>
                    <a:pt x="10538" y="111"/>
                  </a:lnTo>
                  <a:lnTo>
                    <a:pt x="10561" y="102"/>
                  </a:lnTo>
                  <a:lnTo>
                    <a:pt x="10584" y="96"/>
                  </a:lnTo>
                  <a:lnTo>
                    <a:pt x="10609" y="93"/>
                  </a:lnTo>
                  <a:lnTo>
                    <a:pt x="10635" y="92"/>
                  </a:lnTo>
                  <a:lnTo>
                    <a:pt x="10661" y="93"/>
                  </a:lnTo>
                  <a:lnTo>
                    <a:pt x="10685" y="96"/>
                  </a:lnTo>
                  <a:lnTo>
                    <a:pt x="10708" y="102"/>
                  </a:lnTo>
                  <a:lnTo>
                    <a:pt x="10730" y="111"/>
                  </a:lnTo>
                  <a:lnTo>
                    <a:pt x="10750" y="122"/>
                  </a:lnTo>
                  <a:lnTo>
                    <a:pt x="10770" y="136"/>
                  </a:lnTo>
                  <a:lnTo>
                    <a:pt x="10788" y="152"/>
                  </a:lnTo>
                  <a:lnTo>
                    <a:pt x="10805" y="171"/>
                  </a:lnTo>
                  <a:lnTo>
                    <a:pt x="10819" y="190"/>
                  </a:lnTo>
                  <a:lnTo>
                    <a:pt x="10831" y="212"/>
                  </a:lnTo>
                  <a:lnTo>
                    <a:pt x="10842" y="233"/>
                  </a:lnTo>
                  <a:lnTo>
                    <a:pt x="10851" y="257"/>
                  </a:lnTo>
                  <a:lnTo>
                    <a:pt x="10857" y="282"/>
                  </a:lnTo>
                  <a:lnTo>
                    <a:pt x="10862" y="309"/>
                  </a:lnTo>
                  <a:lnTo>
                    <a:pt x="10865" y="336"/>
                  </a:lnTo>
                  <a:lnTo>
                    <a:pt x="10866" y="365"/>
                  </a:lnTo>
                  <a:close/>
                  <a:moveTo>
                    <a:pt x="11514" y="526"/>
                  </a:moveTo>
                  <a:lnTo>
                    <a:pt x="11513" y="501"/>
                  </a:lnTo>
                  <a:lnTo>
                    <a:pt x="11510" y="478"/>
                  </a:lnTo>
                  <a:lnTo>
                    <a:pt x="11504" y="456"/>
                  </a:lnTo>
                  <a:lnTo>
                    <a:pt x="11495" y="434"/>
                  </a:lnTo>
                  <a:lnTo>
                    <a:pt x="11484" y="415"/>
                  </a:lnTo>
                  <a:lnTo>
                    <a:pt x="11471" y="395"/>
                  </a:lnTo>
                  <a:lnTo>
                    <a:pt x="11455" y="377"/>
                  </a:lnTo>
                  <a:lnTo>
                    <a:pt x="11437" y="360"/>
                  </a:lnTo>
                  <a:lnTo>
                    <a:pt x="11417" y="347"/>
                  </a:lnTo>
                  <a:lnTo>
                    <a:pt x="11387" y="328"/>
                  </a:lnTo>
                  <a:lnTo>
                    <a:pt x="11291" y="274"/>
                  </a:lnTo>
                  <a:lnTo>
                    <a:pt x="11272" y="263"/>
                  </a:lnTo>
                  <a:lnTo>
                    <a:pt x="11256" y="253"/>
                  </a:lnTo>
                  <a:lnTo>
                    <a:pt x="11242" y="242"/>
                  </a:lnTo>
                  <a:lnTo>
                    <a:pt x="11231" y="231"/>
                  </a:lnTo>
                  <a:lnTo>
                    <a:pt x="11223" y="221"/>
                  </a:lnTo>
                  <a:lnTo>
                    <a:pt x="11216" y="211"/>
                  </a:lnTo>
                  <a:lnTo>
                    <a:pt x="11214" y="205"/>
                  </a:lnTo>
                  <a:lnTo>
                    <a:pt x="11212" y="200"/>
                  </a:lnTo>
                  <a:lnTo>
                    <a:pt x="11211" y="190"/>
                  </a:lnTo>
                  <a:lnTo>
                    <a:pt x="11213" y="171"/>
                  </a:lnTo>
                  <a:lnTo>
                    <a:pt x="11219" y="153"/>
                  </a:lnTo>
                  <a:lnTo>
                    <a:pt x="11230" y="136"/>
                  </a:lnTo>
                  <a:lnTo>
                    <a:pt x="11238" y="128"/>
                  </a:lnTo>
                  <a:lnTo>
                    <a:pt x="11245" y="121"/>
                  </a:lnTo>
                  <a:lnTo>
                    <a:pt x="11264" y="107"/>
                  </a:lnTo>
                  <a:lnTo>
                    <a:pt x="11273" y="101"/>
                  </a:lnTo>
                  <a:lnTo>
                    <a:pt x="11284" y="97"/>
                  </a:lnTo>
                  <a:lnTo>
                    <a:pt x="11307" y="92"/>
                  </a:lnTo>
                  <a:lnTo>
                    <a:pt x="11333" y="90"/>
                  </a:lnTo>
                  <a:lnTo>
                    <a:pt x="11356" y="92"/>
                  </a:lnTo>
                  <a:lnTo>
                    <a:pt x="11386" y="97"/>
                  </a:lnTo>
                  <a:lnTo>
                    <a:pt x="11471" y="122"/>
                  </a:lnTo>
                  <a:lnTo>
                    <a:pt x="11489" y="25"/>
                  </a:lnTo>
                  <a:lnTo>
                    <a:pt x="11450" y="14"/>
                  </a:lnTo>
                  <a:lnTo>
                    <a:pt x="11411" y="6"/>
                  </a:lnTo>
                  <a:lnTo>
                    <a:pt x="11372" y="1"/>
                  </a:lnTo>
                  <a:lnTo>
                    <a:pt x="11333" y="0"/>
                  </a:lnTo>
                  <a:lnTo>
                    <a:pt x="11311" y="1"/>
                  </a:lnTo>
                  <a:lnTo>
                    <a:pt x="11291" y="3"/>
                  </a:lnTo>
                  <a:lnTo>
                    <a:pt x="11270" y="6"/>
                  </a:lnTo>
                  <a:lnTo>
                    <a:pt x="11251" y="11"/>
                  </a:lnTo>
                  <a:lnTo>
                    <a:pt x="11214" y="26"/>
                  </a:lnTo>
                  <a:lnTo>
                    <a:pt x="11197" y="35"/>
                  </a:lnTo>
                  <a:lnTo>
                    <a:pt x="11179" y="46"/>
                  </a:lnTo>
                  <a:lnTo>
                    <a:pt x="11162" y="60"/>
                  </a:lnTo>
                  <a:lnTo>
                    <a:pt x="11148" y="74"/>
                  </a:lnTo>
                  <a:lnTo>
                    <a:pt x="11135" y="91"/>
                  </a:lnTo>
                  <a:lnTo>
                    <a:pt x="11124" y="109"/>
                  </a:lnTo>
                  <a:lnTo>
                    <a:pt x="11117" y="127"/>
                  </a:lnTo>
                  <a:lnTo>
                    <a:pt x="11111" y="147"/>
                  </a:lnTo>
                  <a:lnTo>
                    <a:pt x="11107" y="167"/>
                  </a:lnTo>
                  <a:lnTo>
                    <a:pt x="11106" y="190"/>
                  </a:lnTo>
                  <a:lnTo>
                    <a:pt x="11108" y="215"/>
                  </a:lnTo>
                  <a:lnTo>
                    <a:pt x="11111" y="227"/>
                  </a:lnTo>
                  <a:lnTo>
                    <a:pt x="11115" y="239"/>
                  </a:lnTo>
                  <a:lnTo>
                    <a:pt x="11125" y="262"/>
                  </a:lnTo>
                  <a:lnTo>
                    <a:pt x="11139" y="284"/>
                  </a:lnTo>
                  <a:lnTo>
                    <a:pt x="11158" y="306"/>
                  </a:lnTo>
                  <a:lnTo>
                    <a:pt x="11182" y="326"/>
                  </a:lnTo>
                  <a:lnTo>
                    <a:pt x="11209" y="346"/>
                  </a:lnTo>
                  <a:lnTo>
                    <a:pt x="11239" y="364"/>
                  </a:lnTo>
                  <a:lnTo>
                    <a:pt x="11276" y="383"/>
                  </a:lnTo>
                  <a:lnTo>
                    <a:pt x="11312" y="402"/>
                  </a:lnTo>
                  <a:lnTo>
                    <a:pt x="11352" y="428"/>
                  </a:lnTo>
                  <a:lnTo>
                    <a:pt x="11369" y="440"/>
                  </a:lnTo>
                  <a:lnTo>
                    <a:pt x="11380" y="451"/>
                  </a:lnTo>
                  <a:lnTo>
                    <a:pt x="11387" y="460"/>
                  </a:lnTo>
                  <a:lnTo>
                    <a:pt x="11393" y="469"/>
                  </a:lnTo>
                  <a:lnTo>
                    <a:pt x="11403" y="486"/>
                  </a:lnTo>
                  <a:lnTo>
                    <a:pt x="11409" y="505"/>
                  </a:lnTo>
                  <a:lnTo>
                    <a:pt x="11411" y="526"/>
                  </a:lnTo>
                  <a:lnTo>
                    <a:pt x="11407" y="549"/>
                  </a:lnTo>
                  <a:lnTo>
                    <a:pt x="11400" y="570"/>
                  </a:lnTo>
                  <a:lnTo>
                    <a:pt x="11387" y="590"/>
                  </a:lnTo>
                  <a:lnTo>
                    <a:pt x="11369" y="606"/>
                  </a:lnTo>
                  <a:lnTo>
                    <a:pt x="11346" y="620"/>
                  </a:lnTo>
                  <a:lnTo>
                    <a:pt x="11333" y="625"/>
                  </a:lnTo>
                  <a:lnTo>
                    <a:pt x="11320" y="631"/>
                  </a:lnTo>
                  <a:lnTo>
                    <a:pt x="11306" y="634"/>
                  </a:lnTo>
                  <a:lnTo>
                    <a:pt x="11291" y="636"/>
                  </a:lnTo>
                  <a:lnTo>
                    <a:pt x="11259" y="638"/>
                  </a:lnTo>
                  <a:lnTo>
                    <a:pt x="11224" y="636"/>
                  </a:lnTo>
                  <a:lnTo>
                    <a:pt x="11208" y="633"/>
                  </a:lnTo>
                  <a:lnTo>
                    <a:pt x="11190" y="630"/>
                  </a:lnTo>
                  <a:lnTo>
                    <a:pt x="11159" y="619"/>
                  </a:lnTo>
                  <a:lnTo>
                    <a:pt x="11129" y="604"/>
                  </a:lnTo>
                  <a:lnTo>
                    <a:pt x="11115" y="700"/>
                  </a:lnTo>
                  <a:lnTo>
                    <a:pt x="11160" y="715"/>
                  </a:lnTo>
                  <a:lnTo>
                    <a:pt x="11189" y="723"/>
                  </a:lnTo>
                  <a:lnTo>
                    <a:pt x="11202" y="725"/>
                  </a:lnTo>
                  <a:lnTo>
                    <a:pt x="11219" y="727"/>
                  </a:lnTo>
                  <a:lnTo>
                    <a:pt x="11259" y="728"/>
                  </a:lnTo>
                  <a:lnTo>
                    <a:pt x="11284" y="727"/>
                  </a:lnTo>
                  <a:lnTo>
                    <a:pt x="11308" y="725"/>
                  </a:lnTo>
                  <a:lnTo>
                    <a:pt x="11331" y="722"/>
                  </a:lnTo>
                  <a:lnTo>
                    <a:pt x="11352" y="717"/>
                  </a:lnTo>
                  <a:lnTo>
                    <a:pt x="11373" y="711"/>
                  </a:lnTo>
                  <a:lnTo>
                    <a:pt x="11392" y="703"/>
                  </a:lnTo>
                  <a:lnTo>
                    <a:pt x="11412" y="695"/>
                  </a:lnTo>
                  <a:lnTo>
                    <a:pt x="11429" y="684"/>
                  </a:lnTo>
                  <a:lnTo>
                    <a:pt x="11450" y="669"/>
                  </a:lnTo>
                  <a:lnTo>
                    <a:pt x="11467" y="653"/>
                  </a:lnTo>
                  <a:lnTo>
                    <a:pt x="11482" y="635"/>
                  </a:lnTo>
                  <a:lnTo>
                    <a:pt x="11494" y="617"/>
                  </a:lnTo>
                  <a:lnTo>
                    <a:pt x="11503" y="596"/>
                  </a:lnTo>
                  <a:lnTo>
                    <a:pt x="11510" y="575"/>
                  </a:lnTo>
                  <a:lnTo>
                    <a:pt x="11513" y="551"/>
                  </a:lnTo>
                  <a:lnTo>
                    <a:pt x="11514" y="526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i-FI" dirty="0">
                <a:latin typeface="Calibri"/>
              </a:endParaRPr>
            </a:p>
          </p:txBody>
        </p:sp>
        <p:sp>
          <p:nvSpPr>
            <p:cNvPr id="1052" name="Freeform 28"/>
            <p:cNvSpPr>
              <a:spLocks noEditPoints="1"/>
            </p:cNvSpPr>
            <p:nvPr userDrawn="1"/>
          </p:nvSpPr>
          <p:spPr bwMode="auto">
            <a:xfrm>
              <a:off x="340" y="3906"/>
              <a:ext cx="661" cy="65"/>
            </a:xfrm>
            <a:custGeom>
              <a:avLst/>
              <a:gdLst/>
              <a:ahLst/>
              <a:cxnLst>
                <a:cxn ang="0">
                  <a:pos x="316" y="88"/>
                </a:cxn>
                <a:cxn ang="0">
                  <a:pos x="776" y="611"/>
                </a:cxn>
                <a:cxn ang="0">
                  <a:pos x="1763" y="611"/>
                </a:cxn>
                <a:cxn ang="0">
                  <a:pos x="1710" y="594"/>
                </a:cxn>
                <a:cxn ang="0">
                  <a:pos x="1635" y="462"/>
                </a:cxn>
                <a:cxn ang="0">
                  <a:pos x="1600" y="341"/>
                </a:cxn>
                <a:cxn ang="0">
                  <a:pos x="1675" y="277"/>
                </a:cxn>
                <a:cxn ang="0">
                  <a:pos x="1706" y="196"/>
                </a:cxn>
                <a:cxn ang="0">
                  <a:pos x="1695" y="116"/>
                </a:cxn>
                <a:cxn ang="0">
                  <a:pos x="1652" y="56"/>
                </a:cxn>
                <a:cxn ang="0">
                  <a:pos x="1576" y="12"/>
                </a:cxn>
                <a:cxn ang="0">
                  <a:pos x="1257" y="0"/>
                </a:cxn>
                <a:cxn ang="0">
                  <a:pos x="1464" y="396"/>
                </a:cxn>
                <a:cxn ang="0">
                  <a:pos x="1508" y="433"/>
                </a:cxn>
                <a:cxn ang="0">
                  <a:pos x="1618" y="639"/>
                </a:cxn>
                <a:cxn ang="0">
                  <a:pos x="1683" y="690"/>
                </a:cxn>
                <a:cxn ang="0">
                  <a:pos x="1599" y="183"/>
                </a:cxn>
                <a:cxn ang="0">
                  <a:pos x="1570" y="256"/>
                </a:cxn>
                <a:cxn ang="0">
                  <a:pos x="1510" y="298"/>
                </a:cxn>
                <a:cxn ang="0">
                  <a:pos x="1486" y="88"/>
                </a:cxn>
                <a:cxn ang="0">
                  <a:pos x="1568" y="119"/>
                </a:cxn>
                <a:cxn ang="0">
                  <a:pos x="1595" y="161"/>
                </a:cxn>
                <a:cxn ang="0">
                  <a:pos x="1814" y="0"/>
                </a:cxn>
                <a:cxn ang="0">
                  <a:pos x="3000" y="700"/>
                </a:cxn>
                <a:cxn ang="0">
                  <a:pos x="3002" y="88"/>
                </a:cxn>
                <a:cxn ang="0">
                  <a:pos x="3476" y="700"/>
                </a:cxn>
                <a:cxn ang="0">
                  <a:pos x="4434" y="266"/>
                </a:cxn>
                <a:cxn ang="0">
                  <a:pos x="4382" y="145"/>
                </a:cxn>
                <a:cxn ang="0">
                  <a:pos x="4300" y="60"/>
                </a:cxn>
                <a:cxn ang="0">
                  <a:pos x="4178" y="7"/>
                </a:cxn>
                <a:cxn ang="0">
                  <a:pos x="4125" y="700"/>
                </a:cxn>
                <a:cxn ang="0">
                  <a:pos x="4258" y="668"/>
                </a:cxn>
                <a:cxn ang="0">
                  <a:pos x="4363" y="586"/>
                </a:cxn>
                <a:cxn ang="0">
                  <a:pos x="4420" y="488"/>
                </a:cxn>
                <a:cxn ang="0">
                  <a:pos x="4443" y="354"/>
                </a:cxn>
                <a:cxn ang="0">
                  <a:pos x="4328" y="441"/>
                </a:cxn>
                <a:cxn ang="0">
                  <a:pos x="4285" y="525"/>
                </a:cxn>
                <a:cxn ang="0">
                  <a:pos x="4211" y="587"/>
                </a:cxn>
                <a:cxn ang="0">
                  <a:pos x="4119" y="611"/>
                </a:cxn>
                <a:cxn ang="0">
                  <a:pos x="4156" y="94"/>
                </a:cxn>
                <a:cxn ang="0">
                  <a:pos x="4236" y="131"/>
                </a:cxn>
                <a:cxn ang="0">
                  <a:pos x="4298" y="200"/>
                </a:cxn>
                <a:cxn ang="0">
                  <a:pos x="4335" y="290"/>
                </a:cxn>
                <a:cxn ang="0">
                  <a:pos x="4600" y="0"/>
                </a:cxn>
                <a:cxn ang="0">
                  <a:pos x="4702" y="291"/>
                </a:cxn>
                <a:cxn ang="0">
                  <a:pos x="5324" y="0"/>
                </a:cxn>
                <a:cxn ang="0">
                  <a:pos x="6451" y="507"/>
                </a:cxn>
                <a:cxn ang="0">
                  <a:pos x="6343" y="549"/>
                </a:cxn>
                <a:cxn ang="0">
                  <a:pos x="6298" y="608"/>
                </a:cxn>
                <a:cxn ang="0">
                  <a:pos x="6205" y="624"/>
                </a:cxn>
                <a:cxn ang="0">
                  <a:pos x="6185" y="703"/>
                </a:cxn>
                <a:cxn ang="0">
                  <a:pos x="6283" y="712"/>
                </a:cxn>
                <a:cxn ang="0">
                  <a:pos x="6366" y="685"/>
                </a:cxn>
                <a:cxn ang="0">
                  <a:pos x="6419" y="632"/>
                </a:cxn>
                <a:cxn ang="0">
                  <a:pos x="6448" y="550"/>
                </a:cxn>
                <a:cxn ang="0">
                  <a:pos x="6565" y="700"/>
                </a:cxn>
                <a:cxn ang="0">
                  <a:pos x="6919" y="97"/>
                </a:cxn>
              </a:cxnLst>
              <a:rect l="0" t="0" r="r" b="b"/>
              <a:pathLst>
                <a:path w="7274" h="713">
                  <a:moveTo>
                    <a:pt x="530" y="88"/>
                  </a:moveTo>
                  <a:lnTo>
                    <a:pt x="530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214" y="88"/>
                  </a:lnTo>
                  <a:lnTo>
                    <a:pt x="214" y="700"/>
                  </a:lnTo>
                  <a:lnTo>
                    <a:pt x="316" y="700"/>
                  </a:lnTo>
                  <a:lnTo>
                    <a:pt x="316" y="88"/>
                  </a:lnTo>
                  <a:lnTo>
                    <a:pt x="530" y="88"/>
                  </a:lnTo>
                  <a:close/>
                  <a:moveTo>
                    <a:pt x="1069" y="88"/>
                  </a:moveTo>
                  <a:lnTo>
                    <a:pt x="1069" y="0"/>
                  </a:lnTo>
                  <a:lnTo>
                    <a:pt x="675" y="0"/>
                  </a:lnTo>
                  <a:lnTo>
                    <a:pt x="675" y="700"/>
                  </a:lnTo>
                  <a:lnTo>
                    <a:pt x="1068" y="700"/>
                  </a:lnTo>
                  <a:lnTo>
                    <a:pt x="1068" y="611"/>
                  </a:lnTo>
                  <a:lnTo>
                    <a:pt x="776" y="611"/>
                  </a:lnTo>
                  <a:lnTo>
                    <a:pt x="776" y="381"/>
                  </a:lnTo>
                  <a:lnTo>
                    <a:pt x="1043" y="381"/>
                  </a:lnTo>
                  <a:lnTo>
                    <a:pt x="1043" y="291"/>
                  </a:lnTo>
                  <a:lnTo>
                    <a:pt x="776" y="291"/>
                  </a:lnTo>
                  <a:lnTo>
                    <a:pt x="776" y="88"/>
                  </a:lnTo>
                  <a:lnTo>
                    <a:pt x="1069" y="88"/>
                  </a:lnTo>
                  <a:close/>
                  <a:moveTo>
                    <a:pt x="1763" y="700"/>
                  </a:moveTo>
                  <a:lnTo>
                    <a:pt x="1763" y="611"/>
                  </a:lnTo>
                  <a:lnTo>
                    <a:pt x="1742" y="611"/>
                  </a:lnTo>
                  <a:lnTo>
                    <a:pt x="1738" y="611"/>
                  </a:lnTo>
                  <a:lnTo>
                    <a:pt x="1734" y="610"/>
                  </a:lnTo>
                  <a:lnTo>
                    <a:pt x="1728" y="608"/>
                  </a:lnTo>
                  <a:lnTo>
                    <a:pt x="1724" y="605"/>
                  </a:lnTo>
                  <a:lnTo>
                    <a:pt x="1720" y="602"/>
                  </a:lnTo>
                  <a:lnTo>
                    <a:pt x="1714" y="598"/>
                  </a:lnTo>
                  <a:lnTo>
                    <a:pt x="1710" y="594"/>
                  </a:lnTo>
                  <a:lnTo>
                    <a:pt x="1705" y="587"/>
                  </a:lnTo>
                  <a:lnTo>
                    <a:pt x="1700" y="582"/>
                  </a:lnTo>
                  <a:lnTo>
                    <a:pt x="1695" y="574"/>
                  </a:lnTo>
                  <a:lnTo>
                    <a:pt x="1685" y="558"/>
                  </a:lnTo>
                  <a:lnTo>
                    <a:pt x="1674" y="538"/>
                  </a:lnTo>
                  <a:lnTo>
                    <a:pt x="1662" y="517"/>
                  </a:lnTo>
                  <a:lnTo>
                    <a:pt x="1650" y="488"/>
                  </a:lnTo>
                  <a:lnTo>
                    <a:pt x="1635" y="462"/>
                  </a:lnTo>
                  <a:lnTo>
                    <a:pt x="1624" y="437"/>
                  </a:lnTo>
                  <a:lnTo>
                    <a:pt x="1611" y="416"/>
                  </a:lnTo>
                  <a:lnTo>
                    <a:pt x="1599" y="397"/>
                  </a:lnTo>
                  <a:lnTo>
                    <a:pt x="1588" y="381"/>
                  </a:lnTo>
                  <a:lnTo>
                    <a:pt x="1577" y="368"/>
                  </a:lnTo>
                  <a:lnTo>
                    <a:pt x="1567" y="357"/>
                  </a:lnTo>
                  <a:lnTo>
                    <a:pt x="1584" y="348"/>
                  </a:lnTo>
                  <a:lnTo>
                    <a:pt x="1600" y="341"/>
                  </a:lnTo>
                  <a:lnTo>
                    <a:pt x="1614" y="331"/>
                  </a:lnTo>
                  <a:lnTo>
                    <a:pt x="1628" y="322"/>
                  </a:lnTo>
                  <a:lnTo>
                    <a:pt x="1641" y="313"/>
                  </a:lnTo>
                  <a:lnTo>
                    <a:pt x="1646" y="308"/>
                  </a:lnTo>
                  <a:lnTo>
                    <a:pt x="1652" y="303"/>
                  </a:lnTo>
                  <a:lnTo>
                    <a:pt x="1662" y="293"/>
                  </a:lnTo>
                  <a:lnTo>
                    <a:pt x="1671" y="282"/>
                  </a:lnTo>
                  <a:lnTo>
                    <a:pt x="1675" y="277"/>
                  </a:lnTo>
                  <a:lnTo>
                    <a:pt x="1680" y="270"/>
                  </a:lnTo>
                  <a:lnTo>
                    <a:pt x="1686" y="260"/>
                  </a:lnTo>
                  <a:lnTo>
                    <a:pt x="1693" y="248"/>
                  </a:lnTo>
                  <a:lnTo>
                    <a:pt x="1697" y="235"/>
                  </a:lnTo>
                  <a:lnTo>
                    <a:pt x="1701" y="223"/>
                  </a:lnTo>
                  <a:lnTo>
                    <a:pt x="1704" y="210"/>
                  </a:lnTo>
                  <a:lnTo>
                    <a:pt x="1705" y="204"/>
                  </a:lnTo>
                  <a:lnTo>
                    <a:pt x="1706" y="196"/>
                  </a:lnTo>
                  <a:lnTo>
                    <a:pt x="1706" y="183"/>
                  </a:lnTo>
                  <a:lnTo>
                    <a:pt x="1706" y="172"/>
                  </a:lnTo>
                  <a:lnTo>
                    <a:pt x="1705" y="162"/>
                  </a:lnTo>
                  <a:lnTo>
                    <a:pt x="1704" y="152"/>
                  </a:lnTo>
                  <a:lnTo>
                    <a:pt x="1702" y="143"/>
                  </a:lnTo>
                  <a:lnTo>
                    <a:pt x="1700" y="133"/>
                  </a:lnTo>
                  <a:lnTo>
                    <a:pt x="1697" y="125"/>
                  </a:lnTo>
                  <a:lnTo>
                    <a:pt x="1695" y="116"/>
                  </a:lnTo>
                  <a:lnTo>
                    <a:pt x="1691" y="107"/>
                  </a:lnTo>
                  <a:lnTo>
                    <a:pt x="1686" y="99"/>
                  </a:lnTo>
                  <a:lnTo>
                    <a:pt x="1682" y="91"/>
                  </a:lnTo>
                  <a:lnTo>
                    <a:pt x="1678" y="84"/>
                  </a:lnTo>
                  <a:lnTo>
                    <a:pt x="1671" y="76"/>
                  </a:lnTo>
                  <a:lnTo>
                    <a:pt x="1666" y="70"/>
                  </a:lnTo>
                  <a:lnTo>
                    <a:pt x="1659" y="62"/>
                  </a:lnTo>
                  <a:lnTo>
                    <a:pt x="1652" y="56"/>
                  </a:lnTo>
                  <a:lnTo>
                    <a:pt x="1644" y="50"/>
                  </a:lnTo>
                  <a:lnTo>
                    <a:pt x="1637" y="44"/>
                  </a:lnTo>
                  <a:lnTo>
                    <a:pt x="1629" y="38"/>
                  </a:lnTo>
                  <a:lnTo>
                    <a:pt x="1620" y="33"/>
                  </a:lnTo>
                  <a:lnTo>
                    <a:pt x="1613" y="28"/>
                  </a:lnTo>
                  <a:lnTo>
                    <a:pt x="1604" y="23"/>
                  </a:lnTo>
                  <a:lnTo>
                    <a:pt x="1594" y="20"/>
                  </a:lnTo>
                  <a:lnTo>
                    <a:pt x="1576" y="12"/>
                  </a:lnTo>
                  <a:lnTo>
                    <a:pt x="1566" y="10"/>
                  </a:lnTo>
                  <a:lnTo>
                    <a:pt x="1557" y="7"/>
                  </a:lnTo>
                  <a:lnTo>
                    <a:pt x="1546" y="5"/>
                  </a:lnTo>
                  <a:lnTo>
                    <a:pt x="1535" y="4"/>
                  </a:lnTo>
                  <a:lnTo>
                    <a:pt x="1524" y="3"/>
                  </a:lnTo>
                  <a:lnTo>
                    <a:pt x="1513" y="1"/>
                  </a:lnTo>
                  <a:lnTo>
                    <a:pt x="1491" y="0"/>
                  </a:lnTo>
                  <a:lnTo>
                    <a:pt x="1257" y="0"/>
                  </a:lnTo>
                  <a:lnTo>
                    <a:pt x="1257" y="700"/>
                  </a:lnTo>
                  <a:lnTo>
                    <a:pt x="1360" y="700"/>
                  </a:lnTo>
                  <a:lnTo>
                    <a:pt x="1360" y="390"/>
                  </a:lnTo>
                  <a:lnTo>
                    <a:pt x="1438" y="390"/>
                  </a:lnTo>
                  <a:lnTo>
                    <a:pt x="1444" y="391"/>
                  </a:lnTo>
                  <a:lnTo>
                    <a:pt x="1451" y="391"/>
                  </a:lnTo>
                  <a:lnTo>
                    <a:pt x="1457" y="394"/>
                  </a:lnTo>
                  <a:lnTo>
                    <a:pt x="1464" y="396"/>
                  </a:lnTo>
                  <a:lnTo>
                    <a:pt x="1470" y="399"/>
                  </a:lnTo>
                  <a:lnTo>
                    <a:pt x="1477" y="402"/>
                  </a:lnTo>
                  <a:lnTo>
                    <a:pt x="1482" y="407"/>
                  </a:lnTo>
                  <a:lnTo>
                    <a:pt x="1488" y="411"/>
                  </a:lnTo>
                  <a:lnTo>
                    <a:pt x="1494" y="416"/>
                  </a:lnTo>
                  <a:lnTo>
                    <a:pt x="1500" y="423"/>
                  </a:lnTo>
                  <a:lnTo>
                    <a:pt x="1506" y="429"/>
                  </a:lnTo>
                  <a:lnTo>
                    <a:pt x="1508" y="433"/>
                  </a:lnTo>
                  <a:lnTo>
                    <a:pt x="1511" y="436"/>
                  </a:lnTo>
                  <a:lnTo>
                    <a:pt x="1517" y="444"/>
                  </a:lnTo>
                  <a:lnTo>
                    <a:pt x="1522" y="452"/>
                  </a:lnTo>
                  <a:lnTo>
                    <a:pt x="1532" y="471"/>
                  </a:lnTo>
                  <a:lnTo>
                    <a:pt x="1568" y="546"/>
                  </a:lnTo>
                  <a:lnTo>
                    <a:pt x="1604" y="621"/>
                  </a:lnTo>
                  <a:lnTo>
                    <a:pt x="1611" y="630"/>
                  </a:lnTo>
                  <a:lnTo>
                    <a:pt x="1618" y="639"/>
                  </a:lnTo>
                  <a:lnTo>
                    <a:pt x="1626" y="648"/>
                  </a:lnTo>
                  <a:lnTo>
                    <a:pt x="1633" y="655"/>
                  </a:lnTo>
                  <a:lnTo>
                    <a:pt x="1641" y="663"/>
                  </a:lnTo>
                  <a:lnTo>
                    <a:pt x="1648" y="669"/>
                  </a:lnTo>
                  <a:lnTo>
                    <a:pt x="1657" y="675"/>
                  </a:lnTo>
                  <a:lnTo>
                    <a:pt x="1666" y="680"/>
                  </a:lnTo>
                  <a:lnTo>
                    <a:pt x="1674" y="685"/>
                  </a:lnTo>
                  <a:lnTo>
                    <a:pt x="1683" y="690"/>
                  </a:lnTo>
                  <a:lnTo>
                    <a:pt x="1693" y="693"/>
                  </a:lnTo>
                  <a:lnTo>
                    <a:pt x="1701" y="695"/>
                  </a:lnTo>
                  <a:lnTo>
                    <a:pt x="1711" y="697"/>
                  </a:lnTo>
                  <a:lnTo>
                    <a:pt x="1722" y="699"/>
                  </a:lnTo>
                  <a:lnTo>
                    <a:pt x="1732" y="700"/>
                  </a:lnTo>
                  <a:lnTo>
                    <a:pt x="1742" y="700"/>
                  </a:lnTo>
                  <a:lnTo>
                    <a:pt x="1763" y="700"/>
                  </a:lnTo>
                  <a:close/>
                  <a:moveTo>
                    <a:pt x="1599" y="183"/>
                  </a:moveTo>
                  <a:lnTo>
                    <a:pt x="1598" y="194"/>
                  </a:lnTo>
                  <a:lnTo>
                    <a:pt x="1597" y="206"/>
                  </a:lnTo>
                  <a:lnTo>
                    <a:pt x="1594" y="211"/>
                  </a:lnTo>
                  <a:lnTo>
                    <a:pt x="1593" y="216"/>
                  </a:lnTo>
                  <a:lnTo>
                    <a:pt x="1589" y="227"/>
                  </a:lnTo>
                  <a:lnTo>
                    <a:pt x="1584" y="237"/>
                  </a:lnTo>
                  <a:lnTo>
                    <a:pt x="1577" y="248"/>
                  </a:lnTo>
                  <a:lnTo>
                    <a:pt x="1570" y="256"/>
                  </a:lnTo>
                  <a:lnTo>
                    <a:pt x="1565" y="262"/>
                  </a:lnTo>
                  <a:lnTo>
                    <a:pt x="1561" y="266"/>
                  </a:lnTo>
                  <a:lnTo>
                    <a:pt x="1552" y="275"/>
                  </a:lnTo>
                  <a:lnTo>
                    <a:pt x="1542" y="281"/>
                  </a:lnTo>
                  <a:lnTo>
                    <a:pt x="1532" y="288"/>
                  </a:lnTo>
                  <a:lnTo>
                    <a:pt x="1521" y="293"/>
                  </a:lnTo>
                  <a:lnTo>
                    <a:pt x="1515" y="295"/>
                  </a:lnTo>
                  <a:lnTo>
                    <a:pt x="1510" y="298"/>
                  </a:lnTo>
                  <a:lnTo>
                    <a:pt x="1505" y="299"/>
                  </a:lnTo>
                  <a:lnTo>
                    <a:pt x="1498" y="300"/>
                  </a:lnTo>
                  <a:lnTo>
                    <a:pt x="1486" y="302"/>
                  </a:lnTo>
                  <a:lnTo>
                    <a:pt x="1473" y="302"/>
                  </a:lnTo>
                  <a:lnTo>
                    <a:pt x="1360" y="302"/>
                  </a:lnTo>
                  <a:lnTo>
                    <a:pt x="1360" y="88"/>
                  </a:lnTo>
                  <a:lnTo>
                    <a:pt x="1473" y="88"/>
                  </a:lnTo>
                  <a:lnTo>
                    <a:pt x="1486" y="88"/>
                  </a:lnTo>
                  <a:lnTo>
                    <a:pt x="1497" y="89"/>
                  </a:lnTo>
                  <a:lnTo>
                    <a:pt x="1509" y="91"/>
                  </a:lnTo>
                  <a:lnTo>
                    <a:pt x="1520" y="94"/>
                  </a:lnTo>
                  <a:lnTo>
                    <a:pt x="1531" y="98"/>
                  </a:lnTo>
                  <a:lnTo>
                    <a:pt x="1540" y="102"/>
                  </a:lnTo>
                  <a:lnTo>
                    <a:pt x="1550" y="106"/>
                  </a:lnTo>
                  <a:lnTo>
                    <a:pt x="1559" y="112"/>
                  </a:lnTo>
                  <a:lnTo>
                    <a:pt x="1568" y="119"/>
                  </a:lnTo>
                  <a:lnTo>
                    <a:pt x="1573" y="122"/>
                  </a:lnTo>
                  <a:lnTo>
                    <a:pt x="1576" y="127"/>
                  </a:lnTo>
                  <a:lnTo>
                    <a:pt x="1582" y="134"/>
                  </a:lnTo>
                  <a:lnTo>
                    <a:pt x="1586" y="139"/>
                  </a:lnTo>
                  <a:lnTo>
                    <a:pt x="1589" y="143"/>
                  </a:lnTo>
                  <a:lnTo>
                    <a:pt x="1593" y="152"/>
                  </a:lnTo>
                  <a:lnTo>
                    <a:pt x="1594" y="157"/>
                  </a:lnTo>
                  <a:lnTo>
                    <a:pt x="1595" y="161"/>
                  </a:lnTo>
                  <a:lnTo>
                    <a:pt x="1598" y="172"/>
                  </a:lnTo>
                  <a:lnTo>
                    <a:pt x="1599" y="178"/>
                  </a:lnTo>
                  <a:lnTo>
                    <a:pt x="1599" y="183"/>
                  </a:lnTo>
                  <a:close/>
                  <a:moveTo>
                    <a:pt x="2466" y="0"/>
                  </a:moveTo>
                  <a:lnTo>
                    <a:pt x="2355" y="0"/>
                  </a:lnTo>
                  <a:lnTo>
                    <a:pt x="2141" y="596"/>
                  </a:lnTo>
                  <a:lnTo>
                    <a:pt x="1926" y="0"/>
                  </a:lnTo>
                  <a:lnTo>
                    <a:pt x="1814" y="0"/>
                  </a:lnTo>
                  <a:lnTo>
                    <a:pt x="2072" y="700"/>
                  </a:lnTo>
                  <a:lnTo>
                    <a:pt x="2209" y="700"/>
                  </a:lnTo>
                  <a:lnTo>
                    <a:pt x="2466" y="0"/>
                  </a:lnTo>
                  <a:close/>
                  <a:moveTo>
                    <a:pt x="3002" y="88"/>
                  </a:moveTo>
                  <a:lnTo>
                    <a:pt x="3002" y="0"/>
                  </a:lnTo>
                  <a:lnTo>
                    <a:pt x="2607" y="0"/>
                  </a:lnTo>
                  <a:lnTo>
                    <a:pt x="2607" y="700"/>
                  </a:lnTo>
                  <a:lnTo>
                    <a:pt x="3000" y="700"/>
                  </a:lnTo>
                  <a:lnTo>
                    <a:pt x="3000" y="611"/>
                  </a:lnTo>
                  <a:lnTo>
                    <a:pt x="2709" y="611"/>
                  </a:lnTo>
                  <a:lnTo>
                    <a:pt x="2709" y="381"/>
                  </a:lnTo>
                  <a:lnTo>
                    <a:pt x="2976" y="381"/>
                  </a:lnTo>
                  <a:lnTo>
                    <a:pt x="2976" y="291"/>
                  </a:lnTo>
                  <a:lnTo>
                    <a:pt x="2709" y="291"/>
                  </a:lnTo>
                  <a:lnTo>
                    <a:pt x="2709" y="88"/>
                  </a:lnTo>
                  <a:lnTo>
                    <a:pt x="3002" y="88"/>
                  </a:lnTo>
                  <a:close/>
                  <a:moveTo>
                    <a:pt x="3752" y="0"/>
                  </a:moveTo>
                  <a:lnTo>
                    <a:pt x="3635" y="0"/>
                  </a:lnTo>
                  <a:lnTo>
                    <a:pt x="3425" y="315"/>
                  </a:lnTo>
                  <a:lnTo>
                    <a:pt x="3216" y="0"/>
                  </a:lnTo>
                  <a:lnTo>
                    <a:pt x="3098" y="0"/>
                  </a:lnTo>
                  <a:lnTo>
                    <a:pt x="3374" y="412"/>
                  </a:lnTo>
                  <a:lnTo>
                    <a:pt x="3374" y="700"/>
                  </a:lnTo>
                  <a:lnTo>
                    <a:pt x="3476" y="700"/>
                  </a:lnTo>
                  <a:lnTo>
                    <a:pt x="3476" y="412"/>
                  </a:lnTo>
                  <a:lnTo>
                    <a:pt x="3752" y="0"/>
                  </a:lnTo>
                  <a:close/>
                  <a:moveTo>
                    <a:pt x="4443" y="354"/>
                  </a:moveTo>
                  <a:lnTo>
                    <a:pt x="4443" y="335"/>
                  </a:lnTo>
                  <a:lnTo>
                    <a:pt x="4442" y="318"/>
                  </a:lnTo>
                  <a:lnTo>
                    <a:pt x="4439" y="300"/>
                  </a:lnTo>
                  <a:lnTo>
                    <a:pt x="4437" y="283"/>
                  </a:lnTo>
                  <a:lnTo>
                    <a:pt x="4434" y="266"/>
                  </a:lnTo>
                  <a:lnTo>
                    <a:pt x="4430" y="250"/>
                  </a:lnTo>
                  <a:lnTo>
                    <a:pt x="4425" y="234"/>
                  </a:lnTo>
                  <a:lnTo>
                    <a:pt x="4420" y="219"/>
                  </a:lnTo>
                  <a:lnTo>
                    <a:pt x="4413" y="204"/>
                  </a:lnTo>
                  <a:lnTo>
                    <a:pt x="4407" y="188"/>
                  </a:lnTo>
                  <a:lnTo>
                    <a:pt x="4399" y="173"/>
                  </a:lnTo>
                  <a:lnTo>
                    <a:pt x="4392" y="159"/>
                  </a:lnTo>
                  <a:lnTo>
                    <a:pt x="4382" y="145"/>
                  </a:lnTo>
                  <a:lnTo>
                    <a:pt x="4378" y="139"/>
                  </a:lnTo>
                  <a:lnTo>
                    <a:pt x="4372" y="132"/>
                  </a:lnTo>
                  <a:lnTo>
                    <a:pt x="4363" y="119"/>
                  </a:lnTo>
                  <a:lnTo>
                    <a:pt x="4351" y="106"/>
                  </a:lnTo>
                  <a:lnTo>
                    <a:pt x="4339" y="93"/>
                  </a:lnTo>
                  <a:lnTo>
                    <a:pt x="4327" y="81"/>
                  </a:lnTo>
                  <a:lnTo>
                    <a:pt x="4314" y="71"/>
                  </a:lnTo>
                  <a:lnTo>
                    <a:pt x="4300" y="60"/>
                  </a:lnTo>
                  <a:lnTo>
                    <a:pt x="4286" y="50"/>
                  </a:lnTo>
                  <a:lnTo>
                    <a:pt x="4272" y="41"/>
                  </a:lnTo>
                  <a:lnTo>
                    <a:pt x="4258" y="34"/>
                  </a:lnTo>
                  <a:lnTo>
                    <a:pt x="4243" y="26"/>
                  </a:lnTo>
                  <a:lnTo>
                    <a:pt x="4226" y="21"/>
                  </a:lnTo>
                  <a:lnTo>
                    <a:pt x="4211" y="16"/>
                  </a:lnTo>
                  <a:lnTo>
                    <a:pt x="4195" y="11"/>
                  </a:lnTo>
                  <a:lnTo>
                    <a:pt x="4178" y="7"/>
                  </a:lnTo>
                  <a:lnTo>
                    <a:pt x="4161" y="4"/>
                  </a:lnTo>
                  <a:lnTo>
                    <a:pt x="4143" y="3"/>
                  </a:lnTo>
                  <a:lnTo>
                    <a:pt x="4125" y="0"/>
                  </a:lnTo>
                  <a:lnTo>
                    <a:pt x="4106" y="0"/>
                  </a:lnTo>
                  <a:lnTo>
                    <a:pt x="3859" y="0"/>
                  </a:lnTo>
                  <a:lnTo>
                    <a:pt x="3859" y="700"/>
                  </a:lnTo>
                  <a:lnTo>
                    <a:pt x="4106" y="700"/>
                  </a:lnTo>
                  <a:lnTo>
                    <a:pt x="4125" y="700"/>
                  </a:lnTo>
                  <a:lnTo>
                    <a:pt x="4143" y="699"/>
                  </a:lnTo>
                  <a:lnTo>
                    <a:pt x="4161" y="697"/>
                  </a:lnTo>
                  <a:lnTo>
                    <a:pt x="4178" y="694"/>
                  </a:lnTo>
                  <a:lnTo>
                    <a:pt x="4195" y="691"/>
                  </a:lnTo>
                  <a:lnTo>
                    <a:pt x="4211" y="686"/>
                  </a:lnTo>
                  <a:lnTo>
                    <a:pt x="4226" y="681"/>
                  </a:lnTo>
                  <a:lnTo>
                    <a:pt x="4243" y="675"/>
                  </a:lnTo>
                  <a:lnTo>
                    <a:pt x="4258" y="668"/>
                  </a:lnTo>
                  <a:lnTo>
                    <a:pt x="4272" y="661"/>
                  </a:lnTo>
                  <a:lnTo>
                    <a:pt x="4286" y="652"/>
                  </a:lnTo>
                  <a:lnTo>
                    <a:pt x="4300" y="643"/>
                  </a:lnTo>
                  <a:lnTo>
                    <a:pt x="4314" y="632"/>
                  </a:lnTo>
                  <a:lnTo>
                    <a:pt x="4327" y="622"/>
                  </a:lnTo>
                  <a:lnTo>
                    <a:pt x="4339" y="611"/>
                  </a:lnTo>
                  <a:lnTo>
                    <a:pt x="4351" y="598"/>
                  </a:lnTo>
                  <a:lnTo>
                    <a:pt x="4363" y="586"/>
                  </a:lnTo>
                  <a:lnTo>
                    <a:pt x="4372" y="573"/>
                  </a:lnTo>
                  <a:lnTo>
                    <a:pt x="4382" y="559"/>
                  </a:lnTo>
                  <a:lnTo>
                    <a:pt x="4392" y="546"/>
                  </a:lnTo>
                  <a:lnTo>
                    <a:pt x="4395" y="538"/>
                  </a:lnTo>
                  <a:lnTo>
                    <a:pt x="4399" y="532"/>
                  </a:lnTo>
                  <a:lnTo>
                    <a:pt x="4407" y="518"/>
                  </a:lnTo>
                  <a:lnTo>
                    <a:pt x="4413" y="503"/>
                  </a:lnTo>
                  <a:lnTo>
                    <a:pt x="4420" y="488"/>
                  </a:lnTo>
                  <a:lnTo>
                    <a:pt x="4425" y="473"/>
                  </a:lnTo>
                  <a:lnTo>
                    <a:pt x="4430" y="456"/>
                  </a:lnTo>
                  <a:lnTo>
                    <a:pt x="4434" y="440"/>
                  </a:lnTo>
                  <a:lnTo>
                    <a:pt x="4437" y="424"/>
                  </a:lnTo>
                  <a:lnTo>
                    <a:pt x="4439" y="407"/>
                  </a:lnTo>
                  <a:lnTo>
                    <a:pt x="4442" y="389"/>
                  </a:lnTo>
                  <a:lnTo>
                    <a:pt x="4443" y="372"/>
                  </a:lnTo>
                  <a:lnTo>
                    <a:pt x="4443" y="354"/>
                  </a:lnTo>
                  <a:close/>
                  <a:moveTo>
                    <a:pt x="4341" y="354"/>
                  </a:moveTo>
                  <a:lnTo>
                    <a:pt x="4341" y="367"/>
                  </a:lnTo>
                  <a:lnTo>
                    <a:pt x="4340" y="380"/>
                  </a:lnTo>
                  <a:lnTo>
                    <a:pt x="4339" y="393"/>
                  </a:lnTo>
                  <a:lnTo>
                    <a:pt x="4337" y="404"/>
                  </a:lnTo>
                  <a:lnTo>
                    <a:pt x="4335" y="417"/>
                  </a:lnTo>
                  <a:lnTo>
                    <a:pt x="4332" y="429"/>
                  </a:lnTo>
                  <a:lnTo>
                    <a:pt x="4328" y="441"/>
                  </a:lnTo>
                  <a:lnTo>
                    <a:pt x="4325" y="452"/>
                  </a:lnTo>
                  <a:lnTo>
                    <a:pt x="4320" y="464"/>
                  </a:lnTo>
                  <a:lnTo>
                    <a:pt x="4316" y="475"/>
                  </a:lnTo>
                  <a:lnTo>
                    <a:pt x="4311" y="485"/>
                  </a:lnTo>
                  <a:lnTo>
                    <a:pt x="4304" y="495"/>
                  </a:lnTo>
                  <a:lnTo>
                    <a:pt x="4298" y="506"/>
                  </a:lnTo>
                  <a:lnTo>
                    <a:pt x="4291" y="516"/>
                  </a:lnTo>
                  <a:lnTo>
                    <a:pt x="4285" y="525"/>
                  </a:lnTo>
                  <a:lnTo>
                    <a:pt x="4276" y="534"/>
                  </a:lnTo>
                  <a:lnTo>
                    <a:pt x="4269" y="544"/>
                  </a:lnTo>
                  <a:lnTo>
                    <a:pt x="4260" y="552"/>
                  </a:lnTo>
                  <a:lnTo>
                    <a:pt x="4250" y="561"/>
                  </a:lnTo>
                  <a:lnTo>
                    <a:pt x="4242" y="569"/>
                  </a:lnTo>
                  <a:lnTo>
                    <a:pt x="4232" y="575"/>
                  </a:lnTo>
                  <a:lnTo>
                    <a:pt x="4222" y="582"/>
                  </a:lnTo>
                  <a:lnTo>
                    <a:pt x="4211" y="587"/>
                  </a:lnTo>
                  <a:lnTo>
                    <a:pt x="4202" y="592"/>
                  </a:lnTo>
                  <a:lnTo>
                    <a:pt x="4191" y="597"/>
                  </a:lnTo>
                  <a:lnTo>
                    <a:pt x="4179" y="600"/>
                  </a:lnTo>
                  <a:lnTo>
                    <a:pt x="4168" y="603"/>
                  </a:lnTo>
                  <a:lnTo>
                    <a:pt x="4156" y="606"/>
                  </a:lnTo>
                  <a:lnTo>
                    <a:pt x="4144" y="609"/>
                  </a:lnTo>
                  <a:lnTo>
                    <a:pt x="4132" y="610"/>
                  </a:lnTo>
                  <a:lnTo>
                    <a:pt x="4119" y="611"/>
                  </a:lnTo>
                  <a:lnTo>
                    <a:pt x="4106" y="611"/>
                  </a:lnTo>
                  <a:lnTo>
                    <a:pt x="3963" y="611"/>
                  </a:lnTo>
                  <a:lnTo>
                    <a:pt x="3963" y="90"/>
                  </a:lnTo>
                  <a:lnTo>
                    <a:pt x="4106" y="90"/>
                  </a:lnTo>
                  <a:lnTo>
                    <a:pt x="4119" y="90"/>
                  </a:lnTo>
                  <a:lnTo>
                    <a:pt x="4132" y="91"/>
                  </a:lnTo>
                  <a:lnTo>
                    <a:pt x="4144" y="92"/>
                  </a:lnTo>
                  <a:lnTo>
                    <a:pt x="4156" y="94"/>
                  </a:lnTo>
                  <a:lnTo>
                    <a:pt x="4168" y="98"/>
                  </a:lnTo>
                  <a:lnTo>
                    <a:pt x="4179" y="101"/>
                  </a:lnTo>
                  <a:lnTo>
                    <a:pt x="4191" y="105"/>
                  </a:lnTo>
                  <a:lnTo>
                    <a:pt x="4202" y="110"/>
                  </a:lnTo>
                  <a:lnTo>
                    <a:pt x="4211" y="115"/>
                  </a:lnTo>
                  <a:lnTo>
                    <a:pt x="4222" y="121"/>
                  </a:lnTo>
                  <a:lnTo>
                    <a:pt x="4232" y="128"/>
                  </a:lnTo>
                  <a:lnTo>
                    <a:pt x="4236" y="131"/>
                  </a:lnTo>
                  <a:lnTo>
                    <a:pt x="4242" y="135"/>
                  </a:lnTo>
                  <a:lnTo>
                    <a:pt x="4250" y="143"/>
                  </a:lnTo>
                  <a:lnTo>
                    <a:pt x="4260" y="152"/>
                  </a:lnTo>
                  <a:lnTo>
                    <a:pt x="4269" y="160"/>
                  </a:lnTo>
                  <a:lnTo>
                    <a:pt x="4276" y="170"/>
                  </a:lnTo>
                  <a:lnTo>
                    <a:pt x="4285" y="180"/>
                  </a:lnTo>
                  <a:lnTo>
                    <a:pt x="4291" y="189"/>
                  </a:lnTo>
                  <a:lnTo>
                    <a:pt x="4298" y="200"/>
                  </a:lnTo>
                  <a:lnTo>
                    <a:pt x="4304" y="210"/>
                  </a:lnTo>
                  <a:lnTo>
                    <a:pt x="4311" y="221"/>
                  </a:lnTo>
                  <a:lnTo>
                    <a:pt x="4316" y="232"/>
                  </a:lnTo>
                  <a:lnTo>
                    <a:pt x="4320" y="242"/>
                  </a:lnTo>
                  <a:lnTo>
                    <a:pt x="4325" y="254"/>
                  </a:lnTo>
                  <a:lnTo>
                    <a:pt x="4328" y="265"/>
                  </a:lnTo>
                  <a:lnTo>
                    <a:pt x="4332" y="277"/>
                  </a:lnTo>
                  <a:lnTo>
                    <a:pt x="4335" y="290"/>
                  </a:lnTo>
                  <a:lnTo>
                    <a:pt x="4337" y="302"/>
                  </a:lnTo>
                  <a:lnTo>
                    <a:pt x="4339" y="315"/>
                  </a:lnTo>
                  <a:lnTo>
                    <a:pt x="4340" y="327"/>
                  </a:lnTo>
                  <a:lnTo>
                    <a:pt x="4341" y="341"/>
                  </a:lnTo>
                  <a:lnTo>
                    <a:pt x="4341" y="354"/>
                  </a:lnTo>
                  <a:close/>
                  <a:moveTo>
                    <a:pt x="4995" y="88"/>
                  </a:moveTo>
                  <a:lnTo>
                    <a:pt x="4995" y="0"/>
                  </a:lnTo>
                  <a:lnTo>
                    <a:pt x="4600" y="0"/>
                  </a:lnTo>
                  <a:lnTo>
                    <a:pt x="4600" y="700"/>
                  </a:lnTo>
                  <a:lnTo>
                    <a:pt x="4993" y="700"/>
                  </a:lnTo>
                  <a:lnTo>
                    <a:pt x="4993" y="611"/>
                  </a:lnTo>
                  <a:lnTo>
                    <a:pt x="4702" y="611"/>
                  </a:lnTo>
                  <a:lnTo>
                    <a:pt x="4702" y="381"/>
                  </a:lnTo>
                  <a:lnTo>
                    <a:pt x="4969" y="381"/>
                  </a:lnTo>
                  <a:lnTo>
                    <a:pt x="4969" y="291"/>
                  </a:lnTo>
                  <a:lnTo>
                    <a:pt x="4702" y="291"/>
                  </a:lnTo>
                  <a:lnTo>
                    <a:pt x="4702" y="88"/>
                  </a:lnTo>
                  <a:lnTo>
                    <a:pt x="4995" y="88"/>
                  </a:lnTo>
                  <a:close/>
                  <a:moveTo>
                    <a:pt x="5735" y="700"/>
                  </a:moveTo>
                  <a:lnTo>
                    <a:pt x="5735" y="0"/>
                  </a:lnTo>
                  <a:lnTo>
                    <a:pt x="5633" y="0"/>
                  </a:lnTo>
                  <a:lnTo>
                    <a:pt x="5633" y="561"/>
                  </a:lnTo>
                  <a:lnTo>
                    <a:pt x="5628" y="561"/>
                  </a:lnTo>
                  <a:lnTo>
                    <a:pt x="5324" y="0"/>
                  </a:lnTo>
                  <a:lnTo>
                    <a:pt x="5191" y="0"/>
                  </a:lnTo>
                  <a:lnTo>
                    <a:pt x="5191" y="700"/>
                  </a:lnTo>
                  <a:lnTo>
                    <a:pt x="5293" y="700"/>
                  </a:lnTo>
                  <a:lnTo>
                    <a:pt x="5293" y="139"/>
                  </a:lnTo>
                  <a:lnTo>
                    <a:pt x="5297" y="139"/>
                  </a:lnTo>
                  <a:lnTo>
                    <a:pt x="5602" y="700"/>
                  </a:lnTo>
                  <a:lnTo>
                    <a:pt x="5735" y="700"/>
                  </a:lnTo>
                  <a:close/>
                  <a:moveTo>
                    <a:pt x="6451" y="507"/>
                  </a:moveTo>
                  <a:lnTo>
                    <a:pt x="6451" y="0"/>
                  </a:lnTo>
                  <a:lnTo>
                    <a:pt x="6348" y="0"/>
                  </a:lnTo>
                  <a:lnTo>
                    <a:pt x="6348" y="507"/>
                  </a:lnTo>
                  <a:lnTo>
                    <a:pt x="6348" y="520"/>
                  </a:lnTo>
                  <a:lnTo>
                    <a:pt x="6346" y="533"/>
                  </a:lnTo>
                  <a:lnTo>
                    <a:pt x="6345" y="538"/>
                  </a:lnTo>
                  <a:lnTo>
                    <a:pt x="6344" y="544"/>
                  </a:lnTo>
                  <a:lnTo>
                    <a:pt x="6343" y="549"/>
                  </a:lnTo>
                  <a:lnTo>
                    <a:pt x="6341" y="555"/>
                  </a:lnTo>
                  <a:lnTo>
                    <a:pt x="6336" y="565"/>
                  </a:lnTo>
                  <a:lnTo>
                    <a:pt x="6331" y="575"/>
                  </a:lnTo>
                  <a:lnTo>
                    <a:pt x="6326" y="584"/>
                  </a:lnTo>
                  <a:lnTo>
                    <a:pt x="6318" y="591"/>
                  </a:lnTo>
                  <a:lnTo>
                    <a:pt x="6310" y="599"/>
                  </a:lnTo>
                  <a:lnTo>
                    <a:pt x="6302" y="605"/>
                  </a:lnTo>
                  <a:lnTo>
                    <a:pt x="6298" y="608"/>
                  </a:lnTo>
                  <a:lnTo>
                    <a:pt x="6293" y="611"/>
                  </a:lnTo>
                  <a:lnTo>
                    <a:pt x="6283" y="615"/>
                  </a:lnTo>
                  <a:lnTo>
                    <a:pt x="6273" y="618"/>
                  </a:lnTo>
                  <a:lnTo>
                    <a:pt x="6261" y="621"/>
                  </a:lnTo>
                  <a:lnTo>
                    <a:pt x="6249" y="623"/>
                  </a:lnTo>
                  <a:lnTo>
                    <a:pt x="6236" y="624"/>
                  </a:lnTo>
                  <a:lnTo>
                    <a:pt x="6214" y="624"/>
                  </a:lnTo>
                  <a:lnTo>
                    <a:pt x="6205" y="624"/>
                  </a:lnTo>
                  <a:lnTo>
                    <a:pt x="6196" y="623"/>
                  </a:lnTo>
                  <a:lnTo>
                    <a:pt x="6187" y="621"/>
                  </a:lnTo>
                  <a:lnTo>
                    <a:pt x="6181" y="618"/>
                  </a:lnTo>
                  <a:lnTo>
                    <a:pt x="6174" y="616"/>
                  </a:lnTo>
                  <a:lnTo>
                    <a:pt x="6168" y="613"/>
                  </a:lnTo>
                  <a:lnTo>
                    <a:pt x="6168" y="694"/>
                  </a:lnTo>
                  <a:lnTo>
                    <a:pt x="6176" y="699"/>
                  </a:lnTo>
                  <a:lnTo>
                    <a:pt x="6185" y="703"/>
                  </a:lnTo>
                  <a:lnTo>
                    <a:pt x="6196" y="706"/>
                  </a:lnTo>
                  <a:lnTo>
                    <a:pt x="6207" y="709"/>
                  </a:lnTo>
                  <a:lnTo>
                    <a:pt x="6220" y="711"/>
                  </a:lnTo>
                  <a:lnTo>
                    <a:pt x="6233" y="712"/>
                  </a:lnTo>
                  <a:lnTo>
                    <a:pt x="6247" y="713"/>
                  </a:lnTo>
                  <a:lnTo>
                    <a:pt x="6262" y="713"/>
                  </a:lnTo>
                  <a:lnTo>
                    <a:pt x="6273" y="713"/>
                  </a:lnTo>
                  <a:lnTo>
                    <a:pt x="6283" y="712"/>
                  </a:lnTo>
                  <a:lnTo>
                    <a:pt x="6293" y="711"/>
                  </a:lnTo>
                  <a:lnTo>
                    <a:pt x="6303" y="709"/>
                  </a:lnTo>
                  <a:lnTo>
                    <a:pt x="6322" y="705"/>
                  </a:lnTo>
                  <a:lnTo>
                    <a:pt x="6332" y="702"/>
                  </a:lnTo>
                  <a:lnTo>
                    <a:pt x="6341" y="698"/>
                  </a:lnTo>
                  <a:lnTo>
                    <a:pt x="6349" y="694"/>
                  </a:lnTo>
                  <a:lnTo>
                    <a:pt x="6357" y="690"/>
                  </a:lnTo>
                  <a:lnTo>
                    <a:pt x="6366" y="685"/>
                  </a:lnTo>
                  <a:lnTo>
                    <a:pt x="6373" y="680"/>
                  </a:lnTo>
                  <a:lnTo>
                    <a:pt x="6381" y="675"/>
                  </a:lnTo>
                  <a:lnTo>
                    <a:pt x="6388" y="668"/>
                  </a:lnTo>
                  <a:lnTo>
                    <a:pt x="6395" y="662"/>
                  </a:lnTo>
                  <a:lnTo>
                    <a:pt x="6401" y="654"/>
                  </a:lnTo>
                  <a:lnTo>
                    <a:pt x="6408" y="648"/>
                  </a:lnTo>
                  <a:lnTo>
                    <a:pt x="6413" y="640"/>
                  </a:lnTo>
                  <a:lnTo>
                    <a:pt x="6419" y="632"/>
                  </a:lnTo>
                  <a:lnTo>
                    <a:pt x="6424" y="624"/>
                  </a:lnTo>
                  <a:lnTo>
                    <a:pt x="6428" y="616"/>
                  </a:lnTo>
                  <a:lnTo>
                    <a:pt x="6432" y="608"/>
                  </a:lnTo>
                  <a:lnTo>
                    <a:pt x="6439" y="589"/>
                  </a:lnTo>
                  <a:lnTo>
                    <a:pt x="6441" y="581"/>
                  </a:lnTo>
                  <a:lnTo>
                    <a:pt x="6445" y="571"/>
                  </a:lnTo>
                  <a:lnTo>
                    <a:pt x="6447" y="561"/>
                  </a:lnTo>
                  <a:lnTo>
                    <a:pt x="6448" y="550"/>
                  </a:lnTo>
                  <a:lnTo>
                    <a:pt x="6449" y="541"/>
                  </a:lnTo>
                  <a:lnTo>
                    <a:pt x="6450" y="530"/>
                  </a:lnTo>
                  <a:lnTo>
                    <a:pt x="6451" y="519"/>
                  </a:lnTo>
                  <a:lnTo>
                    <a:pt x="6451" y="507"/>
                  </a:lnTo>
                  <a:close/>
                  <a:moveTo>
                    <a:pt x="7274" y="700"/>
                  </a:moveTo>
                  <a:lnTo>
                    <a:pt x="6968" y="0"/>
                  </a:lnTo>
                  <a:lnTo>
                    <a:pt x="6870" y="0"/>
                  </a:lnTo>
                  <a:lnTo>
                    <a:pt x="6565" y="700"/>
                  </a:lnTo>
                  <a:lnTo>
                    <a:pt x="6675" y="700"/>
                  </a:lnTo>
                  <a:lnTo>
                    <a:pt x="6747" y="521"/>
                  </a:lnTo>
                  <a:lnTo>
                    <a:pt x="7091" y="521"/>
                  </a:lnTo>
                  <a:lnTo>
                    <a:pt x="7163" y="700"/>
                  </a:lnTo>
                  <a:lnTo>
                    <a:pt x="7274" y="700"/>
                  </a:lnTo>
                  <a:close/>
                  <a:moveTo>
                    <a:pt x="7058" y="441"/>
                  </a:moveTo>
                  <a:lnTo>
                    <a:pt x="6781" y="441"/>
                  </a:lnTo>
                  <a:lnTo>
                    <a:pt x="6919" y="97"/>
                  </a:lnTo>
                  <a:lnTo>
                    <a:pt x="7058" y="441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i-FI" dirty="0">
                <a:latin typeface="Calibri"/>
              </a:endParaRPr>
            </a:p>
          </p:txBody>
        </p:sp>
      </p:grpSp>
      <p:pic>
        <p:nvPicPr>
          <p:cNvPr id="12" name="Picture 11" descr="SHORT_THL_LOGO_WEB_186x80px.jpg"/>
          <p:cNvPicPr>
            <a:picLocks noChangeAspect="1"/>
          </p:cNvPicPr>
          <p:nvPr/>
        </p:nvPicPr>
        <p:blipFill>
          <a:blip r:embed="rId8" cstate="print"/>
          <a:srcRect t="9687" b="12813"/>
          <a:stretch>
            <a:fillRect/>
          </a:stretch>
        </p:blipFill>
        <p:spPr>
          <a:xfrm>
            <a:off x="152400" y="5994398"/>
            <a:ext cx="1524000" cy="50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Char char="•"/>
        <a:defRPr sz="1800">
          <a:solidFill>
            <a:schemeClr val="tx1"/>
          </a:solidFill>
          <a:latin typeface="+mn-lt"/>
        </a:defRPr>
      </a:lvl3pPr>
      <a:lvl4pPr marL="1165225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430338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l.fi/ikina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hl.fi/fi_FI/web/pistetapaturmille-fi/iakkaat/ikina/arviointilomakkeet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l.fi/fi_FI/web/pistetapaturmille-fi/iakkaat/kaatumisten-ehkaisy/toimintakyky/lyhyt-fyysisen-suorituskyvyn-testisto-spp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thl.fi/sv/tutkimus-ja-asiantuntijatyo/hankkeet-ja-ohjelmat/perfect/osahankkeet/lonkkamurtum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IÄKKÄIDEN KAATUMISTEN EHKÄISY</a:t>
            </a:r>
            <a:endParaRPr lang="en-US" sz="32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313" y="2632075"/>
            <a:ext cx="8207375" cy="1084957"/>
          </a:xfrm>
        </p:spPr>
        <p:txBody>
          <a:bodyPr/>
          <a:lstStyle/>
          <a:p>
            <a:r>
              <a:rPr lang="fi-FI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IKINÄ-oppaaseen</a:t>
            </a: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perustuva opetusmateriaali</a:t>
            </a:r>
          </a:p>
          <a:p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Copyright © THL</a:t>
            </a:r>
          </a:p>
          <a:p>
            <a:r>
              <a:rPr lang="fi-FI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www.thl.fi/ikina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i-FI"/>
              <a:t>IKINÄ</a:t>
            </a:r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4AE90ED-C1C6-472D-BC2D-035E1DA73F27}" type="slidenum">
              <a:rPr lang="fi-FI"/>
              <a:pPr/>
              <a:t>1</a:t>
            </a:fld>
            <a:endParaRPr lang="fi-FI"/>
          </a:p>
        </p:txBody>
      </p:sp>
      <p:pic>
        <p:nvPicPr>
          <p:cNvPr id="9" name="Picture 8" descr="banneri_7b_powerpoint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13132"/>
            <a:ext cx="9144000" cy="784220"/>
          </a:xfrm>
          <a:prstGeom prst="rect">
            <a:avLst/>
          </a:prstGeom>
        </p:spPr>
      </p:pic>
      <p:pic>
        <p:nvPicPr>
          <p:cNvPr id="10" name="Picture 9" descr="IKINÄvaaka+tausta.png"/>
          <p:cNvPicPr>
            <a:picLocks noChangeAspect="1"/>
          </p:cNvPicPr>
          <p:nvPr/>
        </p:nvPicPr>
        <p:blipFill>
          <a:blip r:embed="rId3" cstate="print">
            <a:lum contrast="-1000"/>
          </a:blip>
          <a:srcRect l="8318" r="4159"/>
          <a:stretch>
            <a:fillRect/>
          </a:stretch>
        </p:blipFill>
        <p:spPr>
          <a:xfrm>
            <a:off x="3635894" y="407913"/>
            <a:ext cx="1878760" cy="1148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Kaatumisten</a:t>
            </a:r>
            <a:r>
              <a:rPr lang="en-US" dirty="0"/>
              <a:t> </a:t>
            </a:r>
            <a:r>
              <a:rPr lang="en-US" dirty="0" err="1"/>
              <a:t>vaaratekijät</a:t>
            </a:r>
            <a:endParaRPr lang="en-US" dirty="0"/>
          </a:p>
        </p:txBody>
      </p:sp>
      <p:pic>
        <p:nvPicPr>
          <p:cNvPr id="9" name="Content Placeholder 8" descr="IKINÄopas_s16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8955" r="-18955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10</a:t>
            </a:fld>
            <a:endParaRPr lang="fi-FI"/>
          </a:p>
        </p:txBody>
      </p:sp>
      <p:pic>
        <p:nvPicPr>
          <p:cNvPr id="10" name="Picture 9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18488" cy="4825007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AA61A"/>
              </a:buClr>
            </a:pPr>
            <a:r>
              <a:rPr lang="fi-FI" sz="1800" dirty="0"/>
              <a:t>Tyypillisesti iäkkään henkilön  kaatumisalttiutta lisääviä vaaratekijöitä on useampia kuin yksi.</a:t>
            </a:r>
          </a:p>
          <a:p>
            <a:pPr>
              <a:lnSpc>
                <a:spcPct val="150000"/>
              </a:lnSpc>
              <a:buClr>
                <a:srgbClr val="FAA61A"/>
              </a:buClr>
            </a:pPr>
            <a:r>
              <a:rPr lang="fi-FI" sz="1800" dirty="0"/>
              <a:t>Nuoremmilla iäkkäillä kaatumisalttiuteen vaikuttaa useammin ulkoiset tekijät.</a:t>
            </a:r>
          </a:p>
          <a:p>
            <a:pPr>
              <a:lnSpc>
                <a:spcPct val="150000"/>
              </a:lnSpc>
              <a:buClr>
                <a:srgbClr val="FAA61A"/>
              </a:buClr>
            </a:pPr>
            <a:r>
              <a:rPr lang="fi-FI" sz="1800" dirty="0"/>
              <a:t>Vanhemmilla iäkkäillä kaatumisalttiuteen vaikuttavat useammin sisäiset vaaratekijät.</a:t>
            </a:r>
          </a:p>
          <a:p>
            <a:pPr>
              <a:lnSpc>
                <a:spcPct val="150000"/>
              </a:lnSpc>
              <a:buClr>
                <a:srgbClr val="FAA61A"/>
              </a:buClr>
            </a:pPr>
            <a:endParaRPr lang="fi-FI" sz="1800" dirty="0"/>
          </a:p>
          <a:p>
            <a:pPr lvl="1">
              <a:lnSpc>
                <a:spcPct val="150000"/>
              </a:lnSpc>
              <a:buClr>
                <a:srgbClr val="FAA61A"/>
              </a:buClr>
              <a:buNone/>
            </a:pPr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11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Kaatumisten</a:t>
            </a:r>
            <a:r>
              <a:rPr lang="en-US" dirty="0"/>
              <a:t> </a:t>
            </a:r>
            <a:r>
              <a:rPr lang="en-US" dirty="0" err="1"/>
              <a:t>vaaratekijät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rgbClr val="FAA61A"/>
              </a:buClr>
            </a:pPr>
            <a:r>
              <a:rPr lang="fi-FI" sz="1800" dirty="0"/>
              <a:t>Yksilöllisten kaatumisten vaaratekijöiden kartoitus ja arviointi on tehokkaan kaatumisten ehkäisyn perusta.</a:t>
            </a:r>
          </a:p>
          <a:p>
            <a:pPr>
              <a:lnSpc>
                <a:spcPct val="150000"/>
              </a:lnSpc>
              <a:buClr>
                <a:srgbClr val="FAA61A"/>
              </a:buClr>
            </a:pPr>
            <a:r>
              <a:rPr lang="fi-FI" sz="1800" dirty="0"/>
              <a:t>Arviointi tulee toteuttaa </a:t>
            </a:r>
            <a:r>
              <a:rPr lang="fi-FI" sz="1800" dirty="0" err="1"/>
              <a:t>moniammatillisesti</a:t>
            </a:r>
            <a:r>
              <a:rPr lang="fi-FI" sz="1800" dirty="0"/>
              <a:t>.</a:t>
            </a:r>
          </a:p>
          <a:p>
            <a:pPr>
              <a:lnSpc>
                <a:spcPct val="150000"/>
              </a:lnSpc>
              <a:buClr>
                <a:srgbClr val="FAA61A"/>
              </a:buClr>
            </a:pPr>
            <a:r>
              <a:rPr lang="fi-FI" sz="1800" dirty="0"/>
              <a:t>Arviointi ohjaa ehkäisyn suunnittelua.</a:t>
            </a:r>
          </a:p>
          <a:p>
            <a:pPr>
              <a:lnSpc>
                <a:spcPct val="150000"/>
              </a:lnSpc>
              <a:buClr>
                <a:srgbClr val="FAA61A"/>
              </a:buClr>
            </a:pPr>
            <a:r>
              <a:rPr lang="fi-FI" sz="1800" dirty="0"/>
              <a:t>Arviointi on ehkäisyn tuloksellisuuden seurannan väline.</a:t>
            </a:r>
          </a:p>
          <a:p>
            <a:pPr>
              <a:lnSpc>
                <a:spcPct val="150000"/>
              </a:lnSpc>
            </a:pPr>
            <a:endParaRPr lang="fi-FI" sz="1800" dirty="0"/>
          </a:p>
          <a:p>
            <a:pPr>
              <a:lnSpc>
                <a:spcPct val="150000"/>
              </a:lnSpc>
            </a:pPr>
            <a:endParaRPr lang="fi-FI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12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Kaatumisvaaran</a:t>
            </a:r>
            <a:r>
              <a:rPr lang="en-US" dirty="0"/>
              <a:t> </a:t>
            </a:r>
            <a:r>
              <a:rPr lang="en-US" dirty="0" err="1"/>
              <a:t>arviointi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IKINÄ-</a:t>
            </a:r>
            <a:r>
              <a:rPr lang="en-US" dirty="0" err="1"/>
              <a:t>mittarit</a:t>
            </a:r>
            <a:r>
              <a:rPr lang="en-US" dirty="0"/>
              <a:t> </a:t>
            </a:r>
            <a:r>
              <a:rPr lang="en-US" dirty="0" err="1"/>
              <a:t>kaatumisvaaran</a:t>
            </a:r>
            <a:r>
              <a:rPr lang="en-US" dirty="0"/>
              <a:t> </a:t>
            </a:r>
            <a:r>
              <a:rPr lang="en-US" dirty="0" err="1"/>
              <a:t>arviointiin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Lyhyt arviointi: valitaan mittari, joka kuvaa parhaiten kohderyhmän riskiä</a:t>
            </a:r>
          </a:p>
          <a:p>
            <a:pPr lvl="2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FROP-COM (</a:t>
            </a:r>
            <a:r>
              <a:rPr lang="fi-FI" dirty="0" err="1"/>
              <a:t>Fall</a:t>
            </a:r>
            <a:r>
              <a:rPr lang="fi-FI" dirty="0"/>
              <a:t> </a:t>
            </a:r>
            <a:r>
              <a:rPr lang="fi-FI" dirty="0" err="1"/>
              <a:t>Risk</a:t>
            </a:r>
            <a:r>
              <a:rPr lang="fi-FI" dirty="0"/>
              <a:t> for </a:t>
            </a:r>
            <a:r>
              <a:rPr lang="fi-FI" dirty="0" err="1"/>
              <a:t>Older</a:t>
            </a:r>
            <a:r>
              <a:rPr lang="fi-FI" dirty="0"/>
              <a:t> People)</a:t>
            </a:r>
            <a:r>
              <a:rPr lang="fi-FI" baseline="30000" dirty="0"/>
              <a:t>1</a:t>
            </a:r>
            <a:r>
              <a:rPr lang="fi-FI" dirty="0"/>
              <a:t> </a:t>
            </a:r>
          </a:p>
          <a:p>
            <a:pPr marL="900112" lvl="3" indent="0">
              <a:lnSpc>
                <a:spcPct val="100000"/>
              </a:lnSpc>
              <a:buClr>
                <a:srgbClr val="FAA61A"/>
              </a:buClr>
              <a:buNone/>
            </a:pPr>
            <a:r>
              <a:rPr lang="fi-FI" dirty="0"/>
              <a:t>Kotona asuvat iäkkäät?</a:t>
            </a:r>
          </a:p>
          <a:p>
            <a:pPr lvl="2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FRAT (</a:t>
            </a:r>
            <a:r>
              <a:rPr lang="fi-FI" dirty="0" err="1"/>
              <a:t>Fall</a:t>
            </a:r>
            <a:r>
              <a:rPr lang="fi-FI" dirty="0"/>
              <a:t> </a:t>
            </a:r>
            <a:r>
              <a:rPr lang="fi-FI" dirty="0" err="1"/>
              <a:t>Risk</a:t>
            </a:r>
            <a:r>
              <a:rPr lang="fi-FI" dirty="0"/>
              <a:t> </a:t>
            </a:r>
            <a:r>
              <a:rPr lang="fi-FI" dirty="0" err="1"/>
              <a:t>Assessment</a:t>
            </a:r>
            <a:r>
              <a:rPr lang="fi-FI" dirty="0"/>
              <a:t> Tool)</a:t>
            </a:r>
            <a:r>
              <a:rPr lang="fi-FI" baseline="30000" dirty="0"/>
              <a:t>2</a:t>
            </a:r>
            <a:endParaRPr lang="fi-FI" dirty="0"/>
          </a:p>
          <a:p>
            <a:pPr marL="900112" lvl="3" indent="0">
              <a:lnSpc>
                <a:spcPct val="100000"/>
              </a:lnSpc>
              <a:buClr>
                <a:srgbClr val="FAA61A"/>
              </a:buClr>
              <a:buNone/>
            </a:pPr>
            <a:r>
              <a:rPr lang="fi-FI" dirty="0"/>
              <a:t>Hoivakodeissa ja sairaalassa olevat iäkkäät?</a:t>
            </a:r>
          </a:p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Laaja arviointi</a:t>
            </a:r>
          </a:p>
          <a:p>
            <a:pPr lvl="2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Perustuu FROP-COM mittarin laajaan versioon</a:t>
            </a:r>
            <a:r>
              <a:rPr lang="fi-FI" baseline="30000" dirty="0"/>
              <a:t>3</a:t>
            </a:r>
            <a:r>
              <a:rPr lang="fi-FI" dirty="0"/>
              <a:t>.</a:t>
            </a:r>
          </a:p>
          <a:p>
            <a:pPr marL="0" lvl="0" indent="0">
              <a:lnSpc>
                <a:spcPct val="85000"/>
              </a:lnSpc>
              <a:spcBef>
                <a:spcPct val="0"/>
              </a:spcBef>
              <a:buClrTx/>
              <a:buNone/>
              <a:defRPr/>
            </a:pPr>
            <a:endParaRPr lang="fi-FI" sz="18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1. Falls Risk for Older People in the Community (FROP-Com) Screen: Guidelines 2009. National Ageing Research Institute, Australia. www.mednwh.unimelb.edu.au/research/pdf_docs/</a:t>
            </a:r>
            <a:r>
              <a:rPr lang="fi-FI" sz="900" dirty="0"/>
              <a:t>FropCom2009/FROP-Com-Screen-Guidelines-Dec09.pdf</a:t>
            </a:r>
            <a:endParaRPr lang="en-US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2.The Peninsula Health Falls Risk Assessment Tool (FRAT). Victorian State Government, Department </a:t>
            </a:r>
            <a:r>
              <a:rPr lang="fi-FI" sz="900" dirty="0"/>
              <a:t>of Health, Australia. www.health.vic.gov.au/agedcare/maintaining/falls_dev/downloads/b2b_1a_frat.pdf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3. Falls Risk for Older People -Community setting (FROP-Com). National Ageing Research Institute, </a:t>
            </a:r>
            <a:r>
              <a:rPr lang="fi-FI" sz="900" dirty="0"/>
              <a:t>Australia. </a:t>
            </a:r>
            <a:r>
              <a:rPr lang="fi-FI" sz="900" dirty="0" err="1"/>
              <a:t>www.westvicdiv.asn.au/Resources/Files/fropcom_tool.pdf</a:t>
            </a:r>
            <a:endParaRPr lang="fi-FI" dirty="0"/>
          </a:p>
          <a:p>
            <a:pPr lvl="2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endParaRPr lang="fi-FI" dirty="0"/>
          </a:p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latin typeface="+mn-lt"/>
              </a:rPr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latin typeface="+mn-lt"/>
              </a:rPr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>
                <a:latin typeface="+mn-lt"/>
              </a:rPr>
              <a:pPr/>
              <a:t>13</a:t>
            </a:fld>
            <a:endParaRPr lang="fi-FI">
              <a:latin typeface="+mn-lt"/>
            </a:endParaRPr>
          </a:p>
        </p:txBody>
      </p:sp>
      <p:pic>
        <p:nvPicPr>
          <p:cNvPr id="9" name="Picture 8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935596" y="4109086"/>
            <a:ext cx="7272808" cy="914400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600" dirty="0"/>
              <a:t>Arviointilomakkeet ja käyttöohjeet Piste tapaturmille! -verkkopalvelussa </a:t>
            </a:r>
            <a:r>
              <a:rPr lang="fi-FI" sz="1600" dirty="0" err="1">
                <a:solidFill>
                  <a:schemeClr val="accent1">
                    <a:lumMod val="50000"/>
                  </a:schemeClr>
                </a:solidFill>
                <a:hlinkClick r:id="rId3"/>
              </a:rPr>
              <a:t>www.thl.fi/ikina</a:t>
            </a:r>
            <a:r>
              <a:rPr lang="fi-FI" sz="2800" dirty="0"/>
              <a:t> </a:t>
            </a:r>
            <a:r>
              <a:rPr lang="fi-FI" sz="1600" dirty="0"/>
              <a:t>&gt;</a:t>
            </a:r>
            <a:r>
              <a:rPr lang="fi-FI" sz="2800" dirty="0"/>
              <a:t> </a:t>
            </a:r>
            <a:r>
              <a:rPr lang="fi-FI" sz="1600" dirty="0">
                <a:hlinkClick r:id="rId4"/>
              </a:rPr>
              <a:t>Arviointilomakkeet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Mittarit (valitaan mittari, joka kuvaa kohderyhmän riskiä parhaiten)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FROP -kotona asuvat 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FRAT -hoivapalveluissa ja sairaaloissa</a:t>
            </a:r>
          </a:p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Helppo ja nopea toteuttaa.</a:t>
            </a:r>
            <a:r>
              <a:rPr lang="en-US" sz="1800" dirty="0"/>
              <a:t> </a:t>
            </a:r>
          </a:p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Arviointi tehdään aina mieluiten moniammatillisesti, mutta lyhyen arvioinnin voi tehdä kuka tahansa mittarin käyttöön perehtynyt sosiaali- tai terveydenhuollon ammattilainen.</a:t>
            </a:r>
          </a:p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Arvioinnista saadaan selkeä tulos, joka kirjataan potilas/asiakastietoihin ja/tai myös sähköiseen järjestelmään.</a:t>
            </a:r>
          </a:p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Arviointituloksen perusteella suunnitellaan ja aloitetaan jatkotoimet.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>
                <a:latin typeface="+mn-lt"/>
              </a:rPr>
              <a:t>IKINÄ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latin typeface="+mn-lt"/>
              </a:rPr>
              <a:t>Copyright © THL/Tapaturmien ehkäisyn yksikkö</a:t>
            </a:r>
            <a:endParaRPr lang="fi-FI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A7374-414B-4D0D-9853-A8432DB7984A}" type="slidenum">
              <a:rPr lang="fi-FI" smtClean="0">
                <a:latin typeface="+mn-lt"/>
              </a:rPr>
              <a:pPr/>
              <a:t>14</a:t>
            </a:fld>
            <a:endParaRPr lang="fi-FI">
              <a:latin typeface="+mn-lt"/>
            </a:endParaRPr>
          </a:p>
        </p:txBody>
      </p:sp>
      <p:pic>
        <p:nvPicPr>
          <p:cNvPr id="10" name="Picture 9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IKINÄ-</a:t>
            </a:r>
            <a:r>
              <a:rPr lang="en-US" dirty="0" err="1"/>
              <a:t>mittarit</a:t>
            </a:r>
            <a:r>
              <a:rPr lang="en-US" dirty="0"/>
              <a:t>: </a:t>
            </a:r>
            <a:r>
              <a:rPr lang="en-US" dirty="0" err="1"/>
              <a:t>Lyhyt</a:t>
            </a:r>
            <a:r>
              <a:rPr lang="en-US" dirty="0"/>
              <a:t> </a:t>
            </a:r>
            <a:r>
              <a:rPr lang="en-US" dirty="0" err="1"/>
              <a:t>kaatumisvaaran</a:t>
            </a:r>
            <a:r>
              <a:rPr lang="en-US" dirty="0"/>
              <a:t> </a:t>
            </a:r>
            <a:r>
              <a:rPr lang="en-US" dirty="0" err="1"/>
              <a:t>arviointi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AA61A"/>
              </a:buClr>
            </a:pPr>
            <a:r>
              <a:rPr lang="fi-FI" sz="1800" dirty="0"/>
              <a:t>Arviointi tehdään niille henkilöille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jotka ovat kaatuneet 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joilla lyhyt arviointi on osoittanut, että henkilöllä on kohonnut tai korkea kaatumisvaara.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Arviointi tehdään </a:t>
            </a:r>
            <a:r>
              <a:rPr lang="fi-FI" sz="1800" dirty="0" err="1"/>
              <a:t>moniammatillisesti</a:t>
            </a:r>
            <a:r>
              <a:rPr lang="fi-FI" sz="1800" dirty="0"/>
              <a:t>.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Suuri osa arvioinnin osioista kuuluu geriatriseen arviointiin  </a:t>
            </a:r>
          </a:p>
          <a:p>
            <a:pPr marL="630238" indent="-271463">
              <a:buClr>
                <a:srgbClr val="FAA61A"/>
              </a:buClr>
              <a:buNone/>
            </a:pPr>
            <a:r>
              <a:rPr lang="fi-FI" sz="1800" dirty="0"/>
              <a:t>	</a:t>
            </a:r>
            <a:r>
              <a:rPr lang="fi-FI" sz="1800" dirty="0" err="1"/>
              <a:t>-mm</a:t>
            </a:r>
            <a:r>
              <a:rPr lang="fi-FI" sz="1800" dirty="0"/>
              <a:t>. GDS, MMSE, lääkkeet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Arvioinnin tulosten perusteella tehdään suunnitelma yksilöllisistä ehkäisytoimista.</a:t>
            </a:r>
          </a:p>
          <a:p>
            <a:pPr>
              <a:buNone/>
            </a:pPr>
            <a:endParaRPr lang="fi-FI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15</a:t>
            </a:fld>
            <a:endParaRPr lang="fi-FI"/>
          </a:p>
        </p:txBody>
      </p:sp>
      <p:pic>
        <p:nvPicPr>
          <p:cNvPr id="8" name="Picture 7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IKINÄ-</a:t>
            </a:r>
            <a:r>
              <a:rPr lang="en-US" dirty="0" err="1"/>
              <a:t>mittarit</a:t>
            </a:r>
            <a:r>
              <a:rPr lang="en-US" dirty="0"/>
              <a:t>: </a:t>
            </a:r>
            <a:r>
              <a:rPr lang="en-US" dirty="0" err="1"/>
              <a:t>Laaja</a:t>
            </a:r>
            <a:r>
              <a:rPr lang="en-US" dirty="0"/>
              <a:t> </a:t>
            </a:r>
            <a:r>
              <a:rPr lang="en-US" dirty="0" err="1"/>
              <a:t>kaatumisvaaran</a:t>
            </a:r>
            <a:r>
              <a:rPr lang="en-US" dirty="0"/>
              <a:t> </a:t>
            </a:r>
            <a:r>
              <a:rPr lang="en-US" dirty="0" err="1"/>
              <a:t>arviointi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177800" indent="-177800">
              <a:buClr>
                <a:srgbClr val="FAA61A"/>
              </a:buClr>
            </a:pPr>
            <a:r>
              <a:rPr lang="fi-FI" sz="1600" dirty="0"/>
              <a:t>Lyhyt kaatumisvaaran arviointi</a:t>
            </a:r>
          </a:p>
          <a:p>
            <a:pPr marL="554037" lvl="1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 </a:t>
            </a:r>
            <a:r>
              <a:rPr lang="fi-FI" sz="1600" dirty="0" err="1"/>
              <a:t>FROP-Com</a:t>
            </a:r>
            <a:endParaRPr lang="fi-FI" sz="1600" dirty="0"/>
          </a:p>
          <a:p>
            <a:pPr marL="554037" lvl="1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 FRAT</a:t>
            </a:r>
          </a:p>
          <a:p>
            <a:pPr marL="177800" indent="-177800">
              <a:buClr>
                <a:srgbClr val="FAA61A"/>
              </a:buClr>
            </a:pPr>
            <a:r>
              <a:rPr lang="fi-FI" sz="1600" dirty="0"/>
              <a:t>Laaja kaatumisvaaran arviointi</a:t>
            </a:r>
          </a:p>
          <a:p>
            <a:pPr marL="177800" indent="-177800">
              <a:buClr>
                <a:srgbClr val="FAA61A"/>
              </a:buClr>
            </a:pPr>
            <a:r>
              <a:rPr lang="fi-FI" sz="1600" dirty="0"/>
              <a:t>Kaatumisten ehkäisyn toimintasuunnitelma</a:t>
            </a:r>
          </a:p>
          <a:p>
            <a:pPr marL="177800" indent="-177800">
              <a:buClr>
                <a:srgbClr val="FAA61A"/>
              </a:buClr>
            </a:pPr>
            <a:r>
              <a:rPr lang="fi-FI" sz="1600" dirty="0"/>
              <a:t>Kaatumisvaaraa lisäävät lääkkeet</a:t>
            </a:r>
          </a:p>
          <a:p>
            <a:pPr marL="177800" indent="-177800">
              <a:buClr>
                <a:srgbClr val="FAA61A"/>
              </a:buClr>
            </a:pPr>
            <a:r>
              <a:rPr lang="fi-FI" sz="1600" dirty="0"/>
              <a:t>Lyhyt fyysisen suorituskyvyn testistö</a:t>
            </a:r>
          </a:p>
          <a:p>
            <a:pPr marL="446087" lvl="1" indent="-177800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SPPB</a:t>
            </a:r>
          </a:p>
          <a:p>
            <a:pPr marL="177800" indent="-177800">
              <a:buClr>
                <a:srgbClr val="FAA61A"/>
              </a:buClr>
            </a:pPr>
            <a:r>
              <a:rPr lang="fi-FI" sz="1600" dirty="0"/>
              <a:t>Liikkumiskyvyn arviointi</a:t>
            </a:r>
          </a:p>
          <a:p>
            <a:pPr marL="446087" lvl="1" indent="-177800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TUG</a:t>
            </a:r>
          </a:p>
          <a:p>
            <a:pPr>
              <a:buClr>
                <a:srgbClr val="FAA61A"/>
              </a:buClr>
            </a:pPr>
            <a:endParaRPr lang="en-US" sz="1600" i="1" dirty="0">
              <a:latin typeface="Univers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77800" indent="-177800">
              <a:buClr>
                <a:srgbClr val="FAA61A"/>
              </a:buClr>
            </a:pPr>
            <a:r>
              <a:rPr lang="fi-FI" sz="1600" dirty="0"/>
              <a:t>Kaatumispelko</a:t>
            </a:r>
          </a:p>
          <a:p>
            <a:pPr marL="554037" lvl="1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ABC-ASTEIKKO</a:t>
            </a:r>
          </a:p>
          <a:p>
            <a:pPr marL="554037" lvl="1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en-US" sz="1600" dirty="0"/>
              <a:t>FES-I-FIN</a:t>
            </a:r>
          </a:p>
          <a:p>
            <a:pPr marL="177800" indent="-177800">
              <a:buClr>
                <a:srgbClr val="FAA61A"/>
              </a:buClr>
            </a:pPr>
            <a:r>
              <a:rPr lang="fi-FI" sz="1600" dirty="0"/>
              <a:t>Muistin ja kognition arviointi</a:t>
            </a:r>
          </a:p>
          <a:p>
            <a:pPr marL="554037" lvl="1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MMSE</a:t>
            </a:r>
          </a:p>
          <a:p>
            <a:pPr marL="177800" indent="-177800">
              <a:buClr>
                <a:srgbClr val="FAA61A"/>
              </a:buClr>
            </a:pPr>
            <a:r>
              <a:rPr lang="fi-FI" sz="1600" dirty="0"/>
              <a:t>Ravitsemustilan arviointi</a:t>
            </a:r>
          </a:p>
          <a:p>
            <a:pPr marL="554037" lvl="1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MNA tai NRS-2002</a:t>
            </a:r>
          </a:p>
          <a:p>
            <a:pPr marL="177800" indent="-177800">
              <a:buClr>
                <a:srgbClr val="FAA61A"/>
              </a:buClr>
            </a:pPr>
            <a:r>
              <a:rPr lang="fi-FI" sz="1600" dirty="0"/>
              <a:t>Alkoholinkäytön kartoitus</a:t>
            </a:r>
          </a:p>
          <a:p>
            <a:pPr marL="446087" lvl="1" indent="-177800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AUDIT-C</a:t>
            </a:r>
          </a:p>
          <a:p>
            <a:pPr marL="177800" indent="-177800">
              <a:buClr>
                <a:srgbClr val="FAA61A"/>
              </a:buClr>
            </a:pPr>
            <a:r>
              <a:rPr lang="en-US" sz="1600" dirty="0" err="1"/>
              <a:t>Myöhäisiän</a:t>
            </a:r>
            <a:r>
              <a:rPr lang="en-US" sz="1600" dirty="0"/>
              <a:t> </a:t>
            </a:r>
            <a:r>
              <a:rPr lang="en-US" sz="1600" dirty="0" err="1"/>
              <a:t>depressioseula</a:t>
            </a:r>
            <a:endParaRPr lang="en-US" sz="1600" dirty="0"/>
          </a:p>
          <a:p>
            <a:pPr marL="554037" lvl="1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en-US" sz="1600" dirty="0"/>
              <a:t>GDS-15</a:t>
            </a:r>
          </a:p>
          <a:p>
            <a:pPr marL="177800" indent="-177800">
              <a:buClr>
                <a:srgbClr val="FAA61A"/>
              </a:buClr>
            </a:pPr>
            <a:r>
              <a:rPr lang="en-US" sz="1600" dirty="0" err="1"/>
              <a:t>Ympäristön</a:t>
            </a:r>
            <a:r>
              <a:rPr lang="en-US" sz="1600" dirty="0"/>
              <a:t> </a:t>
            </a:r>
            <a:r>
              <a:rPr lang="en-US" sz="1600" dirty="0" err="1"/>
              <a:t>tarkastuslista</a:t>
            </a:r>
            <a:endParaRPr lang="en-US" sz="160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  <a:endParaRPr lang="fi-FI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latin typeface="+mn-lt"/>
              </a:rPr>
              <a:t>Copyright © THL/Tapaturmien ehkäisyn yksikkö</a:t>
            </a:r>
            <a:endParaRPr lang="fi-FI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>
                <a:latin typeface="Univers" pitchFamily="34" charset="0"/>
              </a:rPr>
              <a:pPr/>
              <a:t>16</a:t>
            </a:fld>
            <a:endParaRPr lang="fi-FI">
              <a:latin typeface="Univers" pitchFamily="34" charset="0"/>
            </a:endParaRPr>
          </a:p>
        </p:txBody>
      </p:sp>
      <p:pic>
        <p:nvPicPr>
          <p:cNvPr id="9" name="Picture 8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187624" y="5661248"/>
            <a:ext cx="6768752" cy="3385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fi-FI" sz="1600" dirty="0">
                <a:solidFill>
                  <a:schemeClr val="tx1"/>
                </a:solidFill>
              </a:rPr>
              <a:t>Lomakkeet saatavissa: Tapaturmat –verkkosivustolta, </a:t>
            </a:r>
            <a:r>
              <a:rPr lang="fi-FI" sz="1600" dirty="0" err="1">
                <a:solidFill>
                  <a:schemeClr val="tx1"/>
                </a:solidFill>
              </a:rPr>
              <a:t>www.thl.fi/ikina</a:t>
            </a:r>
            <a:endParaRPr lang="fi-FI" sz="1600" dirty="0">
              <a:solidFill>
                <a:schemeClr val="tx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Kaatumisvaaran</a:t>
            </a:r>
            <a:r>
              <a:rPr lang="en-US" dirty="0"/>
              <a:t> </a:t>
            </a:r>
            <a:r>
              <a:rPr lang="en-US" dirty="0" err="1"/>
              <a:t>arvioinnin</a:t>
            </a:r>
            <a:r>
              <a:rPr lang="en-US" dirty="0"/>
              <a:t> </a:t>
            </a:r>
            <a:r>
              <a:rPr lang="en-US" dirty="0" err="1"/>
              <a:t>työvälineet</a:t>
            </a:r>
            <a:endParaRPr lang="en-US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Short </a:t>
            </a:r>
            <a:r>
              <a:rPr lang="fi-FI" sz="1800" dirty="0" err="1"/>
              <a:t>Physical</a:t>
            </a:r>
            <a:r>
              <a:rPr lang="fi-FI" sz="1800" dirty="0"/>
              <a:t> </a:t>
            </a:r>
            <a:r>
              <a:rPr lang="fi-FI" sz="1800" dirty="0" err="1"/>
              <a:t>Performance</a:t>
            </a:r>
            <a:r>
              <a:rPr lang="fi-FI" sz="1800" dirty="0"/>
              <a:t> </a:t>
            </a:r>
            <a:r>
              <a:rPr lang="fi-FI" sz="1800" dirty="0" err="1"/>
              <a:t>Battery</a:t>
            </a:r>
            <a:r>
              <a:rPr lang="fi-FI" sz="1800" dirty="0"/>
              <a:t>, </a:t>
            </a:r>
            <a:r>
              <a:rPr lang="fi-FI" sz="2000" dirty="0"/>
              <a:t>SPPB</a:t>
            </a:r>
            <a:r>
              <a:rPr lang="fi-FI" sz="2000" baseline="30000" dirty="0"/>
              <a:t>1-3</a:t>
            </a:r>
            <a:endParaRPr lang="fi-FI" sz="1800" dirty="0"/>
          </a:p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Testin opetusvideo, lomake ja testiohjeet Piste tapaturmille! - verkkopalvelussa.</a:t>
            </a:r>
          </a:p>
          <a:p>
            <a:pPr marL="0" indent="0">
              <a:buClr>
                <a:srgbClr val="FAA61A"/>
              </a:buClr>
              <a:buNone/>
            </a:pPr>
            <a:endParaRPr lang="fi-FI" sz="1800" dirty="0"/>
          </a:p>
          <a:p>
            <a:pPr marL="0" indent="0">
              <a:buClr>
                <a:srgbClr val="FAA61A"/>
              </a:buClr>
              <a:buNone/>
            </a:pPr>
            <a:r>
              <a:rPr lang="fi-FI" sz="1800" dirty="0">
                <a:hlinkClick r:id="rId3"/>
              </a:rPr>
              <a:t>Lyhyt fyysisen suorituskyvyn testistö (SPPB)</a:t>
            </a:r>
            <a:endParaRPr lang="fi-FI" sz="1800" dirty="0"/>
          </a:p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 </a:t>
            </a:r>
            <a:r>
              <a:rPr lang="fi-FI" sz="1400" dirty="0"/>
              <a:t>Mittari myös </a:t>
            </a:r>
            <a:r>
              <a:rPr lang="fi-FI" sz="1400" dirty="0" err="1"/>
              <a:t>TOIMIA-tietokannassa</a:t>
            </a:r>
            <a:endParaRPr lang="fi-FI" sz="1400" dirty="0"/>
          </a:p>
          <a:p>
            <a:pPr marL="0" indent="0">
              <a:buClr>
                <a:srgbClr val="FAA61A"/>
              </a:buClr>
              <a:buNone/>
            </a:pPr>
            <a:r>
              <a:rPr lang="fi-FI" sz="1400" dirty="0"/>
              <a:t>	</a:t>
            </a:r>
            <a:r>
              <a:rPr lang="fi-FI" sz="1400" dirty="0" err="1"/>
              <a:t>www.thl.fi/toimia</a:t>
            </a:r>
            <a:endParaRPr lang="fi-FI" sz="1400" dirty="0"/>
          </a:p>
          <a:p>
            <a:pPr marL="0" indent="0">
              <a:buClr>
                <a:srgbClr val="FAA61A"/>
              </a:buClr>
              <a:buNone/>
            </a:pPr>
            <a:endParaRPr lang="fi-FI" sz="1100" dirty="0"/>
          </a:p>
          <a:p>
            <a:pPr marL="0" indent="0">
              <a:buClr>
                <a:srgbClr val="FAA61A"/>
              </a:buClr>
              <a:buNone/>
            </a:pPr>
            <a:endParaRPr lang="fi-FI" sz="1100" dirty="0"/>
          </a:p>
          <a:p>
            <a:pPr>
              <a:spcBef>
                <a:spcPts val="600"/>
              </a:spcBef>
              <a:buNone/>
            </a:pPr>
            <a:r>
              <a:rPr lang="en-US" sz="1100" dirty="0" err="1"/>
              <a:t>Viitteet</a:t>
            </a:r>
            <a:r>
              <a:rPr lang="en-US" sz="1100" dirty="0"/>
              <a:t>:</a:t>
            </a:r>
          </a:p>
          <a:p>
            <a:pPr>
              <a:spcBef>
                <a:spcPts val="600"/>
              </a:spcBef>
              <a:buNone/>
            </a:pPr>
            <a:r>
              <a:rPr lang="en-US" sz="1100" dirty="0"/>
              <a:t>1. </a:t>
            </a:r>
            <a:r>
              <a:rPr lang="en-US" sz="1100" dirty="0" err="1"/>
              <a:t>Wennie</a:t>
            </a:r>
            <a:r>
              <a:rPr lang="en-US" sz="1100" dirty="0"/>
              <a:t> Huang WN, </a:t>
            </a:r>
            <a:r>
              <a:rPr lang="en-US" sz="1100" dirty="0" err="1"/>
              <a:t>ym</a:t>
            </a:r>
            <a:r>
              <a:rPr lang="en-US" sz="1100" dirty="0"/>
              <a:t>.  JAGS 2010; 58: 844–852.</a:t>
            </a:r>
          </a:p>
          <a:p>
            <a:pPr>
              <a:spcBef>
                <a:spcPts val="600"/>
              </a:spcBef>
              <a:buNone/>
            </a:pPr>
            <a:r>
              <a:rPr lang="en-US" sz="1100" kern="1200" dirty="0"/>
              <a:t>2. </a:t>
            </a:r>
            <a:r>
              <a:rPr lang="en-US" sz="1100" kern="1200" dirty="0" err="1"/>
              <a:t>Guralnik</a:t>
            </a:r>
            <a:r>
              <a:rPr lang="en-US" sz="1100" kern="1200" dirty="0"/>
              <a:t> JM, </a:t>
            </a:r>
            <a:r>
              <a:rPr lang="en-US" sz="1100" kern="1200" dirty="0" err="1"/>
              <a:t>ym</a:t>
            </a:r>
            <a:r>
              <a:rPr lang="en-US" sz="1100" kern="1200" dirty="0"/>
              <a:t>. J </a:t>
            </a:r>
            <a:r>
              <a:rPr lang="en-US" sz="1100" kern="1200" dirty="0" err="1"/>
              <a:t>Gerontol</a:t>
            </a:r>
            <a:r>
              <a:rPr lang="en-US" sz="1100" kern="1200" dirty="0"/>
              <a:t> 1994; 49: M85–94.</a:t>
            </a:r>
          </a:p>
          <a:p>
            <a:pPr>
              <a:spcBef>
                <a:spcPts val="600"/>
              </a:spcBef>
              <a:buNone/>
            </a:pPr>
            <a:r>
              <a:rPr lang="en-US" sz="1100" kern="1200" dirty="0"/>
              <a:t>3. </a:t>
            </a:r>
            <a:r>
              <a:rPr lang="en-US" sz="1100" kern="1200" dirty="0" err="1"/>
              <a:t>Guralnik</a:t>
            </a:r>
            <a:r>
              <a:rPr lang="en-US" sz="1100" kern="1200" dirty="0"/>
              <a:t> JM, </a:t>
            </a:r>
            <a:r>
              <a:rPr lang="en-US" sz="1100" kern="1200" dirty="0" err="1"/>
              <a:t>ym</a:t>
            </a:r>
            <a:r>
              <a:rPr lang="en-US" sz="1100" kern="1200" dirty="0"/>
              <a:t>. J </a:t>
            </a:r>
            <a:r>
              <a:rPr lang="en-US" sz="1100" kern="1200" dirty="0" err="1"/>
              <a:t>Gerontol</a:t>
            </a:r>
            <a:r>
              <a:rPr lang="en-US" sz="1100" kern="1200" dirty="0"/>
              <a:t> 2000; 55: M221–231.</a:t>
            </a:r>
            <a:endParaRPr lang="en-US" sz="1100" dirty="0"/>
          </a:p>
          <a:p>
            <a:endParaRPr lang="en-US" sz="1200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IKINÄ</a:t>
            </a:r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latin typeface="+mn-lt"/>
              </a:rPr>
              <a:t>Copyright © THL/Tapaturmien ehkäisyn yksikkö</a:t>
            </a:r>
            <a:endParaRPr lang="fi-FI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>
                <a:latin typeface="Univers" pitchFamily="34" charset="0"/>
              </a:rPr>
              <a:pPr/>
              <a:t>17</a:t>
            </a:fld>
            <a:endParaRPr lang="fi-FI">
              <a:latin typeface="Univers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t="8709"/>
          <a:stretch>
            <a:fillRect/>
          </a:stretch>
        </p:blipFill>
        <p:spPr bwMode="auto">
          <a:xfrm>
            <a:off x="4932040" y="1677763"/>
            <a:ext cx="3168352" cy="4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IKINÄpysty+tausta.png"/>
          <p:cNvPicPr>
            <a:picLocks noChangeAspect="1"/>
          </p:cNvPicPr>
          <p:nvPr/>
        </p:nvPicPr>
        <p:blipFill>
          <a:blip r:embed="rId5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Lyhyt</a:t>
            </a:r>
            <a:r>
              <a:rPr lang="en-US" dirty="0"/>
              <a:t> </a:t>
            </a:r>
            <a:r>
              <a:rPr lang="en-US" dirty="0" err="1"/>
              <a:t>fyysisen</a:t>
            </a:r>
            <a:r>
              <a:rPr lang="en-US" dirty="0"/>
              <a:t> </a:t>
            </a:r>
            <a:r>
              <a:rPr lang="en-US" dirty="0" err="1"/>
              <a:t>suorituskyvyn</a:t>
            </a:r>
            <a:r>
              <a:rPr lang="en-US" dirty="0"/>
              <a:t> </a:t>
            </a:r>
            <a:r>
              <a:rPr lang="en-US" dirty="0" err="1"/>
              <a:t>testistö</a:t>
            </a:r>
            <a:endParaRPr lang="en-US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313" y="1773560"/>
            <a:ext cx="8207375" cy="1295400"/>
          </a:xfrm>
        </p:spPr>
        <p:txBody>
          <a:bodyPr/>
          <a:lstStyle/>
          <a:p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KAATUMISTEN EHKÄISY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4AE90ED-C1C6-472D-BC2D-035E1DA73F27}" type="slidenum">
              <a:rPr lang="fi-FI"/>
              <a:pPr/>
              <a:t>18</a:t>
            </a:fld>
            <a:endParaRPr lang="fi-FI"/>
          </a:p>
        </p:txBody>
      </p:sp>
      <p:pic>
        <p:nvPicPr>
          <p:cNvPr id="9" name="Picture 8" descr="banneri_7b_powerpoint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13132"/>
            <a:ext cx="9144000" cy="784220"/>
          </a:xfrm>
          <a:prstGeom prst="rect">
            <a:avLst/>
          </a:prstGeom>
        </p:spPr>
      </p:pic>
      <p:pic>
        <p:nvPicPr>
          <p:cNvPr id="10" name="Picture 9" descr="IKINÄvaaka+tausta.png"/>
          <p:cNvPicPr>
            <a:picLocks noChangeAspect="1"/>
          </p:cNvPicPr>
          <p:nvPr/>
        </p:nvPicPr>
        <p:blipFill>
          <a:blip r:embed="rId3" cstate="print">
            <a:lum contrast="-1000"/>
          </a:blip>
          <a:srcRect l="8318" r="4159"/>
          <a:stretch>
            <a:fillRect/>
          </a:stretch>
        </p:blipFill>
        <p:spPr>
          <a:xfrm>
            <a:off x="3635894" y="407913"/>
            <a:ext cx="1878760" cy="1148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AA61A"/>
              </a:buClr>
            </a:pPr>
            <a:r>
              <a:rPr lang="fi-FI" sz="1800" dirty="0"/>
              <a:t>Tehokas ja tuloksellinen kaatumisten ehkäisy </a:t>
            </a:r>
          </a:p>
          <a:p>
            <a:pPr lvl="2">
              <a:buClr>
                <a:srgbClr val="FAA61A"/>
              </a:buClr>
            </a:pPr>
            <a:r>
              <a:rPr lang="fi-FI" dirty="0"/>
              <a:t>perustuu aina yksilölliseen kaatumisvaaran arviointiin</a:t>
            </a:r>
          </a:p>
          <a:p>
            <a:pPr lvl="2">
              <a:buClr>
                <a:srgbClr val="FAA61A"/>
              </a:buClr>
            </a:pPr>
            <a:r>
              <a:rPr lang="fi-FI" dirty="0"/>
              <a:t>edellyttää systemaattista toimintaa kaatumisvaaran arvioinnissa tunnistettujen vaaratekijöiden poistamista tai niiden vaikutuksen vähentämistä niin pieneksi kuin mahdollista</a:t>
            </a:r>
          </a:p>
          <a:p>
            <a:pPr lvl="2">
              <a:buClr>
                <a:srgbClr val="FAA61A"/>
              </a:buClr>
            </a:pPr>
            <a:r>
              <a:rPr lang="fi-FI" dirty="0"/>
              <a:t>suunnitellaan ja toteutetaan moniammatillisesti</a:t>
            </a:r>
          </a:p>
          <a:p>
            <a:pPr lvl="2">
              <a:buClr>
                <a:srgbClr val="FAA61A"/>
              </a:buClr>
            </a:pPr>
            <a:r>
              <a:rPr lang="fi-FI" dirty="0"/>
              <a:t>edellyttää säännöllistä seurantaa ja tuloksellisuuden arviointia. </a:t>
            </a:r>
          </a:p>
          <a:p>
            <a:pPr defTabSz="355600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Kaatumisvaaran arviointi ja suunnitelma ehkäisytoimista on uusittava</a:t>
            </a:r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kun iäkkään terveydentilassa tai liikkumiskyvyssä tapahtuu merkittäviä muutoksia</a:t>
            </a:r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kun iäkäs siirtyy esimerkiksi kotoa hoitopaikkaan tai hoitopaikasta toiseen.</a:t>
            </a:r>
          </a:p>
          <a:p>
            <a:pPr>
              <a:buClr>
                <a:srgbClr val="FAA61A"/>
              </a:buClr>
            </a:pP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19</a:t>
            </a:fld>
            <a:endParaRPr lang="fi-FI"/>
          </a:p>
        </p:txBody>
      </p:sp>
      <p:pic>
        <p:nvPicPr>
          <p:cNvPr id="8" name="Picture 7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Kaatumisten</a:t>
            </a:r>
            <a:r>
              <a:rPr lang="en-US" dirty="0"/>
              <a:t> </a:t>
            </a:r>
            <a:r>
              <a:rPr lang="en-US" dirty="0" err="1"/>
              <a:t>ehkäisy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684"/>
            <a:ext cx="8218488" cy="4392612"/>
          </a:xfrm>
        </p:spPr>
        <p:txBody>
          <a:bodyPr/>
          <a:lstStyle/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Tämä materiaali perustuu </a:t>
            </a:r>
            <a:r>
              <a:rPr lang="fi-FI" sz="1800" dirty="0" err="1"/>
              <a:t>THL:n</a:t>
            </a:r>
            <a:r>
              <a:rPr lang="fi-FI" sz="1800" dirty="0"/>
              <a:t> Iäkkäiden kaatumisten ehkäisy (IKINÄ) -oppaaseen ja on tarkoitettu iäkkäiden parissa toimiville sosiaali- ja terveydenhuollon ammattilaisille, kuten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esimiehille, johtajille ja päätöksentekijöille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lääkäreille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terveyden- ja sairaanhoitajille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geronomeille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fysioterapeuteille ja kuntohoitajille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toimintaterapeuteille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lähihoitajille, kodinhoitajille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sosiaalityöntekijöille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alan opettajille ja kouluttajille.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</a:t>
            </a:fld>
            <a:endParaRPr lang="fi-FI"/>
          </a:p>
        </p:txBody>
      </p:sp>
      <p:pic>
        <p:nvPicPr>
          <p:cNvPr id="9" name="Picture 8" descr="IKINÄ_Opa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3140968"/>
            <a:ext cx="1791816" cy="254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IKINÄvaaka+tausta.png"/>
          <p:cNvPicPr>
            <a:picLocks noChangeAspect="1"/>
          </p:cNvPicPr>
          <p:nvPr/>
        </p:nvPicPr>
        <p:blipFill>
          <a:blip r:embed="rId3" cstate="print">
            <a:lum contrast="-1000"/>
          </a:blip>
          <a:srcRect l="8318" r="4159"/>
          <a:stretch>
            <a:fillRect/>
          </a:stretch>
        </p:blipFill>
        <p:spPr>
          <a:xfrm>
            <a:off x="7020272" y="404664"/>
            <a:ext cx="1878760" cy="1148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Materiaalin</a:t>
            </a:r>
            <a:r>
              <a:rPr lang="en-US" dirty="0"/>
              <a:t> </a:t>
            </a:r>
            <a:r>
              <a:rPr lang="en-US" dirty="0" err="1"/>
              <a:t>kohderyhmä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käyttö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6239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2075" indent="0">
              <a:lnSpc>
                <a:spcPct val="100000"/>
              </a:lnSpc>
              <a:buClr>
                <a:srgbClr val="FAA61A"/>
              </a:buClr>
              <a:buNone/>
            </a:pPr>
            <a:r>
              <a:rPr lang="fi-FI" sz="1800" dirty="0"/>
              <a:t>Iäkkään hyvän terveydentilan kulmakiviä ovat 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sairauksien hyvä hoito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sopiva lääkehoito ja lääkehoidon säännöllinen seuranta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päivittäinen liikkuminen 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tasapainoa ja lihasvoimaa parantava ja ylläpitävä liikuntaharjoittelu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hyvä ravitsemustila ja riittävästä nesteen saannista huolehtiminen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säännöllinen ulkoilu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hyvä uni ja nukkuminen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hyvästä näkökyvystä ja kuulosta huolehtiminen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sosiaalinen aktiivisuus ja hyvä mieliala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alkoholin kohtuukäyttö.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20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6660232" y="3939014"/>
            <a:ext cx="1440160" cy="1946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 err="1"/>
              <a:t>Kaatumisten</a:t>
            </a:r>
            <a:r>
              <a:rPr lang="en-US" sz="2000" b="0" dirty="0"/>
              <a:t> </a:t>
            </a:r>
            <a:r>
              <a:rPr lang="en-US" sz="2000" b="0" dirty="0" err="1"/>
              <a:t>ehkäisy</a:t>
            </a:r>
            <a:r>
              <a:rPr lang="en-US" sz="2000" b="0" dirty="0"/>
              <a:t>:</a:t>
            </a:r>
            <a:br>
              <a:rPr lang="en-US" sz="2000" b="0" dirty="0"/>
            </a:br>
            <a:r>
              <a:rPr lang="en-US" sz="2000" b="0" dirty="0"/>
              <a:t/>
            </a:r>
            <a:br>
              <a:rPr lang="en-US" sz="2000" b="0" dirty="0"/>
            </a:br>
            <a:r>
              <a:rPr lang="en-US" dirty="0" err="1"/>
              <a:t>Hyvä</a:t>
            </a:r>
            <a:r>
              <a:rPr lang="en-US" dirty="0"/>
              <a:t> </a:t>
            </a:r>
            <a:r>
              <a:rPr lang="en-US" dirty="0" err="1"/>
              <a:t>terveydentila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sairauksien</a:t>
            </a:r>
            <a:r>
              <a:rPr lang="en-US" dirty="0"/>
              <a:t> </a:t>
            </a:r>
            <a:r>
              <a:rPr lang="en-US" dirty="0" err="1"/>
              <a:t>hoito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AA61A"/>
              </a:buClr>
            </a:pPr>
            <a:r>
              <a:rPr lang="fi-FI" sz="1800" dirty="0"/>
              <a:t>Aivoverenkiertohäiriöt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Parkinsonin tauti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Muistisairaudet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Verenpainetauti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Diabetes ja perifeerinen </a:t>
            </a:r>
            <a:r>
              <a:rPr lang="fi-FI" sz="1800" dirty="0" err="1"/>
              <a:t>neuropatia</a:t>
            </a:r>
            <a:endParaRPr lang="fi-FI" sz="1800" dirty="0"/>
          </a:p>
          <a:p>
            <a:pPr>
              <a:buClr>
                <a:srgbClr val="FAA61A"/>
              </a:buClr>
            </a:pPr>
            <a:r>
              <a:rPr lang="fi-FI" sz="1800" dirty="0"/>
              <a:t>Sydän- ja verisuonitaudit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Virtsatietulehdukset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Alaraajojen valtimosairaus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Masennus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Nivelrikko ja nivelreuma.</a:t>
            </a:r>
          </a:p>
          <a:p>
            <a:pPr>
              <a:buClr>
                <a:srgbClr val="FAA61A"/>
              </a:buClr>
            </a:pP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21</a:t>
            </a:fld>
            <a:endParaRPr lang="fi-FI"/>
          </a:p>
        </p:txBody>
      </p:sp>
      <p:sp>
        <p:nvSpPr>
          <p:cNvPr id="7" name="Rectangle 6"/>
          <p:cNvSpPr/>
          <p:nvPr/>
        </p:nvSpPr>
        <p:spPr>
          <a:xfrm>
            <a:off x="5148064" y="2636912"/>
            <a:ext cx="2708097" cy="1754326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i-FI" dirty="0"/>
              <a:t>Lisätietoa sairauksien vaikutuksista</a:t>
            </a:r>
          </a:p>
          <a:p>
            <a:pPr>
              <a:lnSpc>
                <a:spcPct val="150000"/>
              </a:lnSpc>
            </a:pPr>
            <a:r>
              <a:rPr lang="fi-FI" dirty="0"/>
              <a:t>kaatumisvaaraan </a:t>
            </a:r>
          </a:p>
          <a:p>
            <a:pPr>
              <a:lnSpc>
                <a:spcPct val="150000"/>
              </a:lnSpc>
            </a:pPr>
            <a:r>
              <a:rPr lang="fi-FI" dirty="0" err="1"/>
              <a:t>IKINÄ-oppaan</a:t>
            </a:r>
            <a:r>
              <a:rPr lang="fi-FI" dirty="0"/>
              <a:t> s. 62-105.</a:t>
            </a:r>
            <a:endParaRPr lang="en-US" dirty="0"/>
          </a:p>
        </p:txBody>
      </p:sp>
      <p:pic>
        <p:nvPicPr>
          <p:cNvPr id="8" name="Picture 7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Kaatumisalttiutta</a:t>
            </a:r>
            <a:r>
              <a:rPr lang="en-US" dirty="0"/>
              <a:t> </a:t>
            </a:r>
            <a:r>
              <a:rPr lang="en-US" dirty="0" err="1"/>
              <a:t>lisääviä</a:t>
            </a:r>
            <a:r>
              <a:rPr lang="en-US" dirty="0"/>
              <a:t> </a:t>
            </a:r>
            <a:r>
              <a:rPr lang="en-US" dirty="0" err="1"/>
              <a:t>sairauksia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Huimaus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 err="1"/>
              <a:t>Ortostaattinen</a:t>
            </a:r>
            <a:r>
              <a:rPr lang="fi-FI" sz="1800" dirty="0"/>
              <a:t> </a:t>
            </a:r>
            <a:r>
              <a:rPr lang="fi-FI" sz="1800" dirty="0" err="1"/>
              <a:t>hypotensio</a:t>
            </a:r>
            <a:endParaRPr lang="fi-FI" sz="1800" dirty="0"/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Inkontinenssi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Heikko kuulo ja näkö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Krooninen kipu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Huono uni ja nukkuminen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Alentunut mieliala.		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endParaRPr lang="fi-FI" sz="1800" dirty="0"/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22</a:t>
            </a:fld>
            <a:endParaRPr lang="fi-FI"/>
          </a:p>
        </p:txBody>
      </p:sp>
      <p:sp>
        <p:nvSpPr>
          <p:cNvPr id="8" name="Rectangle 7"/>
          <p:cNvSpPr/>
          <p:nvPr/>
        </p:nvSpPr>
        <p:spPr>
          <a:xfrm>
            <a:off x="5076056" y="2780928"/>
            <a:ext cx="2664296" cy="131574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i-FI" dirty="0"/>
              <a:t>Lisätietoa </a:t>
            </a:r>
          </a:p>
          <a:p>
            <a:pPr algn="ctr">
              <a:lnSpc>
                <a:spcPct val="150000"/>
              </a:lnSpc>
            </a:pPr>
            <a:r>
              <a:rPr lang="fi-FI" dirty="0" err="1"/>
              <a:t>IKINÄ-oppaan</a:t>
            </a:r>
            <a:r>
              <a:rPr lang="fi-FI" dirty="0"/>
              <a:t> s. 62-105.</a:t>
            </a:r>
          </a:p>
          <a:p>
            <a:pPr algn="ctr">
              <a:lnSpc>
                <a:spcPct val="150000"/>
              </a:lnSpc>
            </a:pPr>
            <a:endParaRPr lang="fi-FI" dirty="0"/>
          </a:p>
        </p:txBody>
      </p:sp>
      <p:pic>
        <p:nvPicPr>
          <p:cNvPr id="9" name="Picture 8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Kaatumisalttiutta</a:t>
            </a:r>
            <a:r>
              <a:rPr lang="en-US" dirty="0"/>
              <a:t> </a:t>
            </a:r>
            <a:r>
              <a:rPr lang="en-US" dirty="0" err="1"/>
              <a:t>lisääviä</a:t>
            </a:r>
            <a:r>
              <a:rPr lang="en-US" dirty="0"/>
              <a:t> </a:t>
            </a:r>
            <a:r>
              <a:rPr lang="en-US" dirty="0" err="1"/>
              <a:t>oireita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Osteoporoosi ja </a:t>
            </a:r>
            <a:r>
              <a:rPr lang="fi-FI" sz="1800" dirty="0" err="1"/>
              <a:t>osteopenia</a:t>
            </a:r>
            <a:r>
              <a:rPr lang="fi-FI" sz="1800" dirty="0"/>
              <a:t> lisäävät iäkkään alttiutta saada murtuma kaatumisen seurauksena.</a:t>
            </a:r>
          </a:p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			Kaatumisten ehkäisy on erityisen tärkeää!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Liikuntaharjoittelu on myös osteoporoosia sairastavilla  keskeinen kaatumisten ehkäisykeino.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Riittävän kuormittava lihasvoiman ja haastava tasapainokyvyn harjoittaminen.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Edes pitkälle edennyt osteoporoosi ei ole este liikuntaharjoittelulle.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Liikunnan ohjaus ja suunnittelu niin, että liikkuminen on turvallista.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Harjoitteluvaikutusta tukee hyvä ravitsemus, riittävän D-vitamiinin ja kalsiumin saannin turvaaminen.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Lonkkasuojaimet käyttöön tarvittaessa.</a:t>
            </a: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23</a:t>
            </a:fld>
            <a:endParaRPr lang="fi-FI"/>
          </a:p>
        </p:txBody>
      </p:sp>
      <p:sp>
        <p:nvSpPr>
          <p:cNvPr id="7" name="Right Arrow 6"/>
          <p:cNvSpPr/>
          <p:nvPr/>
        </p:nvSpPr>
        <p:spPr>
          <a:xfrm>
            <a:off x="2123728" y="2132856"/>
            <a:ext cx="978408" cy="2880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 err="1"/>
              <a:t>Kaatumisten</a:t>
            </a:r>
            <a:r>
              <a:rPr lang="en-US" sz="2000" b="0" dirty="0"/>
              <a:t> </a:t>
            </a:r>
            <a:r>
              <a:rPr lang="en-US" sz="2000" b="0" dirty="0" err="1"/>
              <a:t>ehkäisy</a:t>
            </a:r>
            <a:r>
              <a:rPr lang="en-US" sz="2000" b="0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Osteoporoosin</a:t>
            </a:r>
            <a:r>
              <a:rPr lang="en-US" dirty="0"/>
              <a:t> </a:t>
            </a:r>
            <a:r>
              <a:rPr lang="en-US" dirty="0" err="1"/>
              <a:t>hyvä</a:t>
            </a:r>
            <a:r>
              <a:rPr lang="en-US" dirty="0"/>
              <a:t> </a:t>
            </a:r>
            <a:r>
              <a:rPr lang="en-US" dirty="0" err="1"/>
              <a:t>hoito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18488" cy="4680991"/>
          </a:xfrm>
        </p:spPr>
        <p:txBody>
          <a:bodyPr/>
          <a:lstStyle/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Kaikilla iäkkäillä joilla on alentunut kognitio tai muistisairaus on korkea kaatumisvaara.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Muistisairaan iäkkään kaatumisten ehkäisyn kulmakivet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Sopiva lääkehoito ja säännöllinen kokonaislääkehoidon tarkastus.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Päivittäinen liikunta ja liikuntaharjoittelu.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Hyvästä ravitsemuksesta ja syömisestä huolehtiminen.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Hyvät jalkineet ja apuvälineet sekä niiden käytöstä muistuttaminen.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Turvallinen ympäristö, joka ei kuitenkaan rajoita liikkumista.</a:t>
            </a:r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Hyvä valaistus, tutut tavarat ja järjestys.</a:t>
            </a:r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Iäkkään omat tavat ja tottumukset huomioiva ympäristö.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Yksilöllisen vuorokausirytmin mahdollistava arki 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Omaisten tuki ja ohjaaminen toimiin, joilla he voivat tukea muistisairaan iäkkään kaatumisten ehkäisyä.</a:t>
            </a:r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Liikkumismahdollisuudet, ulkoilutus, hyvästä ravinnosta huolehtiminen.</a:t>
            </a:r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Kotiympäristön turvallisuus.</a:t>
            </a:r>
          </a:p>
          <a:p>
            <a:pPr lvl="3">
              <a:buClr>
                <a:srgbClr val="FAA61A"/>
              </a:buClr>
              <a:buFont typeface="Arial" pitchFamily="34" charset="0"/>
              <a:buChar char="•"/>
            </a:pPr>
            <a:endParaRPr lang="fi-FI" dirty="0"/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24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 err="1"/>
              <a:t>Kaatumisten</a:t>
            </a:r>
            <a:r>
              <a:rPr lang="en-US" sz="2000" b="0" dirty="0"/>
              <a:t> </a:t>
            </a:r>
            <a:r>
              <a:rPr lang="en-US" sz="2000" b="0" dirty="0" err="1"/>
              <a:t>ehkäisy</a:t>
            </a:r>
            <a:r>
              <a:rPr lang="en-US" sz="2000" b="0" dirty="0"/>
              <a:t>: </a:t>
            </a:r>
            <a:br>
              <a:rPr lang="en-US" sz="2000" b="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Muistisairaudet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18488" cy="4608983"/>
          </a:xfrm>
        </p:spPr>
        <p:txBody>
          <a:bodyPr/>
          <a:lstStyle/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Liikuntaharjoittelu on keskeinen iäkkäiden kaatumisten ehkäisykeino riippumatta iästä, terveydentilasta tai toimintakyvystä.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Kaatumisia ehkäisevä liikuntaharjoittelu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on yksilöllisesti liikkumiskyvyn ja terveydentilan mukaan sovitettua 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on monipuolista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sisältää </a:t>
            </a:r>
            <a:r>
              <a:rPr lang="fi-FI" sz="1800" u="sng" dirty="0"/>
              <a:t>aina</a:t>
            </a:r>
            <a:r>
              <a:rPr lang="fi-FI" sz="1800" dirty="0"/>
              <a:t> sekä tasapaino- että lihasvoimaharjoittelua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riittävän kuormittavaa ja nousujohteista.</a:t>
            </a:r>
          </a:p>
          <a:p>
            <a:pPr marL="92075" indent="0">
              <a:buClr>
                <a:srgbClr val="FAA61A"/>
              </a:buClr>
              <a:buNone/>
            </a:pPr>
            <a:endParaRPr lang="fi-FI" sz="1600" dirty="0"/>
          </a:p>
          <a:p>
            <a:pPr marL="92075" indent="0">
              <a:buClr>
                <a:srgbClr val="FAA61A"/>
              </a:buClr>
              <a:buNone/>
            </a:pPr>
            <a:r>
              <a:rPr lang="fi-FI" sz="1800" dirty="0" err="1"/>
              <a:t>Huom</a:t>
            </a:r>
            <a:r>
              <a:rPr lang="fi-FI" sz="1800" dirty="0"/>
              <a:t>! Liikuntaharjoitteiden ja liikuntatilanteiden turvallisuus!</a:t>
            </a:r>
            <a:endParaRPr lang="en-US" sz="1800" dirty="0"/>
          </a:p>
          <a:p>
            <a:pPr marL="92075" indent="0">
              <a:buClr>
                <a:srgbClr val="FAA61A"/>
              </a:buClr>
              <a:buNone/>
            </a:pPr>
            <a:r>
              <a:rPr lang="fi-FI" sz="1400" dirty="0"/>
              <a:t>Lisätietoa liikuntaharjoittelusta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Kaatumisten ja kaatumistapaturmien ehkäisyn fysioterapiasuositus</a:t>
            </a:r>
          </a:p>
          <a:p>
            <a:pPr marL="625475" lvl="2" indent="0">
              <a:buClr>
                <a:srgbClr val="FAA61A"/>
              </a:buClr>
              <a:buNone/>
            </a:pPr>
            <a:r>
              <a:rPr lang="fi-FI" sz="1400" dirty="0"/>
              <a:t>http://www.terveysportti.fi/dtk/sfs/avaa?p_artikkeli=sfs00003</a:t>
            </a:r>
          </a:p>
          <a:p>
            <a:pPr marL="631826" lvl="2" indent="-357188">
              <a:spcBef>
                <a:spcPts val="900"/>
              </a:spcBef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UKK-instituutti: Iäkkäiden terveysliikuntasuositus. </a:t>
            </a:r>
            <a:r>
              <a:rPr lang="sv-FI" sz="1400" dirty="0"/>
              <a:t>www.ukkinstituutti.fi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25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7103844" y="3142709"/>
            <a:ext cx="1428596" cy="92333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i-FI" dirty="0" err="1"/>
              <a:t>IKINÄ-opas</a:t>
            </a:r>
            <a:r>
              <a:rPr lang="fi-FI" dirty="0"/>
              <a:t> </a:t>
            </a:r>
          </a:p>
          <a:p>
            <a:pPr>
              <a:lnSpc>
                <a:spcPct val="150000"/>
              </a:lnSpc>
            </a:pPr>
            <a:r>
              <a:rPr lang="fi-FI" dirty="0"/>
              <a:t>s. 20-34.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 err="1"/>
              <a:t>Kaatumisten</a:t>
            </a:r>
            <a:r>
              <a:rPr lang="en-US" sz="2000" b="0" dirty="0"/>
              <a:t> </a:t>
            </a:r>
            <a:r>
              <a:rPr lang="en-US" sz="2000" b="0" dirty="0" err="1"/>
              <a:t>ehkäisy</a:t>
            </a:r>
            <a:r>
              <a:rPr lang="en-US" sz="2000" b="0" dirty="0"/>
              <a:t>:</a:t>
            </a:r>
            <a:br>
              <a:rPr lang="en-US" sz="2000" b="0" dirty="0"/>
            </a:br>
            <a:r>
              <a:rPr lang="en-US" dirty="0" err="1"/>
              <a:t>Liikuntaharjoittelu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sisältää aina sekä tasapainokykyä että lihaskuntoa parantavia harjoitteita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on nousujohteisesti (progressiivisesti) kuormittavaa ja jatkuvaa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sisältää asteittain vaikeutuvia harjoitteita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on yksilöllisesti suunniteltua</a:t>
            </a:r>
          </a:p>
          <a:p>
            <a:pPr lvl="1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huomioi iäkkään liikkumisen tai sairauksista johtuvat rajoitukset.</a:t>
            </a:r>
          </a:p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Taiji-harjoittelu ehkäisee kaatumisia tehokkaasti</a:t>
            </a:r>
          </a:p>
          <a:p>
            <a:pPr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Kotiharjoittelu</a:t>
            </a:r>
          </a:p>
          <a:p>
            <a:pPr lvl="2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tulee olla riittävän tehokasta, nousujohteista ja turvallista</a:t>
            </a:r>
          </a:p>
          <a:p>
            <a:pPr lvl="2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liikuntaohjelma on yksilöllisesti suunniteltu ja ohjattu huolellisesti</a:t>
            </a:r>
          </a:p>
          <a:p>
            <a:pPr lvl="2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motivointi ja seuranta (esim. harjoittelupäiväkirja) edistää harjoittelun jatkuvuutta</a:t>
            </a:r>
          </a:p>
          <a:p>
            <a:pPr lvl="2">
              <a:lnSpc>
                <a:spcPct val="10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harjoitteet, harjoittelupaikka tai harjoittelussa käytettävät välineet eivät lisää kaatumisvaaraa (tukeva tuoli, liukuestematot, portaissa hyvä valaistus ja kaiteet).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26</a:t>
            </a:fld>
            <a:endParaRPr lang="fi-FI"/>
          </a:p>
        </p:txBody>
      </p:sp>
      <p:pic>
        <p:nvPicPr>
          <p:cNvPr id="8" name="Picture 7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Kaatumisia</a:t>
            </a:r>
            <a:r>
              <a:rPr lang="en-US" dirty="0"/>
              <a:t> </a:t>
            </a:r>
            <a:r>
              <a:rPr lang="en-US" dirty="0" err="1"/>
              <a:t>ehkäisevä</a:t>
            </a:r>
            <a:r>
              <a:rPr lang="en-US" dirty="0"/>
              <a:t> </a:t>
            </a:r>
            <a:r>
              <a:rPr lang="en-US" dirty="0" err="1"/>
              <a:t>liikuntaharjoittelu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AA61A"/>
              </a:buClr>
            </a:pPr>
            <a:endParaRPr lang="fi-FI" sz="1800" dirty="0"/>
          </a:p>
          <a:p>
            <a:pPr>
              <a:buClr>
                <a:srgbClr val="FAA61A"/>
              </a:buClr>
            </a:pPr>
            <a:r>
              <a:rPr lang="fi-FI" sz="1800" dirty="0"/>
              <a:t>Kokonaislääkehoidon säännöllinen tarkastaminen.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Yksilöllisesti sopiva ja oikeilla annostuksilla toteutettu lääkehoito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Lääkärin, hoitajien ja farmaseutin yhteistyö olennaista.</a:t>
            </a:r>
            <a:endParaRPr lang="en-US" sz="1800" dirty="0"/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Säännöllinen seuranta. 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Lääkemuutokset voivat lisätä kaatumisvaaraa!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Kaatumisvaaraa lisäävät lääkkeet </a:t>
            </a:r>
            <a:r>
              <a:rPr lang="fi-FI" sz="1800" dirty="0" err="1"/>
              <a:t>IKINÄ-oppaan</a:t>
            </a:r>
            <a:r>
              <a:rPr lang="fi-FI" sz="1800" dirty="0"/>
              <a:t> liite 5, s. 158–159.</a:t>
            </a:r>
            <a:endParaRPr lang="fi-FI" sz="180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27</a:t>
            </a:fld>
            <a:endParaRPr lang="fi-FI"/>
          </a:p>
        </p:txBody>
      </p:sp>
      <p:sp>
        <p:nvSpPr>
          <p:cNvPr id="7" name="TextBox 6"/>
          <p:cNvSpPr txBox="1"/>
          <p:nvPr/>
        </p:nvSpPr>
        <p:spPr>
          <a:xfrm>
            <a:off x="2339753" y="4401978"/>
            <a:ext cx="3553156" cy="1731243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i-FI" dirty="0"/>
              <a:t>Lisää lääkehoidosta </a:t>
            </a:r>
          </a:p>
          <a:p>
            <a:pPr>
              <a:lnSpc>
                <a:spcPct val="150000"/>
              </a:lnSpc>
            </a:pPr>
            <a:r>
              <a:rPr lang="fi-FI" dirty="0" err="1"/>
              <a:t>IKINÄ-oppaan</a:t>
            </a:r>
            <a:r>
              <a:rPr lang="fi-FI" dirty="0"/>
              <a:t> s. 35-39.</a:t>
            </a:r>
          </a:p>
          <a:p>
            <a:pPr>
              <a:lnSpc>
                <a:spcPct val="150000"/>
              </a:lnSpc>
            </a:pPr>
            <a:r>
              <a:rPr lang="fi-FI" dirty="0"/>
              <a:t>Katso myös tarkistuslistat </a:t>
            </a:r>
            <a:r>
              <a:rPr lang="fi-FI" dirty="0" err="1"/>
              <a:t>www.thl.fi/ikina</a:t>
            </a:r>
            <a:endParaRPr lang="en-US" dirty="0"/>
          </a:p>
        </p:txBody>
      </p:sp>
      <p:pic>
        <p:nvPicPr>
          <p:cNvPr id="8" name="Picture 7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 err="1"/>
              <a:t>Kaatumisten</a:t>
            </a:r>
            <a:r>
              <a:rPr lang="en-US" sz="2000" b="0" dirty="0"/>
              <a:t> </a:t>
            </a:r>
            <a:r>
              <a:rPr lang="en-US" sz="2000" b="0" dirty="0" err="1"/>
              <a:t>ehkäisy</a:t>
            </a:r>
            <a:r>
              <a:rPr lang="en-US" sz="2000" b="0" dirty="0"/>
              <a:t>:</a:t>
            </a:r>
            <a:br>
              <a:rPr lang="en-US" sz="2000" b="0" dirty="0"/>
            </a:br>
            <a:r>
              <a:rPr lang="en-US" sz="2000" b="0" dirty="0"/>
              <a:t/>
            </a:r>
            <a:br>
              <a:rPr lang="en-US" sz="2000" b="0" dirty="0"/>
            </a:br>
            <a:r>
              <a:rPr lang="en-US" dirty="0" err="1"/>
              <a:t>Lääkehoito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18488" cy="5041031"/>
          </a:xfrm>
        </p:spPr>
        <p:txBody>
          <a:bodyPr/>
          <a:lstStyle/>
          <a:p>
            <a:pPr marL="0" indent="0">
              <a:buClr>
                <a:srgbClr val="FAA61A"/>
              </a:buClr>
              <a:buNone/>
            </a:pPr>
            <a:r>
              <a:rPr lang="fi-FI" sz="2000" dirty="0"/>
              <a:t>Kaatumisia ja kaatumisvammojen ehkäisemiseksi tärkeää turvata iäkkään 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Riittävä energian saanti 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lihakset ja rasvakudos suojaavat luustoa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jaksaminen päivittäisissä toimissa ja liikuntaharjoittelussa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verensokeritasapainon säilyminen.</a:t>
            </a:r>
            <a:endParaRPr lang="en-US" sz="1800" dirty="0"/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Riittävä proteiinin saanti lihasten hyvän kunnon ja toiminnan ylläpitämiseksi:</a:t>
            </a:r>
          </a:p>
          <a:p>
            <a:pPr marL="360362" lvl="1" indent="0">
              <a:buClr>
                <a:srgbClr val="FAA61A"/>
              </a:buClr>
              <a:buNone/>
            </a:pPr>
            <a:r>
              <a:rPr lang="fi-FI" sz="1800" dirty="0"/>
              <a:t>Toiminta- ja liikkumiskyvyn ylläpitäminen ja parantaminen.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Riittävä D-vitamiinin ja kalsiumin saanti 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tukee elimistön toimintoja monin tavoin (</a:t>
            </a:r>
            <a:r>
              <a:rPr lang="fi-FI" sz="1800" dirty="0" err="1"/>
              <a:t>IKINÄ-opas</a:t>
            </a:r>
            <a:r>
              <a:rPr lang="fi-FI" sz="1800" dirty="0"/>
              <a:t> s. 41-42).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Nestetasapainosta huolehtiminen 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kuivumisen ja huimauksen sekä verenpaineen muutosten ehkäiseminen.</a:t>
            </a:r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endParaRPr lang="fi-FI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28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 err="1"/>
              <a:t>Kaatumisten</a:t>
            </a:r>
            <a:r>
              <a:rPr lang="en-US" sz="2000" b="0" dirty="0"/>
              <a:t> </a:t>
            </a:r>
            <a:r>
              <a:rPr lang="en-US" sz="2000" b="0" dirty="0" err="1"/>
              <a:t>ehkäisy</a:t>
            </a:r>
            <a:r>
              <a:rPr lang="en-US" sz="2000" b="0" dirty="0"/>
              <a:t>: </a:t>
            </a:r>
            <a:br>
              <a:rPr lang="en-US" sz="2000" b="0" dirty="0"/>
            </a:br>
            <a:r>
              <a:rPr lang="en-US" sz="2000" b="0" dirty="0"/>
              <a:t/>
            </a:r>
            <a:br>
              <a:rPr lang="en-US" sz="2000" b="0" dirty="0"/>
            </a:br>
            <a:r>
              <a:rPr lang="en-US" dirty="0" err="1"/>
              <a:t>Ravitsemus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18488" cy="4392959"/>
          </a:xfrm>
        </p:spPr>
        <p:txBody>
          <a:bodyPr/>
          <a:lstStyle/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Pienikin määrä alkoholia voi lisätä iäkkään kaatumisvaaraa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Iäkkään kehon rasva ja nestepitoisuuden muutokset voivat voimistaa alkoholin vaikutuksia.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Alkoholi vaikuttaa keskushermostoon ja esimerkiksi heikentää liikehallintaa, tasapainoa ja koordinaatiota.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Lääkkeet ja alkoholi sopivat huonosti yhteen.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Terveydentilan ja lääkityksen muutokset voivat muuttaa alkoholin vaikutusta merkittävästi: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Pienelläkin määrällä alkoholia voi olla yllättävän suuri vaikutus.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Alkoholinkäytön arviointi	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AUDIT-C ja Yli 65-vuotiaan alkoholimittari, saatavissa: </a:t>
            </a:r>
            <a:r>
              <a:rPr lang="fi-FI" sz="1400" dirty="0" err="1"/>
              <a:t>www.paihdelinkki.fi</a:t>
            </a:r>
            <a:endParaRPr lang="fi-FI" sz="1400" dirty="0"/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endParaRPr lang="fi-FI" sz="1400" dirty="0"/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endParaRPr lang="fi-FI" sz="1400" dirty="0"/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endParaRPr lang="fi-FI" sz="1400" dirty="0"/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endParaRPr lang="fi-FI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635066"/>
            <a:ext cx="6048375" cy="215900"/>
          </a:xfrm>
        </p:spPr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29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23528" y="4797152"/>
            <a:ext cx="3312368" cy="1004530"/>
          </a:xfrm>
          <a:prstGeom prst="flowChartAlternateProcess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i-FI" sz="1200" b="1" dirty="0">
                <a:solidFill>
                  <a:srgbClr val="C00000"/>
                </a:solidFill>
                <a:latin typeface="Candara" pitchFamily="34" charset="0"/>
                <a:cs typeface="Shruti" pitchFamily="2"/>
              </a:rPr>
              <a:t>Iäkkäille suositellut kohtuukäytön rajat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i-FI" sz="1200" b="1" dirty="0">
                <a:solidFill>
                  <a:srgbClr val="C00000"/>
                </a:solidFill>
                <a:latin typeface="Candara" pitchFamily="34" charset="0"/>
                <a:cs typeface="Shruti" pitchFamily="2"/>
              </a:rPr>
              <a:t>Korkeintaan 2 annosta kerralla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i-FI" sz="1200" b="1" dirty="0">
                <a:solidFill>
                  <a:srgbClr val="C00000"/>
                </a:solidFill>
                <a:latin typeface="Candara" pitchFamily="34" charset="0"/>
                <a:cs typeface="Shruti" pitchFamily="2"/>
              </a:rPr>
              <a:t>Korkeintaan 7 annosta viikossa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561383"/>
            <a:ext cx="5239334" cy="1584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619672" y="5805264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50" dirty="0">
                <a:latin typeface="Calibri"/>
              </a:rPr>
              <a:t>Lähde: STM Esitteitä 2006:6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 err="1"/>
              <a:t>Kaatumisten</a:t>
            </a:r>
            <a:r>
              <a:rPr lang="en-US" sz="2000" b="0" dirty="0"/>
              <a:t> </a:t>
            </a:r>
            <a:r>
              <a:rPr lang="en-US" sz="2000" b="0" dirty="0" err="1"/>
              <a:t>ehkäisy</a:t>
            </a:r>
            <a:r>
              <a:rPr lang="en-US" sz="2000" b="0" dirty="0"/>
              <a:t>:</a:t>
            </a:r>
            <a:br>
              <a:rPr lang="en-US" sz="2000" b="0" dirty="0"/>
            </a:br>
            <a:r>
              <a:rPr lang="en-US" sz="2000" b="0" dirty="0"/>
              <a:t/>
            </a:r>
            <a:br>
              <a:rPr lang="en-US" sz="2000" b="0" dirty="0"/>
            </a:br>
            <a:r>
              <a:rPr lang="en-US" dirty="0" err="1"/>
              <a:t>Alkoholin</a:t>
            </a:r>
            <a:r>
              <a:rPr lang="en-US" dirty="0"/>
              <a:t> </a:t>
            </a:r>
            <a:r>
              <a:rPr lang="en-US" dirty="0" err="1"/>
              <a:t>käyttö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Mitä </a:t>
            </a:r>
            <a:r>
              <a:rPr lang="fi-FI" sz="1800" dirty="0" err="1"/>
              <a:t>IKINÄ-opas</a:t>
            </a:r>
            <a:r>
              <a:rPr lang="fi-FI" sz="1800" dirty="0"/>
              <a:t> tarjoaa? 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Iäkkäiden kaatumisten ja kaatumistapaturmien yleisyys ja seuraukset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Kaatumisten vaaratekijät ja niiden arviointi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Kaatumisten ehkäisy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Keskeiset toimet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Ehkäisyn erityispiirteet</a:t>
            </a:r>
          </a:p>
          <a:p>
            <a:pPr marL="1092200" lvl="2" indent="-457200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kotona</a:t>
            </a:r>
          </a:p>
          <a:p>
            <a:pPr marL="1092200" lvl="2" indent="-457200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hoivapalveluissa</a:t>
            </a:r>
          </a:p>
          <a:p>
            <a:pPr marL="1092200" lvl="2" indent="-457200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sairaalassa.</a:t>
            </a:r>
          </a:p>
          <a:p>
            <a:endParaRPr lang="fi-FI" sz="1800" dirty="0"/>
          </a:p>
          <a:p>
            <a:endParaRPr lang="fi-FI" sz="1800" dirty="0"/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</a:t>
            </a:fld>
            <a:endParaRPr lang="fi-FI"/>
          </a:p>
        </p:txBody>
      </p:sp>
      <p:pic>
        <p:nvPicPr>
          <p:cNvPr id="8" name="Picture 7" descr="IKINÄ_Opa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3140968"/>
            <a:ext cx="1791816" cy="254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Sisältö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Kaatumispelon vähentämisessä keskeistä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Liikuntaharjoittelu</a:t>
            </a:r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Tasapainon ja asennonhallinnan parantaminen.</a:t>
            </a:r>
          </a:p>
          <a:p>
            <a:pPr lvl="2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Liikkumisvarmuuden parantaminen.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Asumis- ja liikkumisympäristön turvallisuudesta huolehtiminen ja parantaminen.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Hyvät luistamattomat jalkineet käytössä sisällä ja ulkona.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Sopivat apuvälineet ja niiden oikea, turvallinen käyttö.</a:t>
            </a:r>
          </a:p>
          <a:p>
            <a:pPr lvl="2">
              <a:buClr>
                <a:srgbClr val="FAA61A"/>
              </a:buCl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30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711032" y="4293096"/>
            <a:ext cx="3721936" cy="164404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i-FI" dirty="0"/>
              <a:t>Kaatumispelon arviointimittarit</a:t>
            </a:r>
          </a:p>
          <a:p>
            <a:pPr marL="285750" indent="-285750">
              <a:lnSpc>
                <a:spcPct val="15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ABC-asteikko </a:t>
            </a:r>
          </a:p>
          <a:p>
            <a:pPr marL="285750" indent="-285750">
              <a:lnSpc>
                <a:spcPct val="15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FES-I-FIN</a:t>
            </a:r>
          </a:p>
          <a:p>
            <a:pPr>
              <a:lnSpc>
                <a:spcPct val="150000"/>
              </a:lnSpc>
            </a:pPr>
            <a:r>
              <a:rPr lang="fi-FI" sz="1400" dirty="0" err="1"/>
              <a:t>IKINÄ-opas</a:t>
            </a:r>
            <a:r>
              <a:rPr lang="fi-FI" sz="1400" dirty="0"/>
              <a:t> s. 168-170 ja </a:t>
            </a:r>
            <a:r>
              <a:rPr lang="fi-FI" sz="1400" dirty="0" err="1"/>
              <a:t>www.thl.fi/ikina</a:t>
            </a:r>
            <a:endParaRPr lang="en-US" sz="140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 err="1"/>
              <a:t>Kaatumisten</a:t>
            </a:r>
            <a:r>
              <a:rPr lang="en-US" sz="2000" b="0" dirty="0"/>
              <a:t> </a:t>
            </a:r>
            <a:r>
              <a:rPr lang="en-US" sz="2000" b="0" dirty="0" err="1"/>
              <a:t>ehkäisy</a:t>
            </a:r>
            <a:r>
              <a:rPr lang="en-US" sz="2000" b="0" dirty="0"/>
              <a:t>:</a:t>
            </a:r>
            <a:br>
              <a:rPr lang="en-US" sz="2000" b="0" dirty="0"/>
            </a:br>
            <a:r>
              <a:rPr lang="en-US" sz="2000" b="0" dirty="0"/>
              <a:t/>
            </a:r>
            <a:br>
              <a:rPr lang="en-US" sz="2000" b="0" dirty="0"/>
            </a:br>
            <a:r>
              <a:rPr lang="en-US" dirty="0" err="1"/>
              <a:t>Kaatumispelko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Lonkkasuojaimet ehkäisevät tehokkaasti lonkkamurtumien syntymistä, jos iäkäs kaatuu.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Suojainten käyttö suositeltavaa erityisesti 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iäkkäillä, joilla on </a:t>
            </a:r>
            <a:r>
              <a:rPr lang="fi-FI" sz="1800" dirty="0" err="1"/>
              <a:t>osteopenia</a:t>
            </a:r>
            <a:r>
              <a:rPr lang="fi-FI" sz="1800" dirty="0"/>
              <a:t> ja osteoporoosi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pienikokoisilla, erittäin hoikilla henkilöllä.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Sopivan, käytössä mukavan ja helposti puettavan suojaimen valinta.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Lonkkasuojain käytössä myös liikuntaharjoituksissa.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31</a:t>
            </a:fld>
            <a:endParaRPr lang="fi-FI"/>
          </a:p>
        </p:txBody>
      </p:sp>
      <p:pic>
        <p:nvPicPr>
          <p:cNvPr id="7" name="Picture 6" descr="IKINÄopas_s58.jpg"/>
          <p:cNvPicPr>
            <a:picLocks noChangeAspect="1"/>
          </p:cNvPicPr>
          <p:nvPr/>
        </p:nvPicPr>
        <p:blipFill>
          <a:blip r:embed="rId2" cstate="print"/>
          <a:srcRect l="48351"/>
          <a:stretch>
            <a:fillRect/>
          </a:stretch>
        </p:blipFill>
        <p:spPr>
          <a:xfrm>
            <a:off x="5158902" y="1741163"/>
            <a:ext cx="3032698" cy="27679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011251" y="4653136"/>
            <a:ext cx="11644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100" dirty="0">
                <a:latin typeface="Calibri"/>
              </a:rPr>
              <a:t>Kuva: </a:t>
            </a:r>
            <a:r>
              <a:rPr lang="fi-FI" sz="1100" dirty="0" err="1">
                <a:latin typeface="Calibri"/>
              </a:rPr>
              <a:t>IKINÄ-opas</a:t>
            </a:r>
            <a:endParaRPr lang="fi-FI" sz="1100" dirty="0">
              <a:latin typeface="Calibri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 err="1"/>
              <a:t>Kaatumisten</a:t>
            </a:r>
            <a:r>
              <a:rPr lang="en-US" sz="2000" b="0" dirty="0"/>
              <a:t> </a:t>
            </a:r>
            <a:r>
              <a:rPr lang="en-US" sz="2000" b="0" dirty="0" err="1"/>
              <a:t>ehkäisy</a:t>
            </a:r>
            <a:r>
              <a:rPr lang="en-US" sz="2000" b="0" dirty="0"/>
              <a:t>:</a:t>
            </a:r>
            <a:br>
              <a:rPr lang="en-US" sz="2000" b="0" dirty="0"/>
            </a:br>
            <a:r>
              <a:rPr lang="en-US" dirty="0" err="1"/>
              <a:t>Lonkkasuojaimet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IKINÄopas_s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7499"/>
          <a:stretch>
            <a:fillRect/>
          </a:stretch>
        </p:blipFill>
        <p:spPr>
          <a:xfrm>
            <a:off x="467544" y="2780928"/>
            <a:ext cx="4857976" cy="325240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32</a:t>
            </a:fld>
            <a:endParaRPr lang="fi-FI"/>
          </a:p>
        </p:txBody>
      </p:sp>
      <p:pic>
        <p:nvPicPr>
          <p:cNvPr id="9" name="Picture 8" descr="Liukueste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74822" y="2708920"/>
            <a:ext cx="1973642" cy="1452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Picture 9" descr="ketju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4221088"/>
            <a:ext cx="2592288" cy="16699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67543" y="1628800"/>
            <a:ext cx="8064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>
                <a:latin typeface="+mn-lt"/>
              </a:rPr>
              <a:t>Jalkojen säännöllinen hoito ja mahdollisten vaivojen poistaminen tai lievittäminen. </a:t>
            </a:r>
          </a:p>
          <a:p>
            <a:pPr marL="285750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>
                <a:latin typeface="+mn-lt"/>
              </a:rPr>
              <a:t>Hyvät luistamattomat kengät myös sisällä!</a:t>
            </a:r>
          </a:p>
          <a:p>
            <a:pPr marL="285750" indent="-285750"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>
                <a:latin typeface="+mn-lt"/>
              </a:rPr>
              <a:t>Liukuesteet vähentävät liukkailla talvikeleillä kaatumisia jopa 50 prosenttia.</a:t>
            </a:r>
            <a:endParaRPr lang="en-US" dirty="0">
              <a:latin typeface="+mn-lt"/>
            </a:endParaRPr>
          </a:p>
        </p:txBody>
      </p:sp>
      <p:pic>
        <p:nvPicPr>
          <p:cNvPr id="12" name="Picture 11" descr="IKINÄpysty+tausta.png"/>
          <p:cNvPicPr>
            <a:picLocks noChangeAspect="1"/>
          </p:cNvPicPr>
          <p:nvPr/>
        </p:nvPicPr>
        <p:blipFill>
          <a:blip r:embed="rId5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724863" y="5958771"/>
            <a:ext cx="12117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100" dirty="0">
                <a:latin typeface="Calibri"/>
              </a:rPr>
              <a:t>Kuvat: </a:t>
            </a:r>
            <a:r>
              <a:rPr lang="fi-FI" sz="1100" dirty="0" err="1">
                <a:latin typeface="Calibri"/>
              </a:rPr>
              <a:t>IKINÄ-opas</a:t>
            </a:r>
            <a:endParaRPr lang="fi-FI" sz="1100" dirty="0">
              <a:latin typeface="Calibri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/>
              <a:t>Kaatumisten</a:t>
            </a:r>
            <a:r>
              <a:rPr lang="en-US" sz="2000" dirty="0"/>
              <a:t> </a:t>
            </a:r>
            <a:r>
              <a:rPr lang="en-US" sz="2000" dirty="0" err="1"/>
              <a:t>ehkäisy</a:t>
            </a:r>
            <a:r>
              <a:rPr lang="en-US" sz="2000" dirty="0"/>
              <a:t>: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dirty="0" err="1"/>
              <a:t>Jalkineet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liukuesteet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4AE90ED-C1C6-472D-BC2D-035E1DA73F27}" type="slidenum">
              <a:rPr lang="fi-FI"/>
              <a:pPr/>
              <a:t>33</a:t>
            </a:fld>
            <a:endParaRPr lang="fi-FI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8207375" cy="1295400"/>
          </a:xfrm>
        </p:spPr>
        <p:txBody>
          <a:bodyPr/>
          <a:lstStyle/>
          <a:p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KAATUMISTEN EHKÄISY ERI TOIMINTAYMPÄRISTÖISSÄ</a:t>
            </a:r>
          </a:p>
        </p:txBody>
      </p:sp>
      <p:pic>
        <p:nvPicPr>
          <p:cNvPr id="9" name="Picture 8" descr="banneri_7b_powerpoint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13132"/>
            <a:ext cx="9144000" cy="784220"/>
          </a:xfrm>
          <a:prstGeom prst="rect">
            <a:avLst/>
          </a:prstGeom>
        </p:spPr>
      </p:pic>
      <p:pic>
        <p:nvPicPr>
          <p:cNvPr id="10" name="Picture 9" descr="IKINÄvaaka+tausta.png"/>
          <p:cNvPicPr>
            <a:picLocks noChangeAspect="1"/>
          </p:cNvPicPr>
          <p:nvPr/>
        </p:nvPicPr>
        <p:blipFill>
          <a:blip r:embed="rId3" cstate="print">
            <a:lum contrast="-1000"/>
          </a:blip>
          <a:srcRect l="8318" r="4159"/>
          <a:stretch>
            <a:fillRect/>
          </a:stretch>
        </p:blipFill>
        <p:spPr>
          <a:xfrm>
            <a:off x="3635894" y="407913"/>
            <a:ext cx="1878760" cy="1148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AA61A"/>
              </a:buClr>
              <a:buFont typeface="Arial" pitchFamily="34" charset="0"/>
              <a:buChar char="•"/>
            </a:pPr>
            <a:endParaRPr lang="fi-FI" sz="1800" dirty="0"/>
          </a:p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Keskeisimmät tutkitusti tehokkaat ehkäisytoimet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Liikuntaharjoittelu: Monipuolinen, riittävästi kuormittava tasapaino- ja lihaskuntoharjoittelu.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Lääkityksen puolivuosittainen tarkastus ja erityisesti kaatumisvaaraa lisäävien lääkkeiden vähentäminen.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D-vitamiinilisän ympärivuotinen käyttö. 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Liukuesteiden käyttö talvella ja hyvät kengät myös sisäkäytössä.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Kodin ja ympäristön turvallisuuden parantaminen erityisesti iäkkäillä, joilla on heikentynyt näkö ja/tai toimintakyvyn tai liikkumisen vaikeuksia.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34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Kaatumisten</a:t>
            </a:r>
            <a:r>
              <a:rPr lang="en-US" dirty="0"/>
              <a:t> </a:t>
            </a:r>
            <a:r>
              <a:rPr lang="en-US" dirty="0" err="1"/>
              <a:t>ehkäisy</a:t>
            </a:r>
            <a:r>
              <a:rPr lang="en-US" dirty="0"/>
              <a:t> </a:t>
            </a:r>
            <a:r>
              <a:rPr lang="en-US" dirty="0" err="1"/>
              <a:t>kotona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18488" cy="4608983"/>
          </a:xfrm>
        </p:spPr>
        <p:txBody>
          <a:bodyPr/>
          <a:lstStyle/>
          <a:p>
            <a:pPr marL="0" indent="0">
              <a:lnSpc>
                <a:spcPts val="1800"/>
              </a:lnSpc>
              <a:buClr>
                <a:srgbClr val="FAA61A"/>
              </a:buClr>
              <a:buNone/>
            </a:pPr>
            <a:r>
              <a:rPr lang="fi-FI" sz="1800" dirty="0"/>
              <a:t>Keskeisimmät ehkäisyn osatekijät</a:t>
            </a:r>
          </a:p>
          <a:p>
            <a:pPr marL="268287" lvl="1" indent="0">
              <a:lnSpc>
                <a:spcPts val="1800"/>
              </a:lnSpc>
              <a:buClr>
                <a:srgbClr val="FAA61A"/>
              </a:buClr>
              <a:buNone/>
            </a:pPr>
            <a:r>
              <a:rPr lang="fi-FI" sz="1600" dirty="0"/>
              <a:t>Liikuntaharjoittelu</a:t>
            </a:r>
          </a:p>
          <a:p>
            <a:pPr lvl="1">
              <a:lnSpc>
                <a:spcPts val="1800"/>
              </a:lnSpc>
              <a:buClr>
                <a:srgbClr val="FAA61A"/>
              </a:buClr>
            </a:pPr>
            <a:r>
              <a:rPr lang="fi-FI" sz="1400" dirty="0"/>
              <a:t>Kaatumisten ehkäisyyn tulee kuulua aina kuntoa ja liikkumiskykyä ylläpitävää tai parantavaa liikuntaharjoittelua joka sisältää tasapaino- ja lihaskuntoharjoitteita.</a:t>
            </a:r>
          </a:p>
          <a:p>
            <a:pPr lvl="1">
              <a:lnSpc>
                <a:spcPts val="1800"/>
              </a:lnSpc>
              <a:buClr>
                <a:srgbClr val="FAA61A"/>
              </a:buClr>
            </a:pPr>
            <a:r>
              <a:rPr lang="fi-FI" sz="1400" dirty="0" err="1"/>
              <a:t>IKINÄ-opas</a:t>
            </a:r>
            <a:r>
              <a:rPr lang="fi-FI" sz="1400" dirty="0"/>
              <a:t>, </a:t>
            </a:r>
            <a:r>
              <a:rPr lang="fi-FI" sz="1400" i="1" dirty="0"/>
              <a:t>Liikuntaharjoittelu, s.19-34.</a:t>
            </a:r>
          </a:p>
          <a:p>
            <a:pPr marL="268287" lvl="1" indent="0">
              <a:lnSpc>
                <a:spcPts val="1800"/>
              </a:lnSpc>
              <a:buClr>
                <a:srgbClr val="FAA61A"/>
              </a:buClr>
              <a:buNone/>
            </a:pPr>
            <a:r>
              <a:rPr lang="fi-FI" sz="1600" dirty="0"/>
              <a:t>Hyvä ravitsemus</a:t>
            </a:r>
          </a:p>
          <a:p>
            <a:pPr lvl="1">
              <a:lnSpc>
                <a:spcPts val="1800"/>
              </a:lnSpc>
              <a:buClr>
                <a:srgbClr val="FAA61A"/>
              </a:buClr>
            </a:pPr>
            <a:r>
              <a:rPr lang="fi-FI" sz="1400" dirty="0" err="1"/>
              <a:t>IKINÄ-opas</a:t>
            </a:r>
            <a:r>
              <a:rPr lang="fi-FI" sz="1400" dirty="0"/>
              <a:t>: </a:t>
            </a:r>
            <a:r>
              <a:rPr lang="fi-FI" sz="1400" i="1" dirty="0"/>
              <a:t>Hyvä ravitsemus, s. 40-43.</a:t>
            </a:r>
          </a:p>
          <a:p>
            <a:pPr marL="268287" lvl="1" indent="0">
              <a:lnSpc>
                <a:spcPts val="1800"/>
              </a:lnSpc>
              <a:buClr>
                <a:srgbClr val="FAA61A"/>
              </a:buClr>
              <a:buNone/>
            </a:pPr>
            <a:r>
              <a:rPr lang="fi-FI" sz="1600" dirty="0"/>
              <a:t>Riittävän D-vitamiinin saannin turvaaminen</a:t>
            </a:r>
          </a:p>
          <a:p>
            <a:pPr lvl="1">
              <a:lnSpc>
                <a:spcPts val="1800"/>
              </a:lnSpc>
              <a:buClr>
                <a:srgbClr val="FAA61A"/>
              </a:buClr>
            </a:pPr>
            <a:r>
              <a:rPr lang="fi-FI" sz="1400" dirty="0" err="1"/>
              <a:t>IKINÄ-opas</a:t>
            </a:r>
            <a:r>
              <a:rPr lang="fi-FI" sz="1400" i="1" dirty="0"/>
              <a:t>: D-vitamiini, s.43-45.</a:t>
            </a:r>
          </a:p>
          <a:p>
            <a:pPr marL="268287" lvl="1" indent="0">
              <a:lnSpc>
                <a:spcPts val="1800"/>
              </a:lnSpc>
              <a:buClr>
                <a:srgbClr val="FAA61A"/>
              </a:buClr>
              <a:buNone/>
            </a:pPr>
            <a:r>
              <a:rPr lang="fi-FI" sz="1600" kern="1200" dirty="0"/>
              <a:t>Lääkitys</a:t>
            </a:r>
          </a:p>
          <a:p>
            <a:pPr lvl="1">
              <a:lnSpc>
                <a:spcPts val="1800"/>
              </a:lnSpc>
              <a:buClr>
                <a:srgbClr val="FAA61A"/>
              </a:buClr>
            </a:pPr>
            <a:r>
              <a:rPr lang="fi-FI" sz="1400" kern="1200" dirty="0" err="1"/>
              <a:t>IKINÄ-opas</a:t>
            </a:r>
            <a:r>
              <a:rPr lang="fi-FI" sz="1400" kern="1200" dirty="0"/>
              <a:t>: </a:t>
            </a:r>
            <a:r>
              <a:rPr lang="fi-FI" sz="1400" i="1" kern="1200" dirty="0"/>
              <a:t>Lääkehaittojen vähentäminen, s. 35-39.</a:t>
            </a:r>
          </a:p>
          <a:p>
            <a:pPr marL="268287" lvl="1" indent="0">
              <a:lnSpc>
                <a:spcPts val="1800"/>
              </a:lnSpc>
              <a:buClr>
                <a:srgbClr val="FAA61A"/>
              </a:buClr>
              <a:buNone/>
            </a:pPr>
            <a:r>
              <a:rPr lang="fi-FI" sz="1600" kern="1200" dirty="0"/>
              <a:t>Inkontinenssin hyvä hoito</a:t>
            </a:r>
          </a:p>
          <a:p>
            <a:pPr lvl="1">
              <a:lnSpc>
                <a:spcPts val="1800"/>
              </a:lnSpc>
              <a:buClr>
                <a:srgbClr val="FAA61A"/>
              </a:buClr>
            </a:pPr>
            <a:r>
              <a:rPr lang="fi-FI" sz="1400" kern="1200" dirty="0" err="1"/>
              <a:t>IKINÄ-opas</a:t>
            </a:r>
            <a:r>
              <a:rPr lang="fi-FI" sz="1400" kern="1200" dirty="0"/>
              <a:t>: </a:t>
            </a:r>
            <a:r>
              <a:rPr lang="fi-FI" sz="1400" i="1" kern="1200" dirty="0"/>
              <a:t>Inkontinenssi, s. 87-90.</a:t>
            </a:r>
          </a:p>
          <a:p>
            <a:pPr marL="268287" lvl="1" indent="0">
              <a:lnSpc>
                <a:spcPts val="1800"/>
              </a:lnSpc>
              <a:buClr>
                <a:srgbClr val="FAA61A"/>
              </a:buClr>
              <a:buNone/>
            </a:pPr>
            <a:r>
              <a:rPr lang="fi-FI" sz="1600" kern="1200" dirty="0"/>
              <a:t>Muistisairauden kaatumisalttiutta lisäävän vaikutuksen huomioiminen</a:t>
            </a:r>
          </a:p>
          <a:p>
            <a:pPr lvl="1">
              <a:lnSpc>
                <a:spcPts val="1800"/>
              </a:lnSpc>
              <a:buClr>
                <a:srgbClr val="FAA61A"/>
              </a:buClr>
            </a:pPr>
            <a:r>
              <a:rPr lang="fi-FI" sz="1400" kern="1200" dirty="0" err="1"/>
              <a:t>IKINÄ-opas</a:t>
            </a:r>
            <a:r>
              <a:rPr lang="fi-FI" sz="1400" kern="1200" dirty="0"/>
              <a:t>: </a:t>
            </a:r>
            <a:r>
              <a:rPr lang="fi-FI" sz="1400" i="1" kern="1200" dirty="0"/>
              <a:t>Muistisairaudet, s. 67-75.</a:t>
            </a:r>
            <a:endParaRPr lang="fi-FI" sz="1400" dirty="0"/>
          </a:p>
          <a:p>
            <a:pPr>
              <a:lnSpc>
                <a:spcPts val="1800"/>
              </a:lnSpc>
              <a:buClr>
                <a:srgbClr val="FAA61A"/>
              </a:buClr>
              <a:buFont typeface="Arial" pitchFamily="34" charset="0"/>
              <a:buChar char="•"/>
            </a:pPr>
            <a:endParaRPr lang="fi-FI" sz="1600" i="1" kern="1200" dirty="0"/>
          </a:p>
          <a:p>
            <a:pPr>
              <a:lnSpc>
                <a:spcPts val="1800"/>
              </a:lnSpc>
              <a:buClr>
                <a:srgbClr val="FAA61A"/>
              </a:buClr>
              <a:buFont typeface="Arial" pitchFamily="34" charset="0"/>
              <a:buChar char="•"/>
            </a:pPr>
            <a:endParaRPr lang="fi-FI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35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Kaatumisten</a:t>
            </a:r>
            <a:r>
              <a:rPr lang="en-US" dirty="0"/>
              <a:t> </a:t>
            </a:r>
            <a:r>
              <a:rPr lang="en-US" dirty="0" err="1"/>
              <a:t>ehkäisy</a:t>
            </a:r>
            <a:r>
              <a:rPr lang="en-US" dirty="0"/>
              <a:t> </a:t>
            </a:r>
            <a:r>
              <a:rPr lang="en-US" dirty="0" err="1"/>
              <a:t>hoivapalveluissa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pitkäaikaishoidossa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Kaatumisten</a:t>
            </a:r>
            <a:r>
              <a:rPr lang="en-US" dirty="0"/>
              <a:t> </a:t>
            </a:r>
            <a:r>
              <a:rPr lang="en-US" dirty="0" err="1"/>
              <a:t>ehkäisy</a:t>
            </a:r>
            <a:r>
              <a:rPr lang="en-US" dirty="0"/>
              <a:t> </a:t>
            </a:r>
            <a:r>
              <a:rPr lang="en-US" dirty="0" err="1"/>
              <a:t>sairaalassa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4032250" cy="4392612"/>
          </a:xfrm>
        </p:spPr>
        <p:txBody>
          <a:bodyPr/>
          <a:lstStyle/>
          <a:p>
            <a:pPr marL="0" indent="0">
              <a:buClr>
                <a:srgbClr val="FAA61A"/>
              </a:buClr>
              <a:buNone/>
            </a:pPr>
            <a:r>
              <a:rPr lang="fi-FI" sz="1400" dirty="0"/>
              <a:t>Sairaalassa iäkkään potilaan kaatumisvaaraa lisää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sairaalaan tulosyy, kuten tapaturma, akuuttisairaus tai heikko yleistila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terveydentilasta tai sairaudesta johtuva </a:t>
            </a:r>
          </a:p>
          <a:p>
            <a:pPr lvl="1">
              <a:buClr>
                <a:srgbClr val="FAA61A"/>
              </a:buClr>
            </a:pPr>
            <a:r>
              <a:rPr lang="fi-FI" sz="1400" dirty="0"/>
              <a:t>mahdollinen sekavuus tai delirium</a:t>
            </a:r>
          </a:p>
          <a:p>
            <a:pPr lvl="1">
              <a:buClr>
                <a:srgbClr val="FAA61A"/>
              </a:buClr>
            </a:pPr>
            <a:r>
              <a:rPr lang="fi-FI" sz="1400" dirty="0"/>
              <a:t>liikkumisvaikeudet</a:t>
            </a:r>
          </a:p>
          <a:p>
            <a:pPr lvl="1">
              <a:buClr>
                <a:srgbClr val="FAA61A"/>
              </a:buClr>
            </a:pPr>
            <a:r>
              <a:rPr lang="fi-FI" sz="1400" dirty="0"/>
              <a:t>liikkumisrajoitukset, esimerkiksi leikkauksen tai vamman jälkeen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sairauden, vamman tai leikkauksen jälkitilan hoitoon käytettävä lääkitys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huono ravitsemustila ja nestetasapaino, esimerkiksi rajoitukset syömisessä hoidon tai toimenpiteen vuoksi tai ei pysty syömään.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Runsas makuulla olo.</a:t>
            </a:r>
          </a:p>
          <a:p>
            <a:pPr lvl="1">
              <a:buClr>
                <a:srgbClr val="FAA61A"/>
              </a:buClr>
              <a:buNone/>
            </a:pPr>
            <a:endParaRPr lang="en-US" sz="14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1850" y="1484312"/>
            <a:ext cx="4033838" cy="4969023"/>
          </a:xfrm>
          <a:solidFill>
            <a:schemeClr val="bg1"/>
          </a:solidFill>
        </p:spPr>
        <p:txBody>
          <a:bodyPr/>
          <a:lstStyle/>
          <a:p>
            <a:pPr marL="0" indent="0">
              <a:lnSpc>
                <a:spcPct val="80000"/>
              </a:lnSpc>
              <a:buClr>
                <a:srgbClr val="FAA61A"/>
              </a:buClr>
              <a:buNone/>
            </a:pPr>
            <a:r>
              <a:rPr lang="fi-FI" sz="1400" dirty="0"/>
              <a:t>Kaatumisten ehkäisyn keinot</a:t>
            </a:r>
          </a:p>
          <a:p>
            <a:pPr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Mahdollisimman monen vaaratekijät poistaminen tai vaikutuksen vähentäminen. </a:t>
            </a:r>
          </a:p>
          <a:p>
            <a:pPr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 err="1"/>
              <a:t>Moniammatillinen</a:t>
            </a:r>
            <a:r>
              <a:rPr lang="fi-FI" sz="1400" dirty="0"/>
              <a:t> kaatumisvaaran arviointi, suunnittelu ja toteutus: Priorisointi, jos lyhyt sairaalassaoloaika!</a:t>
            </a:r>
          </a:p>
          <a:p>
            <a:pPr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Mahdollisimman vähän yhtäjaksoista vuodelepoa</a:t>
            </a:r>
          </a:p>
          <a:p>
            <a:pPr lvl="1"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Vähintään nousu vuoteen reunalle istumaan tai vuoteen vierelle seisomaan useamman kerran päivässä.</a:t>
            </a:r>
          </a:p>
          <a:p>
            <a:pPr lvl="1"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Voimistelu vuoteessa, ellei pystyyn nousu ole mahdollista.</a:t>
            </a:r>
          </a:p>
          <a:p>
            <a:pPr lvl="1"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Tasapaino- ja lihaskuntoharjoittelun aloittaminen mahdollisimman pian.</a:t>
            </a:r>
          </a:p>
          <a:p>
            <a:pPr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Sairaalaympäristön turvallisuus</a:t>
            </a:r>
          </a:p>
          <a:p>
            <a:pPr lvl="1"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potilashuoneen järjestelyt ja WC-reittien turvallisuus</a:t>
            </a:r>
          </a:p>
          <a:p>
            <a:pPr lvl="1"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hyvät kengät tai tossut jalkaan liikkeelle lähtiessä</a:t>
            </a:r>
          </a:p>
          <a:p>
            <a:pPr lvl="1"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tarvittavat apuvälineet saatavilla</a:t>
            </a:r>
          </a:p>
          <a:p>
            <a:pPr lvl="1">
              <a:lnSpc>
                <a:spcPct val="80000"/>
              </a:lnSpc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400" dirty="0"/>
              <a:t>omat silmälasit mukana. </a:t>
            </a:r>
          </a:p>
          <a:p>
            <a:pPr>
              <a:lnSpc>
                <a:spcPct val="80000"/>
              </a:lnSpc>
            </a:pPr>
            <a:endParaRPr lang="en-US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36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Kaatumisten</a:t>
            </a:r>
            <a:r>
              <a:rPr lang="en-US" dirty="0"/>
              <a:t> </a:t>
            </a:r>
            <a:r>
              <a:rPr lang="en-US" dirty="0" err="1"/>
              <a:t>ehkäisyä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opiskella</a:t>
            </a:r>
            <a:r>
              <a:rPr lang="en-US" dirty="0"/>
              <a:t> </a:t>
            </a:r>
            <a:r>
              <a:rPr lang="en-US" dirty="0" err="1"/>
              <a:t>lisää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200" dirty="0"/>
              <a:t>DUODECIMIN OPPIPORTTI: </a:t>
            </a:r>
            <a:r>
              <a:rPr lang="en-US" sz="1200" dirty="0" err="1"/>
              <a:t>Kaatumisten</a:t>
            </a:r>
            <a:r>
              <a:rPr lang="en-US" sz="1200" dirty="0"/>
              <a:t> </a:t>
            </a:r>
            <a:r>
              <a:rPr lang="en-US" sz="1200" dirty="0" err="1"/>
              <a:t>ehkäisy</a:t>
            </a:r>
            <a:r>
              <a:rPr lang="en-US" sz="1200" dirty="0"/>
              <a:t> (</a:t>
            </a:r>
            <a:r>
              <a:rPr lang="en-US" sz="1200" dirty="0" err="1"/>
              <a:t>kaikki</a:t>
            </a:r>
            <a:r>
              <a:rPr lang="en-US" sz="1200" dirty="0"/>
              <a:t> Lahden </a:t>
            </a:r>
            <a:r>
              <a:rPr lang="en-US" sz="1200" dirty="0" err="1"/>
              <a:t>Vapakun</a:t>
            </a:r>
            <a:r>
              <a:rPr lang="en-US" sz="1200" dirty="0"/>
              <a:t> </a:t>
            </a:r>
            <a:r>
              <a:rPr lang="en-US" sz="1200" dirty="0" err="1"/>
              <a:t>työntekijät</a:t>
            </a:r>
            <a:r>
              <a:rPr lang="en-US" sz="1200" dirty="0"/>
              <a:t> v.2017 </a:t>
            </a:r>
            <a:r>
              <a:rPr lang="en-US" sz="1200" dirty="0" err="1"/>
              <a:t>aikana</a:t>
            </a:r>
            <a:r>
              <a:rPr lang="en-US" sz="1200" dirty="0"/>
              <a:t>)</a:t>
            </a:r>
          </a:p>
          <a:p>
            <a:r>
              <a:rPr lang="fi-FI" sz="1200" dirty="0"/>
              <a:t>Julkaistu 4.12.2015</a:t>
            </a:r>
          </a:p>
          <a:p>
            <a:r>
              <a:rPr lang="fi-FI" sz="1200" dirty="0"/>
              <a:t>Kaatumisista aiheutuu monenlaista haittaa potilaille ja heidän läheisilleen. Kaatumiset kuormittavat myös hoito- ja palvelujärjestelmää ja aiheuttavat suuria kustannuksia. Kaatumisia ja niiden seurauksia voidaan vähentää järjestelmällisillä ja hyvin organisoiduilla ehkäisytoimilla.</a:t>
            </a:r>
          </a:p>
          <a:p>
            <a:r>
              <a:rPr lang="fi-FI" sz="1200" dirty="0"/>
              <a:t>Kurssin jälkeen tiedät mitkä tekijät ja sairaudet vaikuttavat kaatumisriskiin. Osaat myös tunnistaa riskipotilaat sekä valita ja käyttää kaatumisvaaran arviointimittaria. Lisäksi osaat ehkäistä kaatumisia omassa työyksikössäsi yhdessä koko työyhteisösi kanssa.</a:t>
            </a:r>
          </a:p>
          <a:p>
            <a:r>
              <a:rPr lang="fi-FI" sz="1200" dirty="0"/>
              <a:t>Tekijät</a:t>
            </a:r>
          </a:p>
          <a:p>
            <a:r>
              <a:rPr lang="fi-FI" sz="1200" dirty="0" err="1"/>
              <a:t>TtM</a:t>
            </a:r>
            <a:r>
              <a:rPr lang="fi-FI" sz="1200" dirty="0"/>
              <a:t> Anniina Heikkilä toimii kehittämispäällikkönä </a:t>
            </a:r>
            <a:r>
              <a:rPr lang="fi-FI" sz="1200" dirty="0" err="1"/>
              <a:t>HUS:ssa</a:t>
            </a:r>
            <a:r>
              <a:rPr lang="fi-FI" sz="1200" dirty="0"/>
              <a:t>.</a:t>
            </a:r>
          </a:p>
          <a:p>
            <a:r>
              <a:rPr lang="fi-FI" sz="1200" dirty="0"/>
              <a:t>Proviisori Lotta </a:t>
            </a:r>
            <a:r>
              <a:rPr lang="fi-FI" sz="1200" dirty="0" err="1"/>
              <a:t>Tyynismaa</a:t>
            </a:r>
            <a:r>
              <a:rPr lang="fi-FI" sz="1200" dirty="0"/>
              <a:t> toimii asiantuntijana </a:t>
            </a:r>
            <a:r>
              <a:rPr lang="fi-FI" sz="1200" dirty="0" err="1"/>
              <a:t>HUS-Apteekissa</a:t>
            </a:r>
            <a:r>
              <a:rPr lang="fi-FI" sz="1200" dirty="0"/>
              <a:t>.</a:t>
            </a:r>
          </a:p>
          <a:p>
            <a:r>
              <a:rPr lang="fi-FI" sz="1200" dirty="0" err="1"/>
              <a:t>TtM</a:t>
            </a:r>
            <a:r>
              <a:rPr lang="fi-FI" sz="1200" dirty="0"/>
              <a:t> Anna-Maija Jäppinen toimii fysioterapian kliinisenä asiantuntijana </a:t>
            </a:r>
            <a:r>
              <a:rPr lang="fi-FI" sz="1200" dirty="0" err="1"/>
              <a:t>HUS:ssa</a:t>
            </a:r>
            <a:r>
              <a:rPr lang="fi-FI" sz="1200" dirty="0"/>
              <a:t>.</a:t>
            </a:r>
          </a:p>
          <a:p>
            <a:r>
              <a:rPr lang="fi-FI" sz="1200" dirty="0" err="1"/>
              <a:t>TtM</a:t>
            </a:r>
            <a:r>
              <a:rPr lang="fi-FI" sz="1200" dirty="0"/>
              <a:t> Hilkka Kivelä toimii hoitotyön kliinisenä asiantuntijana </a:t>
            </a:r>
            <a:r>
              <a:rPr lang="fi-FI" sz="1200" dirty="0" err="1"/>
              <a:t>HUS:ssa</a:t>
            </a:r>
            <a:r>
              <a:rPr lang="fi-FI" sz="1200" dirty="0"/>
              <a:t>.</a:t>
            </a:r>
          </a:p>
          <a:p>
            <a:r>
              <a:rPr lang="fi-FI" sz="1200" dirty="0" err="1"/>
              <a:t>TtT</a:t>
            </a:r>
            <a:r>
              <a:rPr lang="fi-FI" sz="1200" dirty="0"/>
              <a:t> Satu Pajala kehittämispäällikkönä ja iäkkäiden kaatumisten ja kaatumistapaturmien ehkäisyn asiantuntijana Terveyden ja hyvinvoinnin laitoksessa.</a:t>
            </a:r>
          </a:p>
          <a:p>
            <a:r>
              <a:rPr lang="fi-FI" sz="1200" dirty="0"/>
              <a:t>LKT Timo Strandberg toimii geriatrian professorina Helsingin ja Oulun yliopistoissa sekä </a:t>
            </a:r>
            <a:r>
              <a:rPr lang="fi-FI" sz="1200" dirty="0" err="1"/>
              <a:t>HUS:ssa</a:t>
            </a:r>
            <a:r>
              <a:rPr lang="fi-FI" sz="1200" dirty="0"/>
              <a:t>.</a:t>
            </a:r>
            <a:endParaRPr lang="en-US" sz="1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6868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Opiskele</a:t>
            </a:r>
            <a:r>
              <a:rPr lang="en-US" dirty="0"/>
              <a:t> </a:t>
            </a:r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kaatumisten</a:t>
            </a:r>
            <a:r>
              <a:rPr lang="en-US" dirty="0"/>
              <a:t> </a:t>
            </a:r>
            <a:r>
              <a:rPr lang="en-US" dirty="0" err="1"/>
              <a:t>ehkäisystä</a:t>
            </a:r>
            <a:r>
              <a:rPr lang="en-US" dirty="0"/>
              <a:t/>
            </a:r>
            <a:br>
              <a:rPr lang="en-US" dirty="0"/>
            </a:br>
            <a:r>
              <a:rPr lang="en-US" sz="2000" b="0" dirty="0" err="1"/>
              <a:t>www.oppiportti.fi</a:t>
            </a:r>
            <a:endParaRPr lang="en-US" sz="2000" b="0" dirty="0"/>
          </a:p>
        </p:txBody>
      </p:sp>
      <p:pic>
        <p:nvPicPr>
          <p:cNvPr id="7" name="Content Placeholder 6" descr="Screen Shot Oppiportti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65" r="-14000" b="4709"/>
          <a:stretch/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6505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AA61A"/>
              </a:buClr>
            </a:pPr>
            <a:endParaRPr lang="fi-FI" sz="1800" dirty="0"/>
          </a:p>
          <a:p>
            <a:pPr marL="0" indent="0">
              <a:buClr>
                <a:srgbClr val="FAA61A"/>
              </a:buClr>
              <a:buNone/>
            </a:pPr>
            <a:r>
              <a:rPr lang="fi-FI" sz="1800" dirty="0"/>
              <a:t>Iäkkäiden kaatumisten ehkäisy -opas (</a:t>
            </a:r>
            <a:r>
              <a:rPr lang="fi-FI" sz="1800" dirty="0" err="1"/>
              <a:t>pdf</a:t>
            </a:r>
            <a:r>
              <a:rPr lang="fi-FI" sz="1800" dirty="0"/>
              <a:t>)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Ladattavissa verkosta</a:t>
            </a:r>
          </a:p>
          <a:p>
            <a:pPr lvl="1">
              <a:buClr>
                <a:srgbClr val="FAA61A"/>
              </a:buClr>
            </a:pPr>
            <a:r>
              <a:rPr lang="fi-FI" sz="1600" dirty="0"/>
              <a:t>http://urn.fi/URN:NBN:fi-fe201205085108</a:t>
            </a:r>
          </a:p>
          <a:p>
            <a:pPr>
              <a:buClr>
                <a:srgbClr val="FAA61A"/>
              </a:buClr>
            </a:pPr>
            <a:r>
              <a:rPr lang="fi-FI" sz="1800" dirty="0"/>
              <a:t>Painettu opas tilattavissa</a:t>
            </a:r>
          </a:p>
          <a:p>
            <a:pPr lvl="1">
              <a:buClr>
                <a:srgbClr val="FAA61A"/>
              </a:buClr>
            </a:pPr>
            <a:r>
              <a:rPr lang="fi-FI" sz="1600" dirty="0" err="1"/>
              <a:t>www.thl.fi/kirjakauppa</a:t>
            </a:r>
            <a:endParaRPr lang="fi-FI" sz="1600" dirty="0"/>
          </a:p>
          <a:p>
            <a:pPr>
              <a:buClr>
                <a:srgbClr val="FAA61A"/>
              </a:buClr>
            </a:pPr>
            <a:endParaRPr lang="fi-FI" sz="1800" dirty="0"/>
          </a:p>
          <a:p>
            <a:pPr marL="0" indent="0">
              <a:buClr>
                <a:srgbClr val="FAA61A"/>
              </a:buClr>
              <a:buNone/>
            </a:pPr>
            <a:r>
              <a:rPr lang="fi-FI" sz="1800" dirty="0" err="1"/>
              <a:t>Tapaturmat-verkkosivuilla</a:t>
            </a:r>
            <a:endParaRPr lang="fi-FI" sz="1800" dirty="0"/>
          </a:p>
          <a:p>
            <a:pPr>
              <a:buClr>
                <a:srgbClr val="FAA61A"/>
              </a:buClr>
            </a:pPr>
            <a:r>
              <a:rPr lang="fi-FI" sz="1800" dirty="0" err="1"/>
              <a:t>www.thl.fi/ikina</a:t>
            </a:r>
            <a:endParaRPr lang="fi-FI" sz="1800" dirty="0"/>
          </a:p>
          <a:p>
            <a:pPr marL="0" indent="0">
              <a:buClr>
                <a:srgbClr val="FAA61A"/>
              </a:buClr>
              <a:buNone/>
            </a:pPr>
            <a:endParaRPr lang="fi-FI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620713" y="412750"/>
            <a:ext cx="8207375" cy="10080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40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itchFamily="34" charset="0"/>
              <a:ea typeface="+mj-ea"/>
              <a:cs typeface="+mj-cs"/>
            </a:endParaRPr>
          </a:p>
        </p:txBody>
      </p:sp>
      <p:pic>
        <p:nvPicPr>
          <p:cNvPr id="11" name="Picture 10" descr="IKINÄ_Opa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764704"/>
            <a:ext cx="3295895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-1" r="5043"/>
          <a:stretch/>
        </p:blipFill>
        <p:spPr bwMode="auto">
          <a:xfrm>
            <a:off x="4572000" y="2204863"/>
            <a:ext cx="4536504" cy="2942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484784"/>
            <a:ext cx="8218488" cy="4392612"/>
          </a:xfrm>
        </p:spPr>
        <p:txBody>
          <a:bodyPr/>
          <a:lstStyle/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Näyttöön perustuvaa tietoa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iäkkäiden kaatumisten yleisyydestä ja seurauksista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kaatumisten vaaratekijöistä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kaatumisvaaran arvioinnista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kaatumisten ehkäisyn keinoista.</a:t>
            </a:r>
            <a:endParaRPr lang="en-US" sz="1800" dirty="0"/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 err="1"/>
              <a:t>IKINÄ-toimintamalli</a:t>
            </a:r>
            <a:endParaRPr lang="fi-FI" sz="1800" dirty="0"/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malli yhtenäisen ja systemaattisen </a:t>
            </a:r>
          </a:p>
          <a:p>
            <a:pPr marL="627063" lvl="1" indent="-268288">
              <a:buClr>
                <a:srgbClr val="FAA61A"/>
              </a:buClr>
              <a:buNone/>
              <a:tabLst>
                <a:tab pos="627063" algn="l"/>
              </a:tabLst>
            </a:pPr>
            <a:r>
              <a:rPr lang="fi-FI" sz="1800" dirty="0"/>
              <a:t>	</a:t>
            </a:r>
            <a:r>
              <a:rPr lang="fi-FI" sz="1800" dirty="0" err="1"/>
              <a:t>moniammatillisen</a:t>
            </a:r>
            <a:r>
              <a:rPr lang="fi-FI" sz="1800" dirty="0"/>
              <a:t> kaatumisten </a:t>
            </a:r>
          </a:p>
          <a:p>
            <a:pPr marL="627063" lvl="1" indent="-268288">
              <a:buClr>
                <a:srgbClr val="FAA61A"/>
              </a:buClr>
              <a:buNone/>
            </a:pPr>
            <a:r>
              <a:rPr lang="fi-FI" sz="1800" dirty="0"/>
              <a:t>	ehkäisyn toteuttamiseksi.  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Työvälineitä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kaatumisvaaran arviointiin</a:t>
            </a:r>
          </a:p>
          <a:p>
            <a:pPr lvl="1"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ehkäisyn suunnitteluun ja toteutukseen.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8B681-2CC6-44B1-93C6-7D39F9444A47}" type="slidenum">
              <a:rPr lang="fi-FI" smtClean="0"/>
              <a:pPr/>
              <a:t>5</a:t>
            </a:fld>
            <a:endParaRPr lang="fi-FI"/>
          </a:p>
        </p:txBody>
      </p:sp>
      <p:pic>
        <p:nvPicPr>
          <p:cNvPr id="8" name="Picture 7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Mitä</a:t>
            </a:r>
            <a:r>
              <a:rPr lang="en-US" dirty="0"/>
              <a:t> IKINÄ </a:t>
            </a:r>
            <a:r>
              <a:rPr lang="en-US" dirty="0" err="1"/>
              <a:t>tarjoaa</a:t>
            </a:r>
            <a:r>
              <a:rPr lang="en-US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IKINÄ-</a:t>
            </a:r>
            <a:r>
              <a:rPr lang="en-US" dirty="0" err="1"/>
              <a:t>toimintamalli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6</a:t>
            </a:fld>
            <a:endParaRPr lang="fi-FI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412875"/>
            <a:ext cx="7218362" cy="44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213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Miksi</a:t>
            </a:r>
            <a:r>
              <a:rPr lang="en-US" dirty="0"/>
              <a:t> </a:t>
            </a:r>
            <a:r>
              <a:rPr lang="en-US" dirty="0" err="1"/>
              <a:t>kaatumisia</a:t>
            </a:r>
            <a:r>
              <a:rPr lang="en-US" dirty="0"/>
              <a:t> </a:t>
            </a:r>
            <a:r>
              <a:rPr lang="en-US" dirty="0" err="1"/>
              <a:t>pitää</a:t>
            </a:r>
            <a:r>
              <a:rPr lang="en-US" dirty="0"/>
              <a:t> </a:t>
            </a:r>
            <a:r>
              <a:rPr lang="en-US" dirty="0" err="1"/>
              <a:t>ehkäistä</a:t>
            </a:r>
            <a:r>
              <a:rPr lang="en-US" dirty="0"/>
              <a:t>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Suomen väestöstä noin 19% on yli 65-vuotiaita (SVT 2015).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Kaatumiset ovat iäkkäille sattuvien tapaturmien ja niistä johtuvien vammojen yleisin syy.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Joka kolmas yli 65-vuotias ja joka toinen yli 80-vuotias kaatuu vähintään kerran vuodessa.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Aiemmin kaatuneista jopa puolet kaatuu uudelleen. 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Aiempi kaatuminen ja kaatumispelko ovat merkittävimpiä uudelle kaatumiselle altistavia vaaratekijöitä.</a:t>
            </a:r>
            <a:endParaRPr lang="en-US" sz="1600" dirty="0"/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Vuosittain yli tuhat yli 65-vuotiasta kuolee kaatumisen tai putoamisen seurauksena (Tilastokeskus). Näistä yli 900 tapauksessa henkilö on yli 75-vuotias.</a:t>
            </a:r>
          </a:p>
          <a:p>
            <a:pPr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600" dirty="0"/>
              <a:t>Suurin osa Suomessa vuosittain tapahtuvista noin 7500 lonkkamurtumasta on seurausta kaatumisesta (Kannus et al. 2006, Korhonen ym. 2012).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7</a:t>
            </a:fld>
            <a:endParaRPr lang="fi-FI"/>
          </a:p>
        </p:txBody>
      </p:sp>
      <p:pic>
        <p:nvPicPr>
          <p:cNvPr id="4" name="Picture 3" descr="IKINÄpysty+tausta.png"/>
          <p:cNvPicPr>
            <a:picLocks noChangeAspect="1"/>
          </p:cNvPicPr>
          <p:nvPr/>
        </p:nvPicPr>
        <p:blipFill>
          <a:blip r:embed="rId2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18488" cy="4392612"/>
          </a:xfrm>
        </p:spPr>
        <p:txBody>
          <a:bodyPr/>
          <a:lstStyle/>
          <a:p>
            <a:pPr marL="357188" lvl="1" indent="-357188">
              <a:spcBef>
                <a:spcPts val="900"/>
              </a:spcBef>
              <a:buClr>
                <a:srgbClr val="FAA61A"/>
              </a:buClr>
              <a:buFont typeface="Arial" pitchFamily="34" charset="0"/>
              <a:buChar char="•"/>
            </a:pPr>
            <a:endParaRPr lang="fi-FI" sz="1800" dirty="0"/>
          </a:p>
          <a:p>
            <a:pPr marL="357188" lvl="1" indent="-357188">
              <a:spcBef>
                <a:spcPts val="900"/>
              </a:spcBef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Yhden lonkkamurtuman hoito maksaa lähes 20 000-30 000 €.</a:t>
            </a:r>
            <a:r>
              <a:rPr lang="fi-FI" sz="1800" baseline="30000" dirty="0"/>
              <a:t>1-3</a:t>
            </a:r>
            <a:endParaRPr lang="en-US" sz="1800" dirty="0"/>
          </a:p>
          <a:p>
            <a:pPr marL="357188" lvl="1" indent="-357188">
              <a:spcBef>
                <a:spcPts val="900"/>
              </a:spcBef>
              <a:buClr>
                <a:srgbClr val="FAA61A"/>
              </a:buClr>
              <a:buFont typeface="Arial" pitchFamily="34" charset="0"/>
              <a:buChar char="•"/>
            </a:pPr>
            <a:r>
              <a:rPr lang="fi-FI" sz="1800" dirty="0"/>
              <a:t>Aiemmin kaatuneista iäkkäistä 21-80 prosenttia pelkää kaatumista.</a:t>
            </a:r>
            <a:r>
              <a:rPr lang="fi-FI" sz="1800" baseline="30000" dirty="0"/>
              <a:t>4-7</a:t>
            </a:r>
            <a:r>
              <a:rPr lang="fi-FI" sz="1800" dirty="0"/>
              <a:t> </a:t>
            </a:r>
          </a:p>
          <a:p>
            <a:pPr marL="631826" lvl="2" indent="-357188">
              <a:spcBef>
                <a:spcPts val="900"/>
              </a:spcBef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Kaatumispelko ennustaa uusia kaatumisia.</a:t>
            </a:r>
          </a:p>
          <a:p>
            <a:pPr marL="631826" lvl="2" indent="-357188">
              <a:spcBef>
                <a:spcPts val="900"/>
              </a:spcBef>
              <a:buClr>
                <a:srgbClr val="FAA61A"/>
              </a:buClr>
              <a:buFont typeface="Arial" pitchFamily="34" charset="0"/>
              <a:buChar char="•"/>
            </a:pPr>
            <a:r>
              <a:rPr lang="fi-FI" dirty="0"/>
              <a:t>Kaatumispelko johtaa usein liikkumisen vähentämiseen ja edelleen toimintakyvyn heikkenemiseen.</a:t>
            </a:r>
          </a:p>
          <a:p>
            <a:pPr marL="631826" lvl="2" indent="-357188">
              <a:spcBef>
                <a:spcPts val="900"/>
              </a:spcBef>
              <a:buClr>
                <a:srgbClr val="FAA61A"/>
              </a:buClr>
              <a:buFont typeface="Arial" pitchFamily="34" charset="0"/>
              <a:buChar char="•"/>
            </a:pPr>
            <a:endParaRPr lang="fi-FI" dirty="0"/>
          </a:p>
          <a:p>
            <a:pPr marL="274638" lvl="2" indent="0">
              <a:spcBef>
                <a:spcPts val="900"/>
              </a:spcBef>
              <a:buClr>
                <a:srgbClr val="FAA61A"/>
              </a:buClr>
              <a:buNone/>
            </a:pPr>
            <a:r>
              <a:rPr lang="fi-FI" sz="1200" dirty="0"/>
              <a:t>Lähteet:</a:t>
            </a:r>
          </a:p>
          <a:p>
            <a:pPr marL="503238" lvl="2" indent="-228600">
              <a:spcBef>
                <a:spcPts val="600"/>
              </a:spcBef>
              <a:buClr>
                <a:srgbClr val="FAA61A"/>
              </a:buClr>
              <a:buAutoNum type="arabicPeriod"/>
            </a:pPr>
            <a:r>
              <a:rPr lang="fi-FI" sz="1000" dirty="0" err="1"/>
              <a:t>Nurmi-Luthje</a:t>
            </a:r>
            <a:r>
              <a:rPr lang="fi-FI" sz="1000" dirty="0"/>
              <a:t> I, 2011,suullinen tiedonanto.</a:t>
            </a:r>
          </a:p>
          <a:p>
            <a:pPr marL="503238" lvl="2" indent="-228600">
              <a:spcBef>
                <a:spcPts val="600"/>
              </a:spcBef>
              <a:buClr>
                <a:srgbClr val="FAA61A"/>
              </a:buClr>
              <a:buAutoNum type="arabicPeriod"/>
            </a:pPr>
            <a:r>
              <a:rPr lang="fi-FI" sz="1000" dirty="0"/>
              <a:t>Nurmi ym. 2003, </a:t>
            </a:r>
            <a:r>
              <a:rPr lang="fi-FI" sz="1000" dirty="0" err="1"/>
              <a:t>Arch</a:t>
            </a:r>
            <a:r>
              <a:rPr lang="fi-FI" sz="1000" dirty="0"/>
              <a:t> </a:t>
            </a:r>
            <a:r>
              <a:rPr lang="fi-FI" sz="1000" dirty="0" err="1"/>
              <a:t>Ortrop</a:t>
            </a:r>
            <a:r>
              <a:rPr lang="fi-FI" sz="1000" dirty="0"/>
              <a:t> Trauma </a:t>
            </a:r>
            <a:r>
              <a:rPr lang="fi-FI" sz="1000" dirty="0" err="1"/>
              <a:t>Surg</a:t>
            </a:r>
            <a:r>
              <a:rPr lang="fi-FI" sz="1000" dirty="0"/>
              <a:t> 123; 551-554.</a:t>
            </a:r>
          </a:p>
          <a:p>
            <a:pPr marL="503238" lvl="2" indent="-228600">
              <a:spcBef>
                <a:spcPts val="600"/>
              </a:spcBef>
              <a:buClr>
                <a:srgbClr val="FAA61A"/>
              </a:buClr>
              <a:buAutoNum type="arabicPeriod"/>
            </a:pPr>
            <a:r>
              <a:rPr lang="fi-FI" sz="1000" dirty="0"/>
              <a:t>Lonkkamurtumat. </a:t>
            </a:r>
            <a:r>
              <a:rPr lang="fi-FI" sz="1000" dirty="0">
                <a:hlinkClick r:id="rId2"/>
              </a:rPr>
              <a:t>https://www.thl.fi/sv/tutkimus-ja-asiantuntijatyo/hankkeet-ja-ohjelmat/perfect/osahankkeet/lonkkamurtuma</a:t>
            </a:r>
            <a:r>
              <a:rPr lang="fi-FI" sz="1000" dirty="0"/>
              <a:t> (ladattu 6/2016)</a:t>
            </a:r>
          </a:p>
          <a:p>
            <a:pPr marL="503238" lvl="2" indent="-228600">
              <a:spcBef>
                <a:spcPts val="600"/>
              </a:spcBef>
              <a:buClr>
                <a:srgbClr val="FAA61A"/>
              </a:buClr>
              <a:buAutoNum type="arabicPeriod"/>
            </a:pPr>
            <a:r>
              <a:rPr lang="fi-FI" sz="1000" dirty="0" err="1"/>
              <a:t>Vellas</a:t>
            </a:r>
            <a:r>
              <a:rPr lang="fi-FI" sz="1000" dirty="0"/>
              <a:t> ym. 1997, </a:t>
            </a:r>
            <a:r>
              <a:rPr lang="fi-FI" sz="1000" dirty="0" err="1"/>
              <a:t>Age</a:t>
            </a:r>
            <a:r>
              <a:rPr lang="fi-FI" sz="1000" dirty="0"/>
              <a:t> </a:t>
            </a:r>
            <a:r>
              <a:rPr lang="fi-FI" sz="1000" dirty="0" err="1"/>
              <a:t>Ageing</a:t>
            </a:r>
            <a:r>
              <a:rPr lang="fi-FI" sz="1000" dirty="0"/>
              <a:t> 26; 189-193.</a:t>
            </a:r>
          </a:p>
          <a:p>
            <a:pPr marL="503238" lvl="2" indent="-228600">
              <a:spcBef>
                <a:spcPts val="600"/>
              </a:spcBef>
              <a:buClr>
                <a:srgbClr val="FAA61A"/>
              </a:buClr>
              <a:buAutoNum type="arabicPeriod"/>
            </a:pPr>
            <a:r>
              <a:rPr lang="fi-FI" sz="1000" dirty="0" err="1"/>
              <a:t>Deshpande</a:t>
            </a:r>
            <a:r>
              <a:rPr lang="fi-FI" sz="1000" dirty="0"/>
              <a:t> ym. 2008, </a:t>
            </a:r>
            <a:r>
              <a:rPr lang="en-US" sz="1000" dirty="0"/>
              <a:t>Am J Phys Med </a:t>
            </a:r>
            <a:r>
              <a:rPr lang="en-US" sz="1000" dirty="0" err="1"/>
              <a:t>Rehabil</a:t>
            </a:r>
            <a:r>
              <a:rPr lang="en-US" sz="1000" dirty="0"/>
              <a:t> 87: 354–362.</a:t>
            </a:r>
            <a:endParaRPr lang="fi-FI" sz="1000" dirty="0"/>
          </a:p>
          <a:p>
            <a:pPr marL="503238" lvl="2" indent="-228600">
              <a:spcBef>
                <a:spcPts val="600"/>
              </a:spcBef>
              <a:buClr>
                <a:srgbClr val="FAA61A"/>
              </a:buClr>
              <a:buAutoNum type="arabicPeriod"/>
            </a:pPr>
            <a:r>
              <a:rPr lang="fi-FI" sz="1000" dirty="0" err="1"/>
              <a:t>Howland</a:t>
            </a:r>
            <a:r>
              <a:rPr lang="fi-FI" sz="1000" dirty="0"/>
              <a:t> ym. 1998 </a:t>
            </a:r>
            <a:r>
              <a:rPr lang="en-US" sz="1000" dirty="0"/>
              <a:t>Gerontologist  38: 549–555.</a:t>
            </a:r>
          </a:p>
          <a:p>
            <a:pPr marL="503238" lvl="2" indent="-228600">
              <a:spcBef>
                <a:spcPts val="600"/>
              </a:spcBef>
              <a:buClr>
                <a:srgbClr val="FAA61A"/>
              </a:buClr>
              <a:buAutoNum type="arabicPeriod"/>
            </a:pPr>
            <a:r>
              <a:rPr lang="fi-FI" sz="1000" dirty="0" err="1"/>
              <a:t>Visschejdijk</a:t>
            </a:r>
            <a:r>
              <a:rPr lang="fi-FI" sz="1000" dirty="0"/>
              <a:t> ym. 2010, </a:t>
            </a:r>
            <a:r>
              <a:rPr lang="de-DE" sz="1000" dirty="0"/>
              <a:t>J Am </a:t>
            </a:r>
            <a:r>
              <a:rPr lang="de-DE" sz="1000" dirty="0" err="1"/>
              <a:t>Geriatr</a:t>
            </a:r>
            <a:r>
              <a:rPr lang="de-DE" sz="1000" dirty="0"/>
              <a:t> </a:t>
            </a:r>
            <a:r>
              <a:rPr lang="de-DE" sz="1000" dirty="0" err="1"/>
              <a:t>Soc</a:t>
            </a:r>
            <a:r>
              <a:rPr lang="de-DE" sz="1000" dirty="0"/>
              <a:t>  58: 1739–4812.</a:t>
            </a:r>
            <a:endParaRPr lang="fi-FI" sz="1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8</a:t>
            </a:fld>
            <a:endParaRPr lang="fi-FI"/>
          </a:p>
        </p:txBody>
      </p:sp>
      <p:pic>
        <p:nvPicPr>
          <p:cNvPr id="7" name="Picture 6" descr="IKINÄpysty+tausta.png"/>
          <p:cNvPicPr>
            <a:picLocks noChangeAspect="1"/>
          </p:cNvPicPr>
          <p:nvPr/>
        </p:nvPicPr>
        <p:blipFill>
          <a:blip r:embed="rId3" cstate="print"/>
          <a:srcRect t="8848" b="24332"/>
          <a:stretch>
            <a:fillRect/>
          </a:stretch>
        </p:blipFill>
        <p:spPr>
          <a:xfrm>
            <a:off x="7884368" y="332656"/>
            <a:ext cx="792088" cy="107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Kaatumisten</a:t>
            </a:r>
            <a:r>
              <a:rPr lang="en-US" dirty="0"/>
              <a:t> </a:t>
            </a:r>
            <a:r>
              <a:rPr lang="en-US" dirty="0" err="1"/>
              <a:t>seurauksia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313" y="1773560"/>
            <a:ext cx="8207375" cy="1583432"/>
          </a:xfrm>
        </p:spPr>
        <p:txBody>
          <a:bodyPr/>
          <a:lstStyle/>
          <a:p>
            <a:r>
              <a:rPr lang="fi-FI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KAATUMISTEN VAARATEKIJÄT </a:t>
            </a:r>
            <a:br>
              <a:rPr lang="fi-FI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fi-FI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JA </a:t>
            </a:r>
            <a:br>
              <a:rPr lang="fi-FI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fi-FI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KAATUMISVAARAN ARVIOINTI</a:t>
            </a:r>
            <a:endParaRPr 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i-FI"/>
              <a:t>IKINÄ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Copyright © THL/Tapaturmien ehkäisyn yksikkö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4AE90ED-C1C6-472D-BC2D-035E1DA73F27}" type="slidenum">
              <a:rPr lang="fi-FI"/>
              <a:pPr/>
              <a:t>9</a:t>
            </a:fld>
            <a:endParaRPr lang="fi-FI"/>
          </a:p>
        </p:txBody>
      </p:sp>
      <p:pic>
        <p:nvPicPr>
          <p:cNvPr id="9" name="Picture 8" descr="banneri_7b_powerpoint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13132"/>
            <a:ext cx="9144000" cy="784220"/>
          </a:xfrm>
          <a:prstGeom prst="rect">
            <a:avLst/>
          </a:prstGeom>
        </p:spPr>
      </p:pic>
      <p:pic>
        <p:nvPicPr>
          <p:cNvPr id="10" name="Picture 9" descr="IKINÄvaaka+tausta.png"/>
          <p:cNvPicPr>
            <a:picLocks noChangeAspect="1"/>
          </p:cNvPicPr>
          <p:nvPr/>
        </p:nvPicPr>
        <p:blipFill>
          <a:blip r:embed="rId3" cstate="print">
            <a:lum contrast="-1000"/>
          </a:blip>
          <a:srcRect l="8318" r="4159"/>
          <a:stretch>
            <a:fillRect/>
          </a:stretch>
        </p:blipFill>
        <p:spPr>
          <a:xfrm>
            <a:off x="3635894" y="407913"/>
            <a:ext cx="1878760" cy="1148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THL 1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Office 2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h_dokumenttityyppi xmlns="7235bb91-27a6-4053-af77-066af4ecd5b3">esitysmateriaali</ph_dokumenttityyppi>
    <Toimialatieto0 xmlns="7235bb91-27a6-4053-af77-066af4ecd5b3">
      <Terms xmlns="http://schemas.microsoft.com/office/infopath/2007/PartnerControls">
        <TermInfo xmlns="http://schemas.microsoft.com/office/infopath/2007/PartnerControls">
          <TermName xmlns="http://schemas.microsoft.com/office/infopath/2007/PartnerControls">Sosiaali- ja terveystoimiala</TermName>
          <TermId xmlns="http://schemas.microsoft.com/office/infopath/2007/PartnerControls">0f5c0b4a-8c2c-4020-9726-10e25e2dc67c</TermId>
        </TermInfo>
      </Terms>
    </Toimialatieto0>
    <ph_taxkeywordTaxHTField0 xmlns="7235bb91-27a6-4053-af77-066af4ecd5b3">
      <Terms xmlns="http://schemas.microsoft.com/office/infopath/2007/PartnerControls">
        <TermInfo xmlns="http://schemas.microsoft.com/office/infopath/2007/PartnerControls">
          <TermName xmlns="http://schemas.microsoft.com/office/infopath/2007/PartnerControls">kaatuminen</TermName>
          <TermId xmlns="http://schemas.microsoft.com/office/infopath/2007/PartnerControls">4e5362d3-ee5b-47c5-87b3-8a6403aee7f5</TermId>
        </TermInfo>
        <TermInfo xmlns="http://schemas.microsoft.com/office/infopath/2007/PartnerControls">
          <TermName xmlns="http://schemas.microsoft.com/office/infopath/2007/PartnerControls">ehkäisy</TermName>
          <TermId xmlns="http://schemas.microsoft.com/office/infopath/2007/PartnerControls">61884acf-5b46-42b5-8dbf-d36380d5b584</TermId>
        </TermInfo>
        <TermInfo xmlns="http://schemas.microsoft.com/office/infopath/2007/PartnerControls">
          <TermName xmlns="http://schemas.microsoft.com/office/infopath/2007/PartnerControls">terveys</TermName>
          <TermId xmlns="http://schemas.microsoft.com/office/infopath/2007/PartnerControls">5f344a8f-5cfb-4c91-b415-a652b110d3ad</TermId>
        </TermInfo>
        <TermInfo xmlns="http://schemas.microsoft.com/office/infopath/2007/PartnerControls">
          <TermName xmlns="http://schemas.microsoft.com/office/infopath/2007/PartnerControls">toimintakyky</TermName>
          <TermId xmlns="http://schemas.microsoft.com/office/infopath/2007/PartnerControls">140441d5-1105-4443-a501-c0ba467f0552</TermId>
        </TermInfo>
        <TermInfo xmlns="http://schemas.microsoft.com/office/infopath/2007/PartnerControls">
          <TermName xmlns="http://schemas.microsoft.com/office/infopath/2007/PartnerControls">toimintakyvyn arviointi</TermName>
          <TermId xmlns="http://schemas.microsoft.com/office/infopath/2007/PartnerControls">579a2033-d1fc-43e4-8f11-d83d7600c05d</TermId>
        </TermInfo>
        <TermInfo xmlns="http://schemas.microsoft.com/office/infopath/2007/PartnerControls">
          <TermName xmlns="http://schemas.microsoft.com/office/infopath/2007/PartnerControls">liikkuminen</TermName>
          <TermId xmlns="http://schemas.microsoft.com/office/infopath/2007/PartnerControls">49ef4e36-48bf-4222-a177-747f3b6ab868</TermId>
        </TermInfo>
        <TermInfo xmlns="http://schemas.microsoft.com/office/infopath/2007/PartnerControls">
          <TermName xmlns="http://schemas.microsoft.com/office/infopath/2007/PartnerControls">kuntouttava</TermName>
          <TermId xmlns="http://schemas.microsoft.com/office/infopath/2007/PartnerControls">823d2110-37e3-4154-9eea-59de53bf8cc8</TermId>
        </TermInfo>
        <TermInfo xmlns="http://schemas.microsoft.com/office/infopath/2007/PartnerControls">
          <TermName xmlns="http://schemas.microsoft.com/office/infopath/2007/PartnerControls">kuntoutus</TermName>
          <TermId xmlns="http://schemas.microsoft.com/office/infopath/2007/PartnerControls">84d77eb3-94e6-49cb-9ac4-60f7c881dc0a</TermId>
        </TermInfo>
      </Terms>
    </ph_taxkeywordTaxHTField0>
    <ph_julkaisuvalinta xmlns="7235bb91-27a6-4053-af77-066af4ecd5b3"/>
    <Audienc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H dokumentti" ma:contentTypeID="0x0101003F2931BFDBDF425D97A17895A5C7E92900120909C9D7BBBC49B3914AD64080FC74" ma:contentTypeVersion="0" ma:contentTypeDescription="" ma:contentTypeScope="" ma:versionID="f0f4e9ee105e8f80828ad6ee194d9612">
  <xsd:schema xmlns:xsd="http://www.w3.org/2001/XMLSchema" xmlns:xs="http://www.w3.org/2001/XMLSchema" xmlns:p="http://schemas.microsoft.com/office/2006/metadata/properties" xmlns:ns1="http://schemas.microsoft.com/sharepoint/v3" xmlns:ns2="7235bb91-27a6-4053-af77-066af4ecd5b3" targetNamespace="http://schemas.microsoft.com/office/2006/metadata/properties" ma:root="true" ma:fieldsID="bf513787603c2090121da8c658851a62" ns1:_="" ns2:_="">
    <xsd:import namespace="http://schemas.microsoft.com/sharepoint/v3"/>
    <xsd:import namespace="7235bb91-27a6-4053-af77-066af4ecd5b3"/>
    <xsd:element name="properties">
      <xsd:complexType>
        <xsd:sequence>
          <xsd:element name="documentManagement">
            <xsd:complexType>
              <xsd:all>
                <xsd:element ref="ns2:ph_dokumenttityyppi"/>
                <xsd:element ref="ns1:Audience" minOccurs="0"/>
                <xsd:element ref="ns2:ph_julkaisuvalinta" minOccurs="0"/>
                <xsd:element ref="ns2:ph_taxkeywordTaxHTField0" minOccurs="0"/>
                <xsd:element ref="ns2:Toimialatieto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udience" ma:index="3" nillable="true" ma:displayName="Kohderyhmä" ma:description="" ma:internalName="Audienc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5bb91-27a6-4053-af77-066af4ecd5b3" elementFormDefault="qualified">
    <xsd:import namespace="http://schemas.microsoft.com/office/2006/documentManagement/types"/>
    <xsd:import namespace="http://schemas.microsoft.com/office/infopath/2007/PartnerControls"/>
    <xsd:element name="ph_dokumenttityyppi" ma:index="2" ma:displayName="Dokumenttityyppi" ma:description="" ma:format="Dropdown" ma:internalName="ph_dokumenttityyppi">
      <xsd:simpleType>
        <xsd:restriction base="dms:Choice">
          <xsd:enumeration value="lomake"/>
          <xsd:enumeration value="luettelo"/>
          <xsd:enumeration value="muistio"/>
          <xsd:enumeration value="ohje"/>
          <xsd:enumeration value="sopimus"/>
          <xsd:enumeration value="esitysmateriaali"/>
          <xsd:enumeration value="muu"/>
        </xsd:restriction>
      </xsd:simpleType>
    </xsd:element>
    <xsd:element name="ph_julkaisuvalinta" ma:index="8" nillable="true" ma:displayName="Julkaisuvalinta" ma:description="" ma:hidden="true" ma:internalName="ph_julkaisuvalinta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Uutiset"/>
                    <xsd:enumeration value="Koulutus- ja tapahtumakalenteri"/>
                    <xsd:enumeration value="Palvelut"/>
                    <xsd:enumeration value="Sisäiset tukipalvelut"/>
                    <xsd:enumeration value="Henkilöstölle"/>
                    <xsd:enumeration value="Tietotekniikka ja laitteet"/>
                    <xsd:enumeration value="Viestintä ja tietopalvelut"/>
                    <xsd:enumeration value="Päätöksenteko ja talous"/>
                    <xsd:enumeration value="Lomakkeet"/>
                    <xsd:enumeration value="Yhteystiedot ja aukiolot"/>
                    <xsd:enumeration value="Organisaatio"/>
                    <xsd:enumeration value="Ohjeet"/>
                  </xsd:restriction>
                </xsd:simpleType>
              </xsd:element>
            </xsd:sequence>
          </xsd:extension>
        </xsd:complexContent>
      </xsd:complexType>
    </xsd:element>
    <xsd:element name="ph_taxkeywordTaxHTField0" ma:index="12" nillable="true" ma:taxonomy="true" ma:internalName="ph_taxkeywordTaxHTField0" ma:taxonomyFieldName="ph_taxkeyword" ma:displayName="Avainsanat" ma:default="" ma:fieldId="{63666cb2-8617-4785-9e5e-c96e00128718}" ma:taxonomyMulti="true" ma:sspId="232cb187-5233-4d5c-8d0f-ab28e6e4d6dd" ma:termSetId="95839c87-bcce-43ea-9ab8-51bb65b0b11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oimialatieto0" ma:index="13" nillable="true" ma:taxonomy="true" ma:internalName="Toimialatieto0" ma:taxonomyFieldName="Toimialatieto" ma:displayName="Toimialatieto" ma:default="" ma:fieldId="{107c3d62-4867-4d68-8c86-21dc857d2be0}" ma:sspId="232cb187-5233-4d5c-8d0f-ab28e6e4d6dd" ma:termSetId="ea43474b-420c-4956-a7c6-ab2145e7e06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Sisältölaji"/>
        <xsd:element ref="dc:title" minOccurs="0" maxOccurs="1" ma:index="1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C557BF-42FE-45B4-9202-D4C31730F852}">
  <ds:schemaRefs>
    <ds:schemaRef ds:uri="http://schemas.microsoft.com/office/2006/documentManagement/types"/>
    <ds:schemaRef ds:uri="7235bb91-27a6-4053-af77-066af4ecd5b3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807BE1E-BA44-4213-B266-E813A8C124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35bb91-27a6-4053-af77-066af4ecd5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55F1A3-65D4-463C-B408-2653FCBA70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thl_harmaa.thmx</Template>
  <TotalTime>3238</TotalTime>
  <Words>2452</Words>
  <Application>Microsoft Office PowerPoint</Application>
  <PresentationFormat>Näytössä katseltava diaesitys (4:3)</PresentationFormat>
  <Paragraphs>495</Paragraphs>
  <Slides>38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38</vt:i4>
      </vt:variant>
    </vt:vector>
  </HeadingPairs>
  <TitlesOfParts>
    <vt:vector size="45" baseType="lpstr">
      <vt:lpstr>Arial</vt:lpstr>
      <vt:lpstr>Calibri</vt:lpstr>
      <vt:lpstr>Cambria</vt:lpstr>
      <vt:lpstr>Candara</vt:lpstr>
      <vt:lpstr>Shruti</vt:lpstr>
      <vt:lpstr>Univers</vt:lpstr>
      <vt:lpstr>Presentation1</vt:lpstr>
      <vt:lpstr>IÄKKÄIDEN KAATUMISTEN EHKÄISY</vt:lpstr>
      <vt:lpstr>Materiaalin kohderyhmä ja käyttö</vt:lpstr>
      <vt:lpstr>Sisältö</vt:lpstr>
      <vt:lpstr>PowerPoint-esitys</vt:lpstr>
      <vt:lpstr>Mitä IKINÄ tarjoaa?</vt:lpstr>
      <vt:lpstr>IKINÄ-toimintamalli</vt:lpstr>
      <vt:lpstr>Miksi kaatumisia pitää ehkäistä?</vt:lpstr>
      <vt:lpstr>Kaatumisten seurauksia</vt:lpstr>
      <vt:lpstr>KAATUMISTEN VAARATEKIJÄT  JA  KAATUMISVAARAN ARVIOINTI</vt:lpstr>
      <vt:lpstr>Kaatumisten vaaratekijät</vt:lpstr>
      <vt:lpstr>Kaatumisten vaaratekijät</vt:lpstr>
      <vt:lpstr>Kaatumisvaaran arviointi</vt:lpstr>
      <vt:lpstr>IKINÄ-mittarit kaatumisvaaran arviointiin</vt:lpstr>
      <vt:lpstr>IKINÄ-mittarit: Lyhyt kaatumisvaaran arviointi</vt:lpstr>
      <vt:lpstr>IKINÄ-mittarit: Laaja kaatumisvaaran arviointi</vt:lpstr>
      <vt:lpstr>Kaatumisvaaran arvioinnin työvälineet</vt:lpstr>
      <vt:lpstr>Lyhyt fyysisen suorituskyvyn testistö</vt:lpstr>
      <vt:lpstr>KAATUMISTEN EHKÄISY</vt:lpstr>
      <vt:lpstr>Kaatumisten ehkäisy</vt:lpstr>
      <vt:lpstr>Kaatumisten ehkäisy:  Hyvä terveydentila ja sairauksien hoito</vt:lpstr>
      <vt:lpstr>Kaatumisalttiutta lisääviä sairauksia</vt:lpstr>
      <vt:lpstr>Kaatumisalttiutta lisääviä oireita</vt:lpstr>
      <vt:lpstr>Kaatumisten ehkäisy:  Osteoporoosin hyvä hoito</vt:lpstr>
      <vt:lpstr>Kaatumisten ehkäisy:   Muistisairaudet</vt:lpstr>
      <vt:lpstr>Kaatumisten ehkäisy: Liikuntaharjoittelu</vt:lpstr>
      <vt:lpstr>Kaatumisia ehkäisevä liikuntaharjoittelu</vt:lpstr>
      <vt:lpstr>Kaatumisten ehkäisy:  Lääkehoito</vt:lpstr>
      <vt:lpstr>Kaatumisten ehkäisy:   Ravitsemus</vt:lpstr>
      <vt:lpstr>Kaatumisten ehkäisy:  Alkoholin käyttö</vt:lpstr>
      <vt:lpstr>Kaatumisten ehkäisy:  Kaatumispelko</vt:lpstr>
      <vt:lpstr>Kaatumisten ehkäisy: Lonkkasuojaimet</vt:lpstr>
      <vt:lpstr>Kaatumisten ehkäisy:  Jalkineet ja liukuesteet</vt:lpstr>
      <vt:lpstr>KAATUMISTEN EHKÄISY ERI TOIMINTAYMPÄRISTÖISSÄ</vt:lpstr>
      <vt:lpstr>Kaatumisten ehkäisy kotona</vt:lpstr>
      <vt:lpstr>Kaatumisten ehkäisy hoivapalveluissa ja pitkäaikaishoidossa</vt:lpstr>
      <vt:lpstr>Kaatumisten ehkäisy sairaalassa</vt:lpstr>
      <vt:lpstr>Kaatumisten ehkäisyä voit opiskella lisää…</vt:lpstr>
      <vt:lpstr>Opiskele lisää kaatumisten ehkäisystä www.oppiportti.fi</vt:lpstr>
    </vt:vector>
  </TitlesOfParts>
  <Manager>Recommended Finland</Manager>
  <Company>THL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IÄKKÄIDEN KAATUMISTEN EHKÄISY</dc:title>
  <dc:subject>suomi</dc:subject>
  <dc:creator>thluser09</dc:creator>
  <cp:lastModifiedBy>Heinonen Sirpa</cp:lastModifiedBy>
  <cp:revision>119</cp:revision>
  <cp:lastPrinted>2018-01-04T06:54:56Z</cp:lastPrinted>
  <dcterms:created xsi:type="dcterms:W3CDTF">2012-11-07T08:08:15Z</dcterms:created>
  <dcterms:modified xsi:type="dcterms:W3CDTF">2021-08-24T18:16:03Z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0x0101003F2931BFDBDF425D97A17895A5C7E92900120909C9D7BBBC49B3914AD64080FC74</vt:lpwstr>
  </property>
  <property fmtid="{D5CDD505-2E9C-101B-9397-08002B2CF9AE}" pid="3" name="Toimialatieto">
    <vt:lpwstr>4;#Sosiaali- ja terveystoimiala|0f5c0b4a-8c2c-4020-9726-10e25e2dc67c</vt:lpwstr>
  </property>
  <property fmtid="{D5CDD505-2E9C-101B-9397-08002B2CF9AE}" pid="4" name="ph_taxkeyword">
    <vt:lpwstr>1224;#kaatuminen|4e5362d3-ee5b-47c5-87b3-8a6403aee7f5;#2518;#ehkäisy|61884acf-5b46-42b5-8dbf-d36380d5b584;#1195;#terveys|5f344a8f-5cfb-4c91-b415-a652b110d3ad;#2698;#toimintakyky|140441d5-1105-4443-a501-c0ba467f0552;#2699;#toimintakyvyn arviointi|579a2033-</vt:lpwstr>
  </property>
</Properties>
</file>