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61" r:id="rId4"/>
    <p:sldId id="263" r:id="rId5"/>
    <p:sldId id="262" r:id="rId6"/>
    <p:sldId id="257" r:id="rId7"/>
    <p:sldId id="260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Scuola di musica di </a:t>
            </a:r>
            <a:r>
              <a:rPr lang="it-IT" dirty="0" err="1" smtClean="0"/>
              <a:t>fiesole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Italian</a:t>
            </a:r>
            <a:r>
              <a:rPr lang="it-IT" dirty="0" smtClean="0"/>
              <a:t> Learning Music Program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10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u="sng" dirty="0" err="1" smtClean="0"/>
              <a:t>Mission</a:t>
            </a:r>
            <a:endParaRPr lang="it-IT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FOUNDING VALUES</a:t>
            </a:r>
            <a:br>
              <a:rPr lang="en-US" b="1" dirty="0"/>
            </a:br>
            <a:endParaRPr lang="en-US" dirty="0"/>
          </a:p>
          <a:p>
            <a:pPr fontAlgn="base"/>
            <a:r>
              <a:rPr lang="en-US" b="1" dirty="0"/>
              <a:t>To uphold</a:t>
            </a:r>
            <a:r>
              <a:rPr lang="en-US" dirty="0"/>
              <a:t> the value of music as an integral part of culture</a:t>
            </a:r>
            <a:br>
              <a:rPr lang="en-US" dirty="0"/>
            </a:br>
            <a:r>
              <a:rPr lang="en-US" b="1" dirty="0"/>
              <a:t>To spread</a:t>
            </a:r>
            <a:r>
              <a:rPr lang="en-US" dirty="0"/>
              <a:t> the love of music as an active practice in society</a:t>
            </a:r>
            <a:br>
              <a:rPr lang="en-US" dirty="0"/>
            </a:br>
            <a:r>
              <a:rPr lang="en-US" b="1" dirty="0"/>
              <a:t>To uphold</a:t>
            </a:r>
            <a:r>
              <a:rPr lang="en-US" dirty="0"/>
              <a:t> the value of music as a factor in social and individual growth and as a stimulus for intelligence, creativity and responsibility</a:t>
            </a:r>
            <a:br>
              <a:rPr lang="en-US" dirty="0"/>
            </a:br>
            <a:r>
              <a:rPr lang="en-US" b="1" dirty="0"/>
              <a:t>To support</a:t>
            </a:r>
            <a:r>
              <a:rPr lang="en-US" dirty="0"/>
              <a:t> musical education in schools from an early age</a:t>
            </a:r>
            <a:br>
              <a:rPr lang="en-US" dirty="0"/>
            </a:br>
            <a:r>
              <a:rPr lang="en-US" b="1" dirty="0"/>
              <a:t>To share</a:t>
            </a:r>
            <a:r>
              <a:rPr lang="en-US" dirty="0"/>
              <a:t> the results of our experiences with the community</a:t>
            </a:r>
            <a:br>
              <a:rPr lang="en-US" dirty="0"/>
            </a:br>
            <a:r>
              <a:rPr lang="en-US" b="1" dirty="0"/>
              <a:t>To </a:t>
            </a:r>
            <a:r>
              <a:rPr lang="en-US" b="1" dirty="0" err="1"/>
              <a:t>favour</a:t>
            </a:r>
            <a:r>
              <a:rPr lang="en-US" dirty="0"/>
              <a:t> methodical and lasting activities over short-term projects</a:t>
            </a:r>
            <a:br>
              <a:rPr lang="en-US" dirty="0"/>
            </a:br>
            <a:r>
              <a:rPr lang="en-US" b="1" dirty="0"/>
              <a:t>To enrich</a:t>
            </a:r>
            <a:r>
              <a:rPr lang="en-US" dirty="0"/>
              <a:t> ensemble education by working with renowned professionals</a:t>
            </a:r>
            <a:br>
              <a:rPr lang="en-US" dirty="0"/>
            </a:br>
            <a:r>
              <a:rPr lang="en-US" b="1" dirty="0"/>
              <a:t>To develop</a:t>
            </a:r>
            <a:r>
              <a:rPr lang="en-US" dirty="0"/>
              <a:t> performance experience which is both a fundamental element of education and training, as well as a public service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87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u="sng" dirty="0" err="1" smtClean="0"/>
              <a:t>Funding</a:t>
            </a:r>
            <a:endParaRPr lang="it-IT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b="1" dirty="0" smtClean="0"/>
              <a:t>Scuola di Musica di Fiesole </a:t>
            </a:r>
            <a:r>
              <a:rPr lang="it-IT" dirty="0" err="1" smtClean="0"/>
              <a:t>is</a:t>
            </a:r>
            <a:r>
              <a:rPr lang="it-IT" dirty="0" smtClean="0"/>
              <a:t> a private </a:t>
            </a:r>
            <a:r>
              <a:rPr lang="it-IT" dirty="0" err="1" smtClean="0"/>
              <a:t>institution</a:t>
            </a:r>
            <a:r>
              <a:rPr lang="it-IT" dirty="0" smtClean="0"/>
              <a:t>. </a:t>
            </a:r>
            <a:r>
              <a:rPr lang="it-IT" dirty="0" err="1" smtClean="0"/>
              <a:t>It</a:t>
            </a:r>
            <a:r>
              <a:rPr lang="it-IT" dirty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foundation</a:t>
            </a:r>
            <a:r>
              <a:rPr lang="it-IT" dirty="0" smtClean="0"/>
              <a:t> and </a:t>
            </a:r>
            <a:r>
              <a:rPr lang="it-IT" dirty="0" err="1" smtClean="0"/>
              <a:t>is</a:t>
            </a:r>
            <a:r>
              <a:rPr lang="it-IT" dirty="0" smtClean="0"/>
              <a:t> no-profit.</a:t>
            </a:r>
          </a:p>
          <a:p>
            <a:r>
              <a:rPr lang="it-IT" dirty="0" smtClean="0"/>
              <a:t> SMF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of the 27 </a:t>
            </a:r>
            <a:r>
              <a:rPr lang="it-IT" dirty="0" err="1" smtClean="0"/>
              <a:t>italian</a:t>
            </a:r>
            <a:r>
              <a:rPr lang="it-IT" dirty="0" smtClean="0"/>
              <a:t> private </a:t>
            </a:r>
            <a:r>
              <a:rPr lang="it-IT" dirty="0" err="1" smtClean="0"/>
              <a:t>Institutions</a:t>
            </a:r>
            <a:r>
              <a:rPr lang="it-IT" dirty="0" smtClean="0"/>
              <a:t> of the AFAM (High Musical and </a:t>
            </a:r>
            <a:r>
              <a:rPr lang="it-IT" dirty="0" err="1" smtClean="0"/>
              <a:t>Artistic</a:t>
            </a:r>
            <a:r>
              <a:rPr lang="it-IT" dirty="0" smtClean="0"/>
              <a:t> Education) </a:t>
            </a:r>
            <a:r>
              <a:rPr lang="it-IT" dirty="0" err="1" smtClean="0"/>
              <a:t>authorised</a:t>
            </a:r>
            <a:r>
              <a:rPr lang="it-IT" dirty="0" smtClean="0"/>
              <a:t> by the </a:t>
            </a:r>
            <a:r>
              <a:rPr lang="it-IT" dirty="0" err="1" smtClean="0"/>
              <a:t>Italian</a:t>
            </a:r>
            <a:r>
              <a:rPr lang="it-IT" dirty="0" smtClean="0"/>
              <a:t> Education </a:t>
            </a:r>
            <a:r>
              <a:rPr lang="it-IT" dirty="0" err="1" smtClean="0"/>
              <a:t>Ministry</a:t>
            </a:r>
            <a:r>
              <a:rPr lang="it-IT" dirty="0" smtClean="0"/>
              <a:t> to </a:t>
            </a:r>
            <a:r>
              <a:rPr lang="it-IT" dirty="0" err="1" smtClean="0"/>
              <a:t>issue</a:t>
            </a:r>
            <a:r>
              <a:rPr lang="it-IT" dirty="0" smtClean="0"/>
              <a:t> </a:t>
            </a:r>
            <a:r>
              <a:rPr lang="it-IT" dirty="0" err="1" smtClean="0"/>
              <a:t>academic</a:t>
            </a:r>
            <a:r>
              <a:rPr lang="it-IT" dirty="0" smtClean="0"/>
              <a:t> </a:t>
            </a:r>
            <a:r>
              <a:rPr lang="it-IT" dirty="0" err="1" smtClean="0"/>
              <a:t>degrees</a:t>
            </a:r>
            <a:r>
              <a:rPr lang="it-IT" dirty="0" smtClean="0"/>
              <a:t> with </a:t>
            </a:r>
            <a:r>
              <a:rPr lang="it-IT" dirty="0" err="1" smtClean="0"/>
              <a:t>legal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endParaRPr lang="it-IT" dirty="0" smtClean="0"/>
          </a:p>
          <a:p>
            <a:r>
              <a:rPr lang="it-IT" dirty="0" err="1" smtClean="0"/>
              <a:t>Funding</a:t>
            </a:r>
            <a:r>
              <a:rPr lang="it-IT" dirty="0" smtClean="0"/>
              <a:t> of the Foundation Scuola di Musica di Fiesole </a:t>
            </a:r>
            <a:r>
              <a:rPr lang="it-IT" dirty="0" err="1" smtClean="0"/>
              <a:t>Onlus</a:t>
            </a:r>
            <a:r>
              <a:rPr lang="it-IT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Students </a:t>
            </a:r>
            <a:r>
              <a:rPr lang="it-IT" dirty="0" err="1" smtClean="0"/>
              <a:t>Fees</a:t>
            </a:r>
            <a:endParaRPr lang="it-IT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Public </a:t>
            </a:r>
            <a:r>
              <a:rPr lang="it-IT" dirty="0" err="1" smtClean="0"/>
              <a:t>funding</a:t>
            </a:r>
            <a:r>
              <a:rPr lang="it-IT" dirty="0" smtClean="0"/>
              <a:t> (</a:t>
            </a:r>
            <a:r>
              <a:rPr lang="it-IT" dirty="0" err="1" smtClean="0"/>
              <a:t>Ministries</a:t>
            </a:r>
            <a:r>
              <a:rPr lang="it-IT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smtClean="0"/>
              <a:t>Private </a:t>
            </a:r>
            <a:r>
              <a:rPr lang="it-IT" dirty="0" err="1" smtClean="0"/>
              <a:t>funding</a:t>
            </a:r>
            <a:r>
              <a:rPr lang="it-IT" dirty="0" smtClean="0"/>
              <a:t> ( private </a:t>
            </a:r>
            <a:r>
              <a:rPr lang="it-IT" dirty="0" err="1" smtClean="0"/>
              <a:t>citizens</a:t>
            </a:r>
            <a:r>
              <a:rPr lang="it-IT" dirty="0" smtClean="0"/>
              <a:t> or </a:t>
            </a:r>
            <a:r>
              <a:rPr lang="it-IT" dirty="0" err="1" smtClean="0"/>
              <a:t>entities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supports</a:t>
            </a:r>
            <a:r>
              <a:rPr lang="it-IT" dirty="0" smtClean="0"/>
              <a:t> the </a:t>
            </a:r>
            <a:r>
              <a:rPr lang="it-IT" dirty="0" err="1" smtClean="0"/>
              <a:t>activities</a:t>
            </a:r>
            <a:r>
              <a:rPr lang="it-IT" dirty="0" smtClean="0"/>
              <a:t> of the School)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err="1" smtClean="0"/>
              <a:t>Revenues</a:t>
            </a:r>
            <a:r>
              <a:rPr lang="it-IT" dirty="0" smtClean="0"/>
              <a:t> from </a:t>
            </a:r>
            <a:r>
              <a:rPr lang="it-IT" dirty="0" err="1" smtClean="0"/>
              <a:t>concerts</a:t>
            </a:r>
            <a:r>
              <a:rPr lang="it-IT" dirty="0" smtClean="0"/>
              <a:t> and productions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t-IT" dirty="0" err="1" smtClean="0"/>
              <a:t>Donations</a:t>
            </a:r>
            <a:r>
              <a:rPr lang="it-IT" dirty="0" smtClean="0"/>
              <a:t> and </a:t>
            </a:r>
            <a:r>
              <a:rPr lang="it-IT" dirty="0" err="1" smtClean="0"/>
              <a:t>crowd</a:t>
            </a:r>
            <a:r>
              <a:rPr lang="it-IT" dirty="0" smtClean="0"/>
              <a:t> </a:t>
            </a:r>
            <a:r>
              <a:rPr lang="it-IT" dirty="0" err="1" smtClean="0"/>
              <a:t>funding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7174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Some </a:t>
            </a:r>
            <a:r>
              <a:rPr lang="it-IT" dirty="0" err="1" smtClean="0"/>
              <a:t>numbers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799575"/>
              </p:ext>
            </p:extLst>
          </p:nvPr>
        </p:nvGraphicFramePr>
        <p:xfrm>
          <a:off x="1143000" y="2057400"/>
          <a:ext cx="987266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/>
                <a:gridCol w="493633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Student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1509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Children</a:t>
                      </a:r>
                      <a:r>
                        <a:rPr lang="it-IT" baseline="0" dirty="0" smtClean="0"/>
                        <a:t> Music Education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Training for </a:t>
                      </a:r>
                      <a:r>
                        <a:rPr lang="it-IT" dirty="0" err="1" smtClean="0"/>
                        <a:t>bachelor</a:t>
                      </a:r>
                      <a:r>
                        <a:rPr lang="it-IT" dirty="0" smtClean="0"/>
                        <a:t> (</a:t>
                      </a:r>
                      <a:r>
                        <a:rPr lang="it-IT" dirty="0" err="1" smtClean="0"/>
                        <a:t>preacademic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course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493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Bachelor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Master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Postgraduated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350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Orchestra Giovanile Italia (</a:t>
                      </a:r>
                      <a:r>
                        <a:rPr lang="it-IT" dirty="0" err="1" smtClean="0"/>
                        <a:t>postgraduated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course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Voice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Adult</a:t>
                      </a:r>
                      <a:r>
                        <a:rPr lang="it-IT" dirty="0" smtClean="0"/>
                        <a:t> education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Masterclass</a:t>
                      </a:r>
                      <a:r>
                        <a:rPr lang="it-IT" baseline="0" dirty="0" smtClean="0"/>
                        <a:t> and workshop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520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8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u="sng" dirty="0" err="1" smtClean="0"/>
              <a:t>Graphic</a:t>
            </a:r>
            <a:r>
              <a:rPr lang="it-IT" u="sng" dirty="0" smtClean="0"/>
              <a:t> </a:t>
            </a:r>
            <a:r>
              <a:rPr lang="it-IT" u="sng" dirty="0" err="1" smtClean="0"/>
              <a:t>organization</a:t>
            </a:r>
            <a:endParaRPr lang="it-IT" u="sng" dirty="0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19" y="2029469"/>
            <a:ext cx="9028669" cy="4287438"/>
          </a:xfrm>
        </p:spPr>
      </p:pic>
    </p:spTree>
    <p:extLst>
      <p:ext uri="{BB962C8B-B14F-4D97-AF65-F5344CB8AC3E}">
        <p14:creationId xmlns:p14="http://schemas.microsoft.com/office/powerpoint/2010/main" val="121465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6611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u="sng" dirty="0" err="1" smtClean="0"/>
              <a:t>Comparison</a:t>
            </a:r>
            <a:r>
              <a:rPr lang="it-IT" sz="3100" u="sng" dirty="0" err="1"/>
              <a:t>:</a:t>
            </a:r>
            <a:r>
              <a:rPr lang="it-IT" sz="3100" u="sng" dirty="0" err="1" smtClean="0"/>
              <a:t>Italian</a:t>
            </a:r>
            <a:r>
              <a:rPr lang="it-IT" sz="3100" u="sng" dirty="0" smtClean="0"/>
              <a:t> </a:t>
            </a:r>
            <a:r>
              <a:rPr lang="it-IT" sz="3100" u="sng" dirty="0"/>
              <a:t>School </a:t>
            </a:r>
            <a:r>
              <a:rPr lang="it-IT" sz="3100" u="sng" dirty="0" err="1" smtClean="0"/>
              <a:t>study</a:t>
            </a:r>
            <a:r>
              <a:rPr lang="it-IT" sz="3100" u="sng" dirty="0" smtClean="0"/>
              <a:t> </a:t>
            </a:r>
            <a:r>
              <a:rPr lang="it-IT" sz="3100" u="sng" dirty="0" err="1" smtClean="0"/>
              <a:t>program</a:t>
            </a:r>
            <a:r>
              <a:rPr lang="it-IT" sz="3100" u="sng" dirty="0" smtClean="0"/>
              <a:t> </a:t>
            </a:r>
            <a:r>
              <a:rPr lang="it-IT" sz="3100" u="sng" dirty="0"/>
              <a:t>and </a:t>
            </a:r>
            <a:r>
              <a:rPr lang="it-IT" sz="3100" u="sng" dirty="0" smtClean="0"/>
              <a:t>Scuola di Fiesole </a:t>
            </a:r>
            <a:r>
              <a:rPr lang="it-IT" sz="3100" u="sng" dirty="0" err="1" smtClean="0"/>
              <a:t>study</a:t>
            </a:r>
            <a:r>
              <a:rPr lang="it-IT" sz="3100" u="sng" dirty="0" smtClean="0"/>
              <a:t> </a:t>
            </a:r>
            <a:r>
              <a:rPr lang="it-IT" sz="3100" u="sng" dirty="0" err="1" smtClean="0"/>
              <a:t>program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732589"/>
              </p:ext>
            </p:extLst>
          </p:nvPr>
        </p:nvGraphicFramePr>
        <p:xfrm>
          <a:off x="800305" y="1267185"/>
          <a:ext cx="10560909" cy="526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177"/>
                <a:gridCol w="1500125"/>
                <a:gridCol w="1214006"/>
                <a:gridCol w="2306297"/>
                <a:gridCol w="1760152"/>
                <a:gridCol w="1760152"/>
              </a:tblGrid>
              <a:tr h="76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dirty="0" smtClean="0"/>
                        <a:t>ITALIAN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SCHOOL </a:t>
                      </a:r>
                      <a:r>
                        <a:rPr lang="it-IT" dirty="0"/>
                        <a:t>PROGRAM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dirty="0"/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dirty="0" smtClean="0"/>
                        <a:t>DURATION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dirty="0" err="1" smtClean="0"/>
                        <a:t>year</a:t>
                      </a:r>
                      <a:r>
                        <a:rPr lang="it-IT" dirty="0" smtClean="0"/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dirty="0"/>
                        <a:t>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b="1" dirty="0" smtClean="0"/>
                        <a:t>SCUOLA</a:t>
                      </a:r>
                      <a:r>
                        <a:rPr lang="it-IT" b="1" baseline="0" dirty="0" smtClean="0"/>
                        <a:t> DI </a:t>
                      </a:r>
                      <a:r>
                        <a:rPr lang="it-IT" b="1" dirty="0" smtClean="0"/>
                        <a:t>FIESOLE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b="1" dirty="0" smtClean="0"/>
                        <a:t>MUSIC </a:t>
                      </a:r>
                      <a:r>
                        <a:rPr lang="it-IT" b="1" dirty="0"/>
                        <a:t>PROGRAM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dirty="0" smtClean="0"/>
                        <a:t>DURATION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dirty="0" smtClean="0"/>
                        <a:t>(</a:t>
                      </a:r>
                      <a:r>
                        <a:rPr lang="it-IT" dirty="0" err="1" smtClean="0"/>
                        <a:t>year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dirty="0"/>
                        <a:t>AGE</a:t>
                      </a:r>
                    </a:p>
                  </a:txBody>
                  <a:tcPr marL="68580" marR="68580" marT="0" marB="0"/>
                </a:tc>
              </a:tr>
              <a:tr h="1731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Gordon Method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0-3 </a:t>
                      </a:r>
                    </a:p>
                  </a:txBody>
                  <a:tcPr marL="68580" marR="68580" marT="0" marB="0"/>
                </a:tc>
              </a:tr>
              <a:tr h="3081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Propedeutica musicale/ </a:t>
                      </a: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Rythm</a:t>
                      </a: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singing</a:t>
                      </a: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3-6/9</a:t>
                      </a:r>
                    </a:p>
                  </a:txBody>
                  <a:tcPr marL="68580" marR="68580" marT="0" marB="0"/>
                </a:tc>
              </a:tr>
              <a:tr h="3081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Scuola Primaria/Primary School: 5 YEARS (from 6-11)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6-11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Preaccademico</a:t>
                      </a: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Base / Training for </a:t>
                      </a: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Bachelor</a:t>
                      </a: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Base Level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depend from instrument (6-10)</a:t>
                      </a:r>
                    </a:p>
                  </a:txBody>
                  <a:tcPr marL="68580" marR="68580" marT="0" marB="0"/>
                </a:tc>
              </a:tr>
              <a:tr h="6232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Scuola Media Inferiore/Intermediate School: from 11-14 y.o.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Preaccademico</a:t>
                      </a: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Medio / Training for </a:t>
                      </a: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Bachelor</a:t>
                      </a: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Intermediate Level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11-14 </a:t>
                      </a:r>
                    </a:p>
                  </a:txBody>
                  <a:tcPr marL="68580" marR="68580" marT="0" marB="0"/>
                </a:tc>
              </a:tr>
              <a:tr h="3081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Liceo o Scuole Superiore/High School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14-19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Preaccademico Avanzato / Training for Bachelor: Advanced/High Level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14-18</a:t>
                      </a:r>
                    </a:p>
                  </a:txBody>
                  <a:tcPr marL="68580" marR="68580" marT="0" marB="0"/>
                </a:tc>
              </a:tr>
              <a:tr h="308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Esame di maturità/High School Exam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Bachelor</a:t>
                      </a: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Admission</a:t>
                      </a: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</a:t>
                      </a: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Università – Triennio I° Livello, AFAM, ITS/University Bachelor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AFAM – Triennio I° Livello/ Bachelor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19-22</a:t>
                      </a:r>
                    </a:p>
                  </a:txBody>
                  <a:tcPr marL="68580" marR="68580" marT="0" marB="0"/>
                </a:tc>
              </a:tr>
              <a:tr h="308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 di Laurea di I° Livello/Graduate Bachelor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 di Laurea di I° </a:t>
                      </a:r>
                      <a:r>
                        <a:rPr lang="it-IT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Livello/ </a:t>
                      </a:r>
                      <a:r>
                        <a:rPr lang="it-IT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Bachelor</a:t>
                      </a: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1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Degree</a:t>
                      </a:r>
                      <a:r>
                        <a:rPr lang="it-IT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08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Università – Biennio/University Master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AFAM – Biennio II° Livello/ Bachelor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22-24</a:t>
                      </a:r>
                    </a:p>
                  </a:txBody>
                  <a:tcPr marL="68580" marR="68580" marT="0" marB="0"/>
                </a:tc>
              </a:tr>
              <a:tr h="308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 di Laurea di II° Livello/Graduate Master  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 di Laurea di II° </a:t>
                      </a:r>
                      <a:r>
                        <a:rPr lang="it-IT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Livello/Master </a:t>
                      </a:r>
                      <a:r>
                        <a:rPr lang="it-IT" sz="11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Degree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657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Master, Dottorato post-laurea Ricerca/Phd, Research, postgraduate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Corsi di perfezionamento/</a:t>
                      </a: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Postgraduate</a:t>
                      </a: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it-IT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without</a:t>
                      </a: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degree</a:t>
                      </a:r>
                      <a:r>
                        <a:rPr lang="it-IT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it-IT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SMF)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1-2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731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50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u="sng" dirty="0" smtClean="0"/>
              <a:t>Music: The </a:t>
            </a:r>
            <a:r>
              <a:rPr lang="it-IT" u="sng" dirty="0" err="1" smtClean="0"/>
              <a:t>Italian</a:t>
            </a:r>
            <a:r>
              <a:rPr lang="it-IT" u="sng" dirty="0" smtClean="0"/>
              <a:t> AFAM System</a:t>
            </a:r>
            <a:endParaRPr lang="it-IT" u="sng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898" y="1738184"/>
            <a:ext cx="8188411" cy="4802659"/>
          </a:xfrm>
        </p:spPr>
      </p:pic>
    </p:spTree>
    <p:extLst>
      <p:ext uri="{BB962C8B-B14F-4D97-AF65-F5344CB8AC3E}">
        <p14:creationId xmlns:p14="http://schemas.microsoft.com/office/powerpoint/2010/main" val="156267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International </a:t>
            </a:r>
            <a:br>
              <a:rPr lang="it-IT" dirty="0" smtClean="0"/>
            </a:br>
            <a:r>
              <a:rPr lang="it-IT" sz="2000" dirty="0"/>
              <a:t>Students from </a:t>
            </a:r>
            <a:r>
              <a:rPr lang="it-IT" sz="2000" dirty="0" err="1"/>
              <a:t>all</a:t>
            </a:r>
            <a:r>
              <a:rPr lang="it-IT" sz="2000" dirty="0"/>
              <a:t> over </a:t>
            </a:r>
            <a:r>
              <a:rPr lang="it-IT" sz="2000" dirty="0" err="1"/>
              <a:t>than</a:t>
            </a:r>
            <a:r>
              <a:rPr lang="it-IT" sz="2000" dirty="0"/>
              <a:t> 40 </a:t>
            </a:r>
            <a:r>
              <a:rPr lang="it-IT" sz="2000" dirty="0" err="1"/>
              <a:t>countries</a:t>
            </a:r>
            <a:r>
              <a:rPr lang="it-IT" sz="2000" dirty="0"/>
              <a:t> in the world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65960"/>
            <a:ext cx="9872663" cy="3891143"/>
          </a:xfrm>
        </p:spPr>
      </p:pic>
    </p:spTree>
    <p:extLst>
      <p:ext uri="{BB962C8B-B14F-4D97-AF65-F5344CB8AC3E}">
        <p14:creationId xmlns:p14="http://schemas.microsoft.com/office/powerpoint/2010/main" val="416014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3523861"/>
          </a:xfrm>
        </p:spPr>
        <p:txBody>
          <a:bodyPr/>
          <a:lstStyle/>
          <a:p>
            <a:pPr algn="ctr"/>
            <a:r>
              <a:rPr lang="it-IT" dirty="0" smtClean="0"/>
              <a:t>Ciao!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0378331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F055D271E48046A56C94A30EB7C230" ma:contentTypeVersion="16" ma:contentTypeDescription="Een nieuw document maken." ma:contentTypeScope="" ma:versionID="dfd1058ca2a37e67ff718a3cbe2f0faa">
  <xsd:schema xmlns:xsd="http://www.w3.org/2001/XMLSchema" xmlns:xs="http://www.w3.org/2001/XMLSchema" xmlns:p="http://schemas.microsoft.com/office/2006/metadata/properties" xmlns:ns2="4a7ce035-e562-484c-bd69-d5c7ca95ad74" xmlns:ns3="564de93d-8f0b-4e21-bba3-127be5f34df0" targetNamespace="http://schemas.microsoft.com/office/2006/metadata/properties" ma:root="true" ma:fieldsID="e4d1836724ce831b6cab821cdf1476e9" ns2:_="" ns3:_="">
    <xsd:import namespace="4a7ce035-e562-484c-bd69-d5c7ca95ad74"/>
    <xsd:import namespace="564de93d-8f0b-4e21-bba3-127be5f34d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Title0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ce035-e562-484c-bd69-d5c7ca95ad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itle0" ma:index="18" nillable="true" ma:displayName="Title" ma:description="" ma:internalName="Title0">
      <xsd:simpleType>
        <xsd:restriction base="dms:Text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46dbc698-673f-4c59-8df2-f4379fe08c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de93d-8f0b-4e21-bba3-127be5f34df0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EEEC2F-087B-4B48-9197-4D5DAE1460E3}"/>
</file>

<file path=customXml/itemProps2.xml><?xml version="1.0" encoding="utf-8"?>
<ds:datastoreItem xmlns:ds="http://schemas.openxmlformats.org/officeDocument/2006/customXml" ds:itemID="{718414FF-0908-4430-BA65-772C3EB5709B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413</TotalTime>
  <Words>369</Words>
  <Application>Microsoft Office PowerPoint</Application>
  <PresentationFormat>Widescreen</PresentationFormat>
  <Paragraphs>124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Calibri</vt:lpstr>
      <vt:lpstr>Corbel</vt:lpstr>
      <vt:lpstr>Times New Roman</vt:lpstr>
      <vt:lpstr>Wingdings</vt:lpstr>
      <vt:lpstr>Base</vt:lpstr>
      <vt:lpstr>Scuola di musica di fiesole </vt:lpstr>
      <vt:lpstr>Mission</vt:lpstr>
      <vt:lpstr>Funding</vt:lpstr>
      <vt:lpstr>Some numbers</vt:lpstr>
      <vt:lpstr>Graphic organization</vt:lpstr>
      <vt:lpstr>Comparison:Italian School study program and Scuola di Fiesole study program </vt:lpstr>
      <vt:lpstr>Music: The Italian AFAM System</vt:lpstr>
      <vt:lpstr> International  Students from all over than 40 countries in the world </vt:lpstr>
      <vt:lpstr>Ciao!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di musica di fiesole</dc:title>
  <dc:creator>Scuola Musica di Fiesole (Gabrio Bencini)</dc:creator>
  <cp:lastModifiedBy>Scuola Musica di Fiesole (Gabrio Bencini)</cp:lastModifiedBy>
  <cp:revision>12</cp:revision>
  <dcterms:created xsi:type="dcterms:W3CDTF">2023-02-10T09:19:20Z</dcterms:created>
  <dcterms:modified xsi:type="dcterms:W3CDTF">2023-02-10T16:12:27Z</dcterms:modified>
</cp:coreProperties>
</file>