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58" r:id="rId6"/>
    <p:sldId id="260" r:id="rId7"/>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B9B1329B-C893-4B61-B3CC-73CEC8EE6EBD}"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22D7B99A-51AF-4C5F-89C8-7C11925B0DF8}"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03EE8470-40E5-48D3-B65E-C0A60952231E}" type="slidenum">
              <a:rPr lang="fi-FI"/>
              <a:pPr>
                <a:defRPr/>
              </a:pPr>
              <a:t>‹#›</a:t>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Otsikko, sisältö ja teksti">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648200" y="1600200"/>
            <a:ext cx="4038600" cy="452596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B9946554-9EF9-4ED1-8E1B-3DF3E2617262}"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C54327DE-483E-4A53-A37F-AFDED42E6522}" type="slidenum">
              <a:rPr lang="fi-FI"/>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CFDBC86C-EC06-41AD-89F4-403ADFBA96BD}"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6975FFC6-D61F-4645-990A-786B1806D021}"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Rectangle 4"/>
          <p:cNvSpPr>
            <a:spLocks noGrp="1" noChangeArrowheads="1"/>
          </p:cNvSpPr>
          <p:nvPr>
            <p:ph type="dt" sz="half" idx="10"/>
          </p:nvPr>
        </p:nvSpPr>
        <p:spPr>
          <a:ln/>
        </p:spPr>
        <p:txBody>
          <a:bodyPr/>
          <a:lstStyle>
            <a:lvl1pPr>
              <a:defRPr/>
            </a:lvl1pPr>
          </a:lstStyle>
          <a:p>
            <a:pPr>
              <a:defRPr/>
            </a:pPr>
            <a:endParaRPr lang="fi-FI"/>
          </a:p>
        </p:txBody>
      </p:sp>
      <p:sp>
        <p:nvSpPr>
          <p:cNvPr id="8" name="Rectangle 5"/>
          <p:cNvSpPr>
            <a:spLocks noGrp="1" noChangeArrowheads="1"/>
          </p:cNvSpPr>
          <p:nvPr>
            <p:ph type="ftr" sz="quarter" idx="11"/>
          </p:nvPr>
        </p:nvSpPr>
        <p:spPr>
          <a:ln/>
        </p:spPr>
        <p:txBody>
          <a:bodyPr/>
          <a:lstStyle>
            <a:lvl1pPr>
              <a:defRPr/>
            </a:lvl1pPr>
          </a:lstStyle>
          <a:p>
            <a:pPr>
              <a:defRPr/>
            </a:pPr>
            <a:endParaRPr lang="fi-FI"/>
          </a:p>
        </p:txBody>
      </p:sp>
      <p:sp>
        <p:nvSpPr>
          <p:cNvPr id="9" name="Rectangle 6"/>
          <p:cNvSpPr>
            <a:spLocks noGrp="1" noChangeArrowheads="1"/>
          </p:cNvSpPr>
          <p:nvPr>
            <p:ph type="sldNum" sz="quarter" idx="12"/>
          </p:nvPr>
        </p:nvSpPr>
        <p:spPr>
          <a:ln/>
        </p:spPr>
        <p:txBody>
          <a:bodyPr/>
          <a:lstStyle>
            <a:lvl1pPr>
              <a:defRPr/>
            </a:lvl1pPr>
          </a:lstStyle>
          <a:p>
            <a:pPr>
              <a:defRPr/>
            </a:pPr>
            <a:fld id="{D450A77A-9FDF-4C48-ABAB-1D5C0444273B}"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Rectangle 4"/>
          <p:cNvSpPr>
            <a:spLocks noGrp="1" noChangeArrowheads="1"/>
          </p:cNvSpPr>
          <p:nvPr>
            <p:ph type="dt" sz="half" idx="10"/>
          </p:nvPr>
        </p:nvSpPr>
        <p:spPr>
          <a:ln/>
        </p:spPr>
        <p:txBody>
          <a:bodyPr/>
          <a:lstStyle>
            <a:lvl1pPr>
              <a:defRPr/>
            </a:lvl1pPr>
          </a:lstStyle>
          <a:p>
            <a:pPr>
              <a:defRPr/>
            </a:pPr>
            <a:endParaRPr lang="fi-FI"/>
          </a:p>
        </p:txBody>
      </p:sp>
      <p:sp>
        <p:nvSpPr>
          <p:cNvPr id="4" name="Rectangle 5"/>
          <p:cNvSpPr>
            <a:spLocks noGrp="1" noChangeArrowheads="1"/>
          </p:cNvSpPr>
          <p:nvPr>
            <p:ph type="ftr" sz="quarter" idx="11"/>
          </p:nvPr>
        </p:nvSpPr>
        <p:spPr>
          <a:ln/>
        </p:spPr>
        <p:txBody>
          <a:bodyPr/>
          <a:lstStyle>
            <a:lvl1pPr>
              <a:defRPr/>
            </a:lvl1pPr>
          </a:lstStyle>
          <a:p>
            <a:pPr>
              <a:defRPr/>
            </a:pPr>
            <a:endParaRPr lang="fi-FI"/>
          </a:p>
        </p:txBody>
      </p:sp>
      <p:sp>
        <p:nvSpPr>
          <p:cNvPr id="5" name="Rectangle 6"/>
          <p:cNvSpPr>
            <a:spLocks noGrp="1" noChangeArrowheads="1"/>
          </p:cNvSpPr>
          <p:nvPr>
            <p:ph type="sldNum" sz="quarter" idx="12"/>
          </p:nvPr>
        </p:nvSpPr>
        <p:spPr>
          <a:ln/>
        </p:spPr>
        <p:txBody>
          <a:bodyPr/>
          <a:lstStyle>
            <a:lvl1pPr>
              <a:defRPr/>
            </a:lvl1pPr>
          </a:lstStyle>
          <a:p>
            <a:pPr>
              <a:defRPr/>
            </a:pPr>
            <a:fld id="{E2981C02-CC92-4612-8038-94DABBBC17C2}"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i-FI"/>
          </a:p>
        </p:txBody>
      </p:sp>
      <p:sp>
        <p:nvSpPr>
          <p:cNvPr id="3" name="Rectangle 5"/>
          <p:cNvSpPr>
            <a:spLocks noGrp="1" noChangeArrowheads="1"/>
          </p:cNvSpPr>
          <p:nvPr>
            <p:ph type="ftr" sz="quarter" idx="11"/>
          </p:nvPr>
        </p:nvSpPr>
        <p:spPr>
          <a:ln/>
        </p:spPr>
        <p:txBody>
          <a:bodyPr/>
          <a:lstStyle>
            <a:lvl1pPr>
              <a:defRPr/>
            </a:lvl1pPr>
          </a:lstStyle>
          <a:p>
            <a:pPr>
              <a:defRPr/>
            </a:pPr>
            <a:endParaRPr lang="fi-FI"/>
          </a:p>
        </p:txBody>
      </p:sp>
      <p:sp>
        <p:nvSpPr>
          <p:cNvPr id="4" name="Rectangle 6"/>
          <p:cNvSpPr>
            <a:spLocks noGrp="1" noChangeArrowheads="1"/>
          </p:cNvSpPr>
          <p:nvPr>
            <p:ph type="sldNum" sz="quarter" idx="12"/>
          </p:nvPr>
        </p:nvSpPr>
        <p:spPr>
          <a:ln/>
        </p:spPr>
        <p:txBody>
          <a:bodyPr/>
          <a:lstStyle>
            <a:lvl1pPr>
              <a:defRPr/>
            </a:lvl1pPr>
          </a:lstStyle>
          <a:p>
            <a:pPr>
              <a:defRPr/>
            </a:pPr>
            <a:fld id="{32D2D2E1-6184-4858-9A73-789BB662B199}"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70E9DE97-599D-45DC-A788-FD2C47236117}"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D7A04B33-045D-4C81-9C46-EC4A449EF718}"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fi-F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fi-F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2FF2D4D-0146-433E-8A44-76F07E8E24A1}"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fi-FI" sz="3600" smtClean="0"/>
              <a:t>IMPERIALISMIN VAIKUTUKSIA –</a:t>
            </a:r>
            <a:br>
              <a:rPr lang="fi-FI" sz="3600" smtClean="0"/>
            </a:br>
            <a:r>
              <a:rPr lang="fi-FI" sz="3600" smtClean="0"/>
              <a:t>Esimerkkinä Afrikka</a:t>
            </a:r>
          </a:p>
        </p:txBody>
      </p:sp>
      <p:sp>
        <p:nvSpPr>
          <p:cNvPr id="2051" name="Rectangle 3"/>
          <p:cNvSpPr>
            <a:spLocks noGrp="1" noChangeArrowheads="1"/>
          </p:cNvSpPr>
          <p:nvPr>
            <p:ph type="subTitle" idx="1"/>
          </p:nvPr>
        </p:nvSpPr>
        <p:spPr/>
        <p:txBody>
          <a:bodyPr/>
          <a:lstStyle/>
          <a:p>
            <a:pPr eaLnBrk="1" hangingPunct="1"/>
            <a:r>
              <a:rPr lang="fi-FI" dirty="0" smtClean="0"/>
              <a:t>HI1-kurssi</a:t>
            </a:r>
          </a:p>
          <a:p>
            <a:pPr eaLnBrk="1" hangingPunct="1"/>
            <a:r>
              <a:rPr lang="en-US" dirty="0" smtClean="0">
                <a:cs typeface="Arial" charset="0"/>
              </a:rPr>
              <a:t>© Toni </a:t>
            </a:r>
            <a:r>
              <a:rPr lang="en-US" dirty="0" err="1" smtClean="0">
                <a:cs typeface="Arial" charset="0"/>
              </a:rPr>
              <a:t>Uusimäki</a:t>
            </a:r>
            <a:r>
              <a:rPr lang="en-US" dirty="0" smtClean="0">
                <a:cs typeface="Arial" charset="0"/>
              </a:rPr>
              <a:t> </a:t>
            </a:r>
            <a:r>
              <a:rPr lang="en-US" dirty="0" smtClean="0">
                <a:cs typeface="Arial" charset="0"/>
              </a:rPr>
              <a:t>2013</a:t>
            </a:r>
            <a:endParaRPr lang="en-US" dirty="0" smtClean="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fi-FI" smtClean="0"/>
              <a:t>IMPERIALISMIN SEURAUKSIA</a:t>
            </a:r>
          </a:p>
        </p:txBody>
      </p:sp>
      <p:sp>
        <p:nvSpPr>
          <p:cNvPr id="3075" name="Rectangle 3"/>
          <p:cNvSpPr>
            <a:spLocks noGrp="1" noChangeArrowheads="1"/>
          </p:cNvSpPr>
          <p:nvPr>
            <p:ph type="body" idx="1"/>
          </p:nvPr>
        </p:nvSpPr>
        <p:spPr/>
        <p:txBody>
          <a:bodyPr/>
          <a:lstStyle/>
          <a:p>
            <a:pPr marL="609600" indent="-609600" eaLnBrk="1" hangingPunct="1">
              <a:lnSpc>
                <a:spcPct val="80000"/>
              </a:lnSpc>
              <a:buFontTx/>
              <a:buAutoNum type="arabicPeriod"/>
            </a:pPr>
            <a:r>
              <a:rPr lang="fi-FI" sz="2800" smtClean="0"/>
              <a:t>Siirtomaahallinto lopetti heimosodat</a:t>
            </a:r>
          </a:p>
          <a:p>
            <a:pPr marL="609600" indent="-609600" eaLnBrk="1" hangingPunct="1">
              <a:lnSpc>
                <a:spcPct val="80000"/>
              </a:lnSpc>
              <a:buFontTx/>
              <a:buAutoNum type="arabicPeriod"/>
            </a:pPr>
            <a:r>
              <a:rPr lang="fi-FI" sz="2800" smtClean="0">
                <a:hlinkClick r:id="rId2" action="ppaction://hlinksldjump"/>
              </a:rPr>
              <a:t>Afrikan jako</a:t>
            </a:r>
            <a:endParaRPr lang="fi-FI" sz="2800" smtClean="0"/>
          </a:p>
          <a:p>
            <a:pPr marL="990600" lvl="1" indent="-533400" eaLnBrk="1" hangingPunct="1">
              <a:lnSpc>
                <a:spcPct val="80000"/>
              </a:lnSpc>
              <a:buFontTx/>
              <a:buChar char="•"/>
            </a:pPr>
            <a:r>
              <a:rPr lang="fi-FI" sz="2400" smtClean="0"/>
              <a:t>Englannin Kap-Kairo-suunnitelma</a:t>
            </a:r>
          </a:p>
          <a:p>
            <a:pPr marL="990600" lvl="1" indent="-533400" eaLnBrk="1" hangingPunct="1">
              <a:lnSpc>
                <a:spcPct val="80000"/>
              </a:lnSpc>
              <a:buFontTx/>
              <a:buChar char="•"/>
            </a:pPr>
            <a:r>
              <a:rPr lang="fi-FI" sz="2400" smtClean="0"/>
              <a:t>Ranskan eteneminen länsi-itä –suunnassa</a:t>
            </a:r>
          </a:p>
          <a:p>
            <a:pPr marL="990600" lvl="1" indent="-533400" eaLnBrk="1" hangingPunct="1">
              <a:lnSpc>
                <a:spcPct val="80000"/>
              </a:lnSpc>
              <a:buFontTx/>
              <a:buChar char="•"/>
            </a:pPr>
            <a:r>
              <a:rPr lang="fi-FI" sz="2400" smtClean="0"/>
              <a:t>muut vallat Espanja, Portugali, Saksa, Italia ja Belgia</a:t>
            </a:r>
          </a:p>
          <a:p>
            <a:pPr marL="990600" lvl="1" indent="-533400" eaLnBrk="1" hangingPunct="1">
              <a:lnSpc>
                <a:spcPct val="80000"/>
              </a:lnSpc>
              <a:buFontTx/>
              <a:buChar char="•"/>
            </a:pPr>
            <a:r>
              <a:rPr lang="fi-FI" sz="2400" smtClean="0"/>
              <a:t>Vain Abessinia ja Liberia itsenäisiä ennen I ms:aa</a:t>
            </a:r>
          </a:p>
          <a:p>
            <a:pPr marL="609600" indent="-609600" eaLnBrk="1" hangingPunct="1">
              <a:lnSpc>
                <a:spcPct val="80000"/>
              </a:lnSpc>
              <a:buFontTx/>
              <a:buAutoNum type="arabicPeriod"/>
            </a:pPr>
            <a:r>
              <a:rPr lang="fi-FI" sz="2800" smtClean="0"/>
              <a:t>Uusien afrikkalaisyhteisöjen hajoaminen</a:t>
            </a:r>
          </a:p>
          <a:p>
            <a:pPr marL="609600" indent="-609600" eaLnBrk="1" hangingPunct="1">
              <a:lnSpc>
                <a:spcPct val="80000"/>
              </a:lnSpc>
              <a:buFontTx/>
              <a:buAutoNum type="arabicPeriod"/>
            </a:pPr>
            <a:r>
              <a:rPr lang="fi-FI" sz="2800" smtClean="0"/>
              <a:t>Vanhojen kauppareittien katkeaminen</a:t>
            </a:r>
          </a:p>
          <a:p>
            <a:pPr marL="609600" indent="-609600" eaLnBrk="1" hangingPunct="1">
              <a:lnSpc>
                <a:spcPct val="80000"/>
              </a:lnSpc>
              <a:buFontTx/>
              <a:buAutoNum type="arabicPeriod"/>
            </a:pPr>
            <a:r>
              <a:rPr lang="fi-FI" sz="2800" smtClean="0"/>
              <a:t>Siirtomaaisäntien viljelykasvien viljeleminen  </a:t>
            </a:r>
            <a:r>
              <a:rPr lang="fi-FI" sz="2800" smtClean="0">
                <a:sym typeface="Wingdings" pitchFamily="2" charset="2"/>
              </a:rPr>
              <a:t> ”monokulttuurimaat”</a:t>
            </a:r>
            <a:endParaRPr lang="fi-FI" sz="2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pPr eaLnBrk="1" hangingPunct="1"/>
            <a:r>
              <a:rPr lang="fi-FI" smtClean="0"/>
              <a:t>”Minun Afrikkani”</a:t>
            </a:r>
          </a:p>
        </p:txBody>
      </p:sp>
      <p:sp>
        <p:nvSpPr>
          <p:cNvPr id="4099" name="Rectangle 6"/>
          <p:cNvSpPr>
            <a:spLocks noGrp="1" noChangeArrowheads="1"/>
          </p:cNvSpPr>
          <p:nvPr>
            <p:ph type="body" sz="half" idx="2"/>
          </p:nvPr>
        </p:nvSpPr>
        <p:spPr>
          <a:xfrm>
            <a:off x="4427538" y="1557338"/>
            <a:ext cx="4495800" cy="5068887"/>
          </a:xfrm>
        </p:spPr>
        <p:txBody>
          <a:bodyPr/>
          <a:lstStyle/>
          <a:p>
            <a:pPr eaLnBrk="1" hangingPunct="1">
              <a:buFontTx/>
              <a:buNone/>
            </a:pPr>
            <a:r>
              <a:rPr lang="fi-FI" sz="2000" smtClean="0"/>
              <a:t>    </a:t>
            </a:r>
            <a:r>
              <a:rPr lang="fi-FI" sz="1800" smtClean="0"/>
              <a:t>”Me olemme maailman johtava rotu.</a:t>
            </a:r>
          </a:p>
          <a:p>
            <a:pPr eaLnBrk="1" hangingPunct="1">
              <a:buFontTx/>
              <a:buNone/>
            </a:pPr>
            <a:r>
              <a:rPr lang="fi-FI" sz="1800" smtClean="0"/>
              <a:t>      Mitä suuremman osan maailmasta me asutamme sitä suurempi on ihmiskunnan onni. Brittiläisen maailmanvallan päämääränä on saada herruuteensa koko sivistynyt maailma, myös Yhdysvallat. Mikä unelma! Mutta se on mahdollista!</a:t>
            </a:r>
          </a:p>
          <a:p>
            <a:pPr eaLnBrk="1" hangingPunct="1">
              <a:buFontTx/>
              <a:buNone/>
            </a:pPr>
            <a:r>
              <a:rPr lang="fi-FI" sz="1800" smtClean="0"/>
              <a:t>     Koska Jumala on tehnyt englantia puhuvan rodun työvälineekseen luomaan oikeudenmukaisuutta, vapautta ja rauhaa, Hän myös toivoo, että minä hankin tälle rodulle niin paljon valtaa kuin mahdollista. Uskon, että Hän toivoo minun maalaavan Afrikan kartan brittiläisellä punavärillä.”</a:t>
            </a:r>
          </a:p>
          <a:p>
            <a:pPr eaLnBrk="1" hangingPunct="1">
              <a:buFontTx/>
              <a:buNone/>
            </a:pPr>
            <a:r>
              <a:rPr lang="fi-FI" sz="1400" smtClean="0"/>
              <a:t>                               - Cecil Rhodes 1877</a:t>
            </a:r>
          </a:p>
        </p:txBody>
      </p:sp>
      <p:pic>
        <p:nvPicPr>
          <p:cNvPr id="4100" name="Picture 7" descr="Cecil Rhodes ja Afrikka"/>
          <p:cNvPicPr>
            <a:picLocks noChangeAspect="1" noChangeArrowheads="1"/>
          </p:cNvPicPr>
          <p:nvPr>
            <p:ph sz="half" idx="1"/>
          </p:nvPr>
        </p:nvPicPr>
        <p:blipFill>
          <a:blip r:embed="rId2" cstate="print"/>
          <a:srcRect/>
          <a:stretch>
            <a:fillRect/>
          </a:stretch>
        </p:blipFill>
        <p:spPr>
          <a:xfrm>
            <a:off x="684213" y="1412875"/>
            <a:ext cx="3519487" cy="5445125"/>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9" descr="Afrikka 1914"/>
          <p:cNvPicPr>
            <a:picLocks noChangeAspect="1" noChangeArrowheads="1"/>
          </p:cNvPicPr>
          <p:nvPr/>
        </p:nvPicPr>
        <p:blipFill>
          <a:blip r:embed="rId2" cstate="print"/>
          <a:srcRect/>
          <a:stretch>
            <a:fillRect/>
          </a:stretch>
        </p:blipFill>
        <p:spPr bwMode="auto">
          <a:xfrm>
            <a:off x="2001838" y="0"/>
            <a:ext cx="5138737" cy="6858000"/>
          </a:xfrm>
          <a:prstGeom prst="rect">
            <a:avLst/>
          </a:prstGeom>
          <a:noFill/>
          <a:ln w="9525">
            <a:noFill/>
            <a:miter lim="800000"/>
            <a:headEnd/>
            <a:tailEnd/>
          </a:ln>
        </p:spPr>
      </p:pic>
      <p:sp>
        <p:nvSpPr>
          <p:cNvPr id="5123" name="Text Box 10"/>
          <p:cNvSpPr txBox="1">
            <a:spLocks noChangeArrowheads="1"/>
          </p:cNvSpPr>
          <p:nvPr/>
        </p:nvSpPr>
        <p:spPr bwMode="auto">
          <a:xfrm>
            <a:off x="725488" y="492125"/>
            <a:ext cx="363537" cy="3662363"/>
          </a:xfrm>
          <a:prstGeom prst="rect">
            <a:avLst/>
          </a:prstGeom>
          <a:noFill/>
          <a:ln w="9525">
            <a:noFill/>
            <a:miter lim="800000"/>
            <a:headEnd/>
            <a:tailEnd/>
          </a:ln>
        </p:spPr>
        <p:txBody>
          <a:bodyPr wrap="none">
            <a:spAutoFit/>
          </a:bodyPr>
          <a:lstStyle/>
          <a:p>
            <a:pPr algn="ctr"/>
            <a:r>
              <a:rPr lang="fi-FI" b="1"/>
              <a:t>A</a:t>
            </a:r>
          </a:p>
          <a:p>
            <a:pPr algn="ctr"/>
            <a:r>
              <a:rPr lang="fi-FI" b="1"/>
              <a:t>F</a:t>
            </a:r>
          </a:p>
          <a:p>
            <a:pPr algn="ctr"/>
            <a:r>
              <a:rPr lang="fi-FI" b="1"/>
              <a:t>R</a:t>
            </a:r>
          </a:p>
          <a:p>
            <a:pPr algn="ctr"/>
            <a:r>
              <a:rPr lang="fi-FI" b="1"/>
              <a:t>I</a:t>
            </a:r>
          </a:p>
          <a:p>
            <a:pPr algn="ctr"/>
            <a:r>
              <a:rPr lang="fi-FI" b="1"/>
              <a:t>K</a:t>
            </a:r>
          </a:p>
          <a:p>
            <a:pPr algn="ctr"/>
            <a:r>
              <a:rPr lang="fi-FI" b="1"/>
              <a:t>K</a:t>
            </a:r>
          </a:p>
          <a:p>
            <a:pPr algn="ctr"/>
            <a:r>
              <a:rPr lang="fi-FI" b="1"/>
              <a:t>A</a:t>
            </a:r>
          </a:p>
          <a:p>
            <a:pPr algn="ctr"/>
            <a:endParaRPr lang="fi-FI" b="1"/>
          </a:p>
          <a:p>
            <a:pPr algn="ctr"/>
            <a:r>
              <a:rPr lang="fi-FI" b="1">
                <a:hlinkClick r:id="rId3" action="ppaction://hlinksldjump"/>
              </a:rPr>
              <a:t>1</a:t>
            </a:r>
          </a:p>
          <a:p>
            <a:pPr algn="ctr"/>
            <a:r>
              <a:rPr lang="fi-FI" b="1">
                <a:hlinkClick r:id="rId3" action="ppaction://hlinksldjump"/>
              </a:rPr>
              <a:t>9</a:t>
            </a:r>
          </a:p>
          <a:p>
            <a:pPr algn="ctr"/>
            <a:r>
              <a:rPr lang="fi-FI" b="1">
                <a:hlinkClick r:id="rId3" action="ppaction://hlinksldjump"/>
              </a:rPr>
              <a:t>1</a:t>
            </a:r>
          </a:p>
          <a:p>
            <a:pPr algn="ctr"/>
            <a:r>
              <a:rPr lang="fi-FI" b="1">
                <a:hlinkClick r:id="rId3" action="ppaction://hlinksldjump"/>
              </a:rPr>
              <a:t>4</a:t>
            </a:r>
            <a:endParaRPr lang="fi-FI" b="1"/>
          </a:p>
          <a:p>
            <a:pPr algn="ctr"/>
            <a:endParaRPr lang="fi-FI"/>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fi-FI" smtClean="0"/>
              <a:t>IMPERIALISMIN SEURAUKSIA</a:t>
            </a:r>
          </a:p>
        </p:txBody>
      </p:sp>
      <p:sp>
        <p:nvSpPr>
          <p:cNvPr id="6147" name="Rectangle 3"/>
          <p:cNvSpPr>
            <a:spLocks noGrp="1" noChangeArrowheads="1"/>
          </p:cNvSpPr>
          <p:nvPr>
            <p:ph type="body" idx="1"/>
          </p:nvPr>
        </p:nvSpPr>
        <p:spPr/>
        <p:txBody>
          <a:bodyPr/>
          <a:lstStyle/>
          <a:p>
            <a:pPr marL="609600" indent="-609600" eaLnBrk="1" hangingPunct="1">
              <a:lnSpc>
                <a:spcPct val="80000"/>
              </a:lnSpc>
              <a:buFontTx/>
              <a:buNone/>
            </a:pPr>
            <a:r>
              <a:rPr lang="fi-FI" sz="2800" smtClean="0"/>
              <a:t>6. Afrikan luonnonvarojen hyödyntäminen ja riistäminen</a:t>
            </a:r>
          </a:p>
          <a:p>
            <a:pPr marL="609600" indent="-609600" eaLnBrk="1" hangingPunct="1">
              <a:lnSpc>
                <a:spcPct val="80000"/>
              </a:lnSpc>
              <a:buFontTx/>
              <a:buNone/>
            </a:pPr>
            <a:r>
              <a:rPr lang="fi-FI" sz="2800" smtClean="0"/>
              <a:t>7. Afrikka kytkettiin osaksi maailmankauppaa</a:t>
            </a:r>
          </a:p>
          <a:p>
            <a:pPr marL="609600" indent="-609600" eaLnBrk="1" hangingPunct="1">
              <a:lnSpc>
                <a:spcPct val="80000"/>
              </a:lnSpc>
              <a:buFontTx/>
              <a:buNone/>
            </a:pPr>
            <a:r>
              <a:rPr lang="fi-FI" sz="2800" smtClean="0"/>
              <a:t>8. Maaomaisuuden siirtyminen suureksi osaksi eurooppalaisten käsiin</a:t>
            </a:r>
          </a:p>
          <a:p>
            <a:pPr marL="990600" lvl="1" indent="-533400" eaLnBrk="1" hangingPunct="1">
              <a:lnSpc>
                <a:spcPct val="80000"/>
              </a:lnSpc>
              <a:buFontTx/>
              <a:buChar char="•"/>
            </a:pPr>
            <a:r>
              <a:rPr lang="fi-FI" sz="2400" smtClean="0"/>
              <a:t>esim. Keniassa ja Etelä-Afrikassa</a:t>
            </a:r>
          </a:p>
          <a:p>
            <a:pPr marL="609600" indent="-609600" eaLnBrk="1" hangingPunct="1">
              <a:lnSpc>
                <a:spcPct val="80000"/>
              </a:lnSpc>
              <a:buFontTx/>
              <a:buNone/>
            </a:pPr>
            <a:r>
              <a:rPr lang="fi-FI" sz="2800" smtClean="0"/>
              <a:t>9. Siirtomaista saadut tulot sijoittajien ja valkoisen väestön hyväksi</a:t>
            </a:r>
          </a:p>
          <a:p>
            <a:pPr marL="990600" lvl="1" indent="-533400" eaLnBrk="1" hangingPunct="1">
              <a:lnSpc>
                <a:spcPct val="80000"/>
              </a:lnSpc>
              <a:buFontTx/>
              <a:buChar char="•"/>
            </a:pPr>
            <a:r>
              <a:rPr lang="fi-FI" sz="2400" smtClean="0"/>
              <a:t>siirtomaaisäntien menot &gt; siirtomaista saadut tulot</a:t>
            </a:r>
          </a:p>
          <a:p>
            <a:pPr marL="609600" indent="-609600" eaLnBrk="1" hangingPunct="1">
              <a:lnSpc>
                <a:spcPct val="80000"/>
              </a:lnSpc>
              <a:buFontTx/>
              <a:buNone/>
            </a:pPr>
            <a:r>
              <a:rPr lang="fi-FI" sz="2800" smtClean="0"/>
              <a:t>10. Eurooppalaiset kaivos- ja rautatieyhtiöt tarjosivat työtä </a:t>
            </a:r>
            <a:r>
              <a:rPr lang="fi-FI" sz="2800" smtClean="0">
                <a:cs typeface="Arial" charset="0"/>
              </a:rPr>
              <a:t>− tai pakkotyötä</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Itsenäinen Afrikka"/>
          <p:cNvPicPr>
            <a:picLocks noChangeAspect="1" noChangeArrowheads="1"/>
          </p:cNvPicPr>
          <p:nvPr/>
        </p:nvPicPr>
        <p:blipFill>
          <a:blip r:embed="rId2" cstate="print"/>
          <a:srcRect/>
          <a:stretch>
            <a:fillRect/>
          </a:stretch>
        </p:blipFill>
        <p:spPr bwMode="auto">
          <a:xfrm>
            <a:off x="1676400" y="0"/>
            <a:ext cx="5791200" cy="6858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etusraken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TotalTime>
  <Words>214</Words>
  <Application>Microsoft Office PowerPoint</Application>
  <PresentationFormat>Näytössä katseltava diaesitys (4:3)</PresentationFormat>
  <Paragraphs>38</Paragraphs>
  <Slides>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6</vt:i4>
      </vt:variant>
    </vt:vector>
  </HeadingPairs>
  <TitlesOfParts>
    <vt:vector size="11" baseType="lpstr">
      <vt:lpstr>Verdana</vt:lpstr>
      <vt:lpstr>Arial</vt:lpstr>
      <vt:lpstr>Calibri</vt:lpstr>
      <vt:lpstr>Wingdings</vt:lpstr>
      <vt:lpstr>Oletusrakenne</vt:lpstr>
      <vt:lpstr>IMPERIALISMIN VAIKUTUKSIA – Esimerkkinä Afrikka</vt:lpstr>
      <vt:lpstr>IMPERIALISMIN SEURAUKSIA</vt:lpstr>
      <vt:lpstr>”Minun Afrikkani”</vt:lpstr>
      <vt:lpstr>Dia 4</vt:lpstr>
      <vt:lpstr>IMPERIALISMIN SEURAUKSIA</vt:lpstr>
      <vt:lpstr>Dia 6</vt:lpstr>
    </vt:vector>
  </TitlesOfParts>
  <Company>Kauhavan kaupunki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IMPERIALISMIN VAIKUTUKSIA – Esimerkkinä Afrikka</dc:title>
  <dc:creator>Toni Uusimäki</dc:creator>
  <cp:lastModifiedBy>rehtori</cp:lastModifiedBy>
  <cp:revision>15</cp:revision>
  <dcterms:created xsi:type="dcterms:W3CDTF">2004-09-21T16:06:27Z</dcterms:created>
  <dcterms:modified xsi:type="dcterms:W3CDTF">2013-10-29T08:01:41Z</dcterms:modified>
</cp:coreProperties>
</file>