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aa4d9a5f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5" name="Google Shape;125;g135aa4d9a5f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3017" y="1143000"/>
            <a:ext cx="6012000" cy="3085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6457124f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6457124f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5d44915b5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5d44915b5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55f5e92bf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55f5e92bf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55f5e92bf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55f5e92bf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15d44915b5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15d44915b5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55f5e92bf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155f5e92bfc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353950" y="4503375"/>
            <a:ext cx="45939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3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9" name="Google Shape;109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FAD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457200" lvl="0" indent="-43434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 startAt="3"/>
            </a:pPr>
            <a:r>
              <a:rPr lang="fi"/>
              <a:t>Kolonialismi historiantutkimuksen valossa</a:t>
            </a:r>
            <a:br>
              <a:rPr lang="fi"/>
            </a:br>
            <a:br>
              <a:rPr lang="fi"/>
            </a:br>
            <a:r>
              <a:rPr lang="fi"/>
              <a:t>Tietoisku: Perinteinen ja uusi näkökulma kolonialismiin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Perinteinen näkökulma kolonialismiin</a:t>
            </a:r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Source Sans Pro"/>
              <a:buChar char="●"/>
            </a:pPr>
            <a:r>
              <a:rPr lang="fi" sz="2000"/>
              <a:t>Perinteisesti </a:t>
            </a:r>
            <a:r>
              <a:rPr lang="fi" sz="2000" b="1"/>
              <a:t>kolonialismin </a:t>
            </a:r>
            <a:r>
              <a:rPr lang="fi" sz="2000"/>
              <a:t>ajatellaan tarkoittavan eurooppalaisten tapaa alistaa ja hyödyntää merentakaisia alueita perustamalla siirtokuntia. </a:t>
            </a:r>
            <a:endParaRPr sz="2000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Tämän määritelmän mukainen kolonialismi alkoi 1400-luvun lopulla eurooppalaisten löytöretkien ja siirtokuntien perustamisen myötä. </a:t>
            </a:r>
            <a:endParaRPr sz="2000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Source Sans Pro"/>
              <a:buChar char="●"/>
            </a:pPr>
            <a:r>
              <a:rPr lang="fi" sz="2000"/>
              <a:t>Eurooppalaisten siirtomaiden määrä kasvoi erityisesti </a:t>
            </a:r>
            <a:r>
              <a:rPr lang="fi" sz="2000" b="1"/>
              <a:t>imperialismin aikakaudella</a:t>
            </a:r>
            <a:r>
              <a:rPr lang="fi" sz="2000"/>
              <a:t> 1870–1914. </a:t>
            </a:r>
            <a:r>
              <a:rPr lang="fi" sz="2000" b="1"/>
              <a:t>Imperialismissa </a:t>
            </a:r>
            <a:r>
              <a:rPr lang="fi" sz="2000"/>
              <a:t>emämaa valloittaa ja alistaa siirtomaan niin poliittisesti, sotilaallisesti kuin taloudellisestikin.</a:t>
            </a:r>
            <a:endParaRPr sz="20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Perinteinen näkökulma kolonialismiin</a:t>
            </a:r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body" idx="1"/>
          </p:nvPr>
        </p:nvSpPr>
        <p:spPr>
          <a:xfrm>
            <a:off x="628650" y="1398951"/>
            <a:ext cx="7886700" cy="3438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fi" sz="2400"/>
              <a:t>Perinteisen näkökulman mukaan kolonialismi päättyi, kun siirtomaat itsenäistyivät ja kolonialistisia valta-asetelmia ryhdyttiin purkamaan. 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Source Sans Pro"/>
              <a:buChar char="●"/>
            </a:pPr>
            <a:r>
              <a:rPr lang="fi" sz="2400"/>
              <a:t>Toisen maailmansodan jälkeen siirtomaavallan purkautumista kutsuttiin </a:t>
            </a:r>
            <a:r>
              <a:rPr lang="fi" sz="2400" b="1"/>
              <a:t>dekolonisaatioksi</a:t>
            </a:r>
            <a:r>
              <a:rPr lang="fi" sz="2400"/>
              <a:t>.</a:t>
            </a:r>
            <a:endParaRPr sz="24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Uudet näkökulmat kolonialismiin</a:t>
            </a:r>
            <a:endParaRPr/>
          </a:p>
        </p:txBody>
      </p:sp>
      <p:sp>
        <p:nvSpPr>
          <p:cNvPr id="147" name="Google Shape;147;p25"/>
          <p:cNvSpPr txBox="1">
            <a:spLocks noGrp="1"/>
          </p:cNvSpPr>
          <p:nvPr>
            <p:ph type="body" idx="1"/>
          </p:nvPr>
        </p:nvSpPr>
        <p:spPr>
          <a:xfrm>
            <a:off x="628650" y="1268050"/>
            <a:ext cx="7886700" cy="36042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/>
          </a:bodyPr>
          <a:lstStyle/>
          <a:p>
            <a:pPr marL="457200" lvl="0" indent="-37465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Perinteinen näkökulma kolonialismiin ei ota huomioon, että monet kolonialistiset käytännöt jatkuvat edelleen.</a:t>
            </a:r>
            <a:endParaRPr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b="1"/>
              <a:t>Uuskolonialismilla </a:t>
            </a:r>
            <a:r>
              <a:rPr lang="fi"/>
              <a:t>tarkoitetaan sitä, että valtiot, monikansalliset yhtiöt tai entiset siirtomaaisännät hyödyntävät yhä entisiä siirtomaitaan.</a:t>
            </a:r>
            <a:endParaRPr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 b="1"/>
              <a:t>Jälkikolonialismi </a:t>
            </a:r>
            <a:r>
              <a:rPr lang="fi"/>
              <a:t>on monitieteinen tutkimussuunta, joka tutkii ja purkaa</a:t>
            </a:r>
            <a:r>
              <a:rPr lang="fi" b="1"/>
              <a:t> </a:t>
            </a:r>
            <a:r>
              <a:rPr lang="fi"/>
              <a:t>kolonialismin vaikutuksia, globaaleja valtarakenteita sekä etnisyyttä, rasismia ja toiseutta.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7F7F7F"/>
                </a:solidFill>
              </a:rPr>
              <a:t>Kolonialismin eri muotoja</a:t>
            </a:r>
            <a:endParaRPr>
              <a:solidFill>
                <a:srgbClr val="7F7F7F"/>
              </a:solidFill>
            </a:endParaRPr>
          </a:p>
        </p:txBody>
      </p:sp>
      <p:sp>
        <p:nvSpPr>
          <p:cNvPr id="153" name="Google Shape;153;p26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/>
              <a:t>Kolonialismia voidaan tutkia ja jaotella sen tavoitteiden perusteella.</a:t>
            </a:r>
            <a:endParaRPr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b="1"/>
              <a:t>1. Asutuskolonialismissa </a:t>
            </a:r>
            <a:r>
              <a:rPr lang="fi"/>
              <a:t>valloitetaan alkuperäisasukkaiden alueita asuttamalla heidän maansa. Uudisasukkaat syrjäyttävät alkuperäisen väestön sekä heidän elämäntapansa ja kulttuurinsa.</a:t>
            </a:r>
            <a:endParaRPr/>
          </a:p>
          <a:p>
            <a:pPr marL="457200" lvl="0" indent="-363696" algn="l" rtl="0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Esimerkiksi eurooppalaisten saapuminen Amerikkaan ja Australiaan, Pohjoismaissa saamelaisten työntäminen yhä pohjoisemmaksi.</a:t>
            </a:r>
            <a:endParaRPr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b="1"/>
              <a:t>2. Hallitsemiskolonialismi </a:t>
            </a:r>
            <a:r>
              <a:rPr lang="fi"/>
              <a:t>ei pyri korvaamaan alkuperäistä väestöä, vaan hallitsemaan ja hyödyntämään siirtomaata.</a:t>
            </a:r>
            <a:endParaRPr/>
          </a:p>
          <a:p>
            <a:pPr marL="457200" lvl="0" indent="-363696" algn="l" rtl="0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Esimerkiksi brittien hallitsema Intia.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7F7F7F"/>
                </a:solidFill>
              </a:rPr>
              <a:t>Kolonialismin eri muotoja</a:t>
            </a:r>
            <a:endParaRPr>
              <a:solidFill>
                <a:srgbClr val="7F7F7F"/>
              </a:solidFill>
            </a:endParaRPr>
          </a:p>
        </p:txBody>
      </p:sp>
      <p:sp>
        <p:nvSpPr>
          <p:cNvPr id="159" name="Google Shape;159;p2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lnSpcReduction="20000"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b="1"/>
              <a:t>3. Plantaasisiirtomaiden </a:t>
            </a:r>
            <a:r>
              <a:rPr lang="fi"/>
              <a:t>tavoitteena on tuottaa vientiin raaka-aineita, kuten sokeria tai kahvia. Valtaa pitää siirtomaaeliitti, joka pyrki saamaan kaupasta mahdollisimman suuren taloudellisen voiton.</a:t>
            </a:r>
            <a:endParaRPr/>
          </a:p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Esimerkiksi Karibian saarten plansaasien tuotot päätyivät muun muassa Espanjaan, Ranskaan ja Isoon-Britanniaan.</a:t>
            </a:r>
            <a:endParaRPr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fi" b="1"/>
              <a:t>4. Etnosentristisen sivistämisen </a:t>
            </a:r>
            <a:r>
              <a:rPr lang="fi"/>
              <a:t>tavoitteena on oman maan tapojen ja ajatusten levittäminen ympäri maailmaa, koska niiden ajatellaan olevan parempia kuin muiden kulttuurien vastaavat.</a:t>
            </a:r>
            <a:endParaRPr/>
          </a:p>
          <a:p>
            <a:pPr marL="457200" lvl="0" indent="-374650" algn="l" rtl="0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Esimerkiksi kristinuskon, eurooppalaisten kielten ja tapakulttuurin levittäminen, </a:t>
            </a:r>
            <a:r>
              <a:rPr lang="fi" i="1"/>
              <a:t>valkoisen miehen taakka</a:t>
            </a:r>
            <a:r>
              <a:rPr lang="fi"/>
              <a:t>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Suomalaisten osuus kolonialismin historiassa</a:t>
            </a:r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rmAutofit fontScale="77500" lnSpcReduction="10000"/>
          </a:bodyPr>
          <a:lstStyle/>
          <a:p>
            <a:pPr marL="457200" lvl="0" indent="-341788" algn="l" rtl="0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Aiemmin ajateltiin, ettei suomalaisilla ollut mitään tekemistä kolonialismin kanssa, koska Suomella ei ollut siirtomaita.</a:t>
            </a:r>
            <a:endParaRPr/>
          </a:p>
          <a:p>
            <a:pPr marL="457200" lvl="0" indent="-341788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Nykytutkimus haastaa tämän näkemyksen. Suomen ja suomalaisten osuus kolonialismiin näkyy esimerkiksi seuraavilla tavoilla:</a:t>
            </a:r>
            <a:endParaRPr/>
          </a:p>
          <a:p>
            <a:pPr marL="914400" lvl="0" indent="-341788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 i="1"/>
              <a:t>Asutuskolonialismi </a:t>
            </a:r>
            <a:r>
              <a:rPr lang="fi"/>
              <a:t>saamelaisten maille ja Amerikkaan.</a:t>
            </a:r>
            <a:endParaRPr/>
          </a:p>
          <a:p>
            <a:pPr marL="914400" lvl="0" indent="-341788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Orjatyövoimalla tuotettujen raaka-aineiden, kuten sokerin ja puuvillan käyttäminen.</a:t>
            </a:r>
            <a:endParaRPr/>
          </a:p>
          <a:p>
            <a:pPr marL="914400" lvl="0" indent="-341788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Tuotteiden ja raaka-aineiden myynti kauppa- sekä orjalaivoille, esimerkiksi suomalaista tervaa käytettiin orjalaivojen valmistamiseen.</a:t>
            </a:r>
            <a:endParaRPr/>
          </a:p>
          <a:p>
            <a:pPr marL="914400" lvl="0" indent="-341788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Muille kolonialismia harjoittavien valtioiden palveluksessa työskenteleminen esimerkiksi Karibian siirtomaaplantaaseilla ja Kongo-joen höyrylaivoilla.</a:t>
            </a:r>
            <a:endParaRPr/>
          </a:p>
          <a:p>
            <a:pPr marL="914400" lvl="0" indent="-341788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Lähetystyö eli kristinuskon ja eurooppalaisen kulttuurin levittäminen.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384</Words>
  <Application>Microsoft Office PowerPoint</Application>
  <PresentationFormat>Näytössä katseltava esitys (16:9)</PresentationFormat>
  <Paragraphs>33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Source Sans Pro</vt:lpstr>
      <vt:lpstr>Simple Light</vt:lpstr>
      <vt:lpstr>Office-teema</vt:lpstr>
      <vt:lpstr>Kolonialismi historiantutkimuksen valossa  Tietoisku: Perinteinen ja uusi näkökulma kolonialismiin</vt:lpstr>
      <vt:lpstr>Perinteinen näkökulma kolonialismiin</vt:lpstr>
      <vt:lpstr>Perinteinen näkökulma kolonialismiin</vt:lpstr>
      <vt:lpstr>Uudet näkökulmat kolonialismiin</vt:lpstr>
      <vt:lpstr>Kolonialismin eri muotoja</vt:lpstr>
      <vt:lpstr>Kolonialismin eri muotoja</vt:lpstr>
      <vt:lpstr>Suomalaisten osuus kolonialismin historiassa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Kolonialismi historiantutkimuksen valossa  Tietoisku: Perinteinen ja uusi näkökulma kolonialismiin</dc:title>
  <dc:creator>Kaartinen Minna</dc:creator>
  <cp:lastModifiedBy>Kaartinen Minna</cp:lastModifiedBy>
  <cp:revision>1</cp:revision>
  <dcterms:modified xsi:type="dcterms:W3CDTF">2024-03-03T12:14:36Z</dcterms:modified>
</cp:coreProperties>
</file>