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8" r:id="rId6"/>
    <p:sldId id="273" r:id="rId7"/>
    <p:sldId id="281" r:id="rId8"/>
    <p:sldId id="282" r:id="rId9"/>
    <p:sldId id="269" r:id="rId10"/>
    <p:sldId id="270" r:id="rId11"/>
    <p:sldId id="271" r:id="rId12"/>
    <p:sldId id="283" r:id="rId13"/>
    <p:sldId id="275" r:id="rId14"/>
    <p:sldId id="276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3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11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CEC25-DFD6-406C-AFF9-D8AF1582FFAE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8A2E8-2B2C-42AD-B954-FAD7D8438FB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5671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21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77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07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76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50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25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77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244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2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2" name="Rectangle 21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77630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125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288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858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48962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219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4" y="1773238"/>
            <a:ext cx="460895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48962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8048" y="1773238"/>
            <a:ext cx="460826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4896297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49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5" y="1773238"/>
            <a:ext cx="1036954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1065688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8516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3024287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584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345362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79427" y="1773238"/>
            <a:ext cx="3024286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373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4608513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03482" y="0"/>
            <a:ext cx="6188518" cy="6669360"/>
          </a:xfrm>
          <a:custGeom>
            <a:avLst/>
            <a:gdLst/>
            <a:ahLst/>
            <a:cxnLst/>
            <a:rect l="l" t="t" r="r" b="b"/>
            <a:pathLst>
              <a:path w="6188518" h="6669360">
                <a:moveTo>
                  <a:pt x="1820710" y="0"/>
                </a:moveTo>
                <a:lnTo>
                  <a:pt x="6188518" y="0"/>
                </a:lnTo>
                <a:lnTo>
                  <a:pt x="6188518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3125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6481317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31674" y="0"/>
            <a:ext cx="4460326" cy="6669360"/>
          </a:xfrm>
          <a:custGeom>
            <a:avLst/>
            <a:gdLst/>
            <a:ahLst/>
            <a:cxnLst/>
            <a:rect l="l" t="t" r="r" b="b"/>
            <a:pathLst>
              <a:path w="4460326" h="6669360">
                <a:moveTo>
                  <a:pt x="1820710" y="0"/>
                </a:moveTo>
                <a:lnTo>
                  <a:pt x="4460326" y="0"/>
                </a:lnTo>
                <a:lnTo>
                  <a:pt x="4460326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798984" cy="216471"/>
          </a:xfrm>
        </p:spPr>
        <p:txBody>
          <a:bodyPr/>
          <a:lstStyle>
            <a:lvl1pPr algn="l">
              <a:defRPr/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81328"/>
            <a:ext cx="4392488" cy="216471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9425" y="6381551"/>
            <a:ext cx="431999" cy="215801"/>
          </a:xfrm>
        </p:spPr>
        <p:txBody>
          <a:bodyPr/>
          <a:lstStyle>
            <a:lvl1pPr algn="l">
              <a:defRPr/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4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4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7" name="Rectangle 16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548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6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426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6240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56240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510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67691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56588" y="1773237"/>
            <a:ext cx="3455987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374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344767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05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425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56240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56240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045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281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582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accent2"/>
              </a:buClr>
              <a:defRPr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2576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309320"/>
                </a:lnTo>
                <a:lnTo>
                  <a:pt x="12192000" y="6669088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0" y="0"/>
            <a:ext cx="6096000" cy="6858000"/>
          </a:xfrm>
          <a:solidFill>
            <a:schemeClr val="accent2">
              <a:alpha val="70000"/>
            </a:schemeClr>
          </a:solidFill>
        </p:spPr>
        <p:txBody>
          <a:bodyPr lIns="576000" tIns="2422800" rIns="1080000" bIns="10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4" y="1051892"/>
            <a:ext cx="4464496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66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07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359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3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4" name="Rectangle 23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011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Rectangle 8"/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1" name="Rectangle 10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2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07769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814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30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002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ra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460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2980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ol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tx2"/>
          </a:solidFill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482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tx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8" name="Rectangle 17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107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773239"/>
            <a:ext cx="11229363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01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1065713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14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66841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7567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75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638" y="1773239"/>
            <a:ext cx="11233150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4472" y="6381328"/>
            <a:ext cx="936104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5BBED14C-FD3D-4C7F-8EAD-309550AB8EC5}" type="datetimeFigureOut">
              <a:rPr lang="fi-FI" smtClean="0"/>
              <a:t>20.3.2023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8"/>
            <a:ext cx="4248472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0576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F4A1305D-6DF7-4192-A68E-E93C2FBF5CB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5" name="Rectangle 14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(c)" hidden="1"/>
          <p:cNvSpPr txBox="1"/>
          <p:nvPr/>
        </p:nvSpPr>
        <p:spPr>
          <a:xfrm>
            <a:off x="12031551" y="6877509"/>
            <a:ext cx="157094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jyo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05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Lato" panose="020F0502020204030203" pitchFamily="34" charset="0"/>
        <a:buChar char="–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42299-02B2-F436-E3F6-0DE1340CE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8814" y="3142000"/>
            <a:ext cx="7027109" cy="1809819"/>
          </a:xfrm>
        </p:spPr>
        <p:txBody>
          <a:bodyPr/>
          <a:lstStyle/>
          <a:p>
            <a:r>
              <a:rPr lang="fi-FI" dirty="0" err="1"/>
              <a:t>Kandisemma</a:t>
            </a:r>
            <a:r>
              <a:rPr lang="fi-FI" dirty="0"/>
              <a:t>:  </a:t>
            </a:r>
            <a:br>
              <a:rPr lang="fi-FI" dirty="0"/>
            </a:br>
            <a:r>
              <a:rPr lang="fi-FI" sz="3600" dirty="0"/>
              <a:t>kypsyysnäyte ja kandikonferenssi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1E39B3-DBB1-AA36-87DF-2463889E4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2421" y="5254867"/>
            <a:ext cx="6866922" cy="959048"/>
          </a:xfrm>
        </p:spPr>
        <p:txBody>
          <a:bodyPr/>
          <a:lstStyle/>
          <a:p>
            <a:r>
              <a:rPr lang="fi-FI" dirty="0"/>
              <a:t>Mari Kääpä</a:t>
            </a:r>
          </a:p>
          <a:p>
            <a:r>
              <a:rPr lang="fi-FI" dirty="0"/>
              <a:t>mari.p.kaapa@jyu.fi</a:t>
            </a:r>
          </a:p>
        </p:txBody>
      </p:sp>
      <p:pic>
        <p:nvPicPr>
          <p:cNvPr id="5" name="Picture 4" descr="A picture containing fungus, outdoor, plant, wood&#10;&#10;Description automatically generated">
            <a:extLst>
              <a:ext uri="{FF2B5EF4-FFF2-40B4-BE49-F238E27FC236}">
                <a16:creationId xmlns:a16="http://schemas.microsoft.com/office/drawing/2014/main" id="{AB1FD956-B6C8-0736-AD54-BBC28BA5C6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46695" y="1251810"/>
            <a:ext cx="5830131" cy="43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11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Kandikonferenssissa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Opponentti</a:t>
            </a:r>
            <a:endParaRPr lang="fi-FI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79577" y="1628801"/>
            <a:ext cx="7858125" cy="4162425"/>
          </a:xfrm>
        </p:spPr>
        <p:txBody>
          <a:bodyPr/>
          <a:lstStyle/>
          <a:p>
            <a:pPr>
              <a:buNone/>
            </a:pPr>
            <a:r>
              <a:rPr lang="fi-FI" sz="2200" dirty="0"/>
              <a:t>Vastustaja, vastaväittäjä tieteellisessä keskustelussa</a:t>
            </a:r>
          </a:p>
          <a:p>
            <a:pPr>
              <a:buNone/>
            </a:pPr>
            <a:endParaRPr lang="fi-FI" sz="2200" dirty="0"/>
          </a:p>
          <a:p>
            <a:pPr>
              <a:buNone/>
            </a:pPr>
            <a:r>
              <a:rPr lang="fi-FI" sz="2200" dirty="0"/>
              <a:t>   - on lukenut työn huolellisesti</a:t>
            </a:r>
          </a:p>
          <a:p>
            <a:pPr>
              <a:buNone/>
            </a:pPr>
            <a:endParaRPr lang="fi-FI" sz="2200" dirty="0"/>
          </a:p>
          <a:p>
            <a:pPr>
              <a:buNone/>
            </a:pPr>
            <a:r>
              <a:rPr lang="fi-FI" sz="2200" dirty="0"/>
              <a:t>   - antaa palautetta teemaistunnossa, mutta myös sen jälkeen</a:t>
            </a:r>
          </a:p>
          <a:p>
            <a:pPr>
              <a:buNone/>
            </a:pPr>
            <a:endParaRPr lang="fi-FI" sz="2200" dirty="0"/>
          </a:p>
          <a:p>
            <a:pPr>
              <a:buNone/>
            </a:pPr>
            <a:r>
              <a:rPr lang="fi-FI" sz="2200" dirty="0"/>
              <a:t>   - esittää työhön rakentavasti kriittisiä kommentteja    keskustelun virittämiseksi ja työn  edelleen kehittelyn pohjaksi</a:t>
            </a:r>
          </a:p>
          <a:p>
            <a:pPr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81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Opponentti: 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Ole palautteessasi</a:t>
            </a:r>
            <a:endParaRPr lang="fi-FI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fi-FI" b="1" dirty="0"/>
              <a:t>- konkreettinen</a:t>
            </a:r>
            <a:r>
              <a:rPr lang="fi-FI" dirty="0"/>
              <a:t>: </a:t>
            </a:r>
          </a:p>
          <a:p>
            <a:pPr lvl="1">
              <a:buNone/>
            </a:pPr>
            <a:r>
              <a:rPr lang="fi-FI" sz="2200" dirty="0"/>
              <a:t>   konkreettisista huomioista työn tekijä hyötyy eniten!</a:t>
            </a:r>
          </a:p>
          <a:p>
            <a:pPr lvl="1">
              <a:buFontTx/>
              <a:buNone/>
            </a:pPr>
            <a:endParaRPr lang="fi-FI" sz="2200" dirty="0"/>
          </a:p>
          <a:p>
            <a:pPr marL="457200" lvl="1" indent="0">
              <a:buNone/>
            </a:pPr>
            <a:r>
              <a:rPr lang="fi-FI" b="1" dirty="0"/>
              <a:t>- rakentavasti suhtautuva ja aito peili</a:t>
            </a:r>
            <a:r>
              <a:rPr lang="fi-FI" dirty="0"/>
              <a:t>: </a:t>
            </a:r>
          </a:p>
          <a:p>
            <a:pPr lvl="1">
              <a:buNone/>
            </a:pPr>
            <a:r>
              <a:rPr lang="fi-FI" sz="2200" dirty="0"/>
              <a:t>    ideana on auttaa työn tekijää kehittämään työtään ja omaa ajatteluaan, mutta kehittymistä ei voi tapahtua ilman kriittistä ajattelua</a:t>
            </a:r>
          </a:p>
          <a:p>
            <a:pPr>
              <a:buNone/>
            </a:pPr>
            <a:endParaRPr lang="fi-FI" sz="2200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02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2414589" y="269876"/>
            <a:ext cx="7858125" cy="926877"/>
          </a:xfrm>
        </p:spPr>
        <p:txBody>
          <a:bodyPr/>
          <a:lstStyle/>
          <a:p>
            <a:r>
              <a:rPr lang="fi-FI" sz="3400" dirty="0">
                <a:solidFill>
                  <a:srgbClr val="993300"/>
                </a:solidFill>
                <a:latin typeface="BankGothic Md BT"/>
              </a:rPr>
              <a:t>Opponoinnin muodot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1"/>
          </p:nvPr>
        </p:nvSpPr>
        <p:spPr>
          <a:xfrm>
            <a:off x="2414588" y="1412777"/>
            <a:ext cx="3321372" cy="453650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i-FI" sz="2200" b="1" dirty="0">
                <a:solidFill>
                  <a:srgbClr val="993300"/>
                </a:solidFill>
              </a:rPr>
              <a:t>Suullisesti</a:t>
            </a:r>
            <a:r>
              <a:rPr lang="fi-FI" sz="2200" dirty="0">
                <a:solidFill>
                  <a:srgbClr val="993300"/>
                </a:solidFill>
              </a:rPr>
              <a:t>: </a:t>
            </a:r>
            <a:r>
              <a:rPr lang="fi-FI" sz="22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200" dirty="0"/>
              <a:t>teemaistunnossa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200" dirty="0"/>
              <a:t>esityksen jälkeen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000" b="1" dirty="0">
                <a:solidFill>
                  <a:srgbClr val="993300"/>
                </a:solidFill>
              </a:rPr>
              <a:t>  </a:t>
            </a:r>
          </a:p>
          <a:p>
            <a:pPr marL="0" indent="0">
              <a:lnSpc>
                <a:spcPct val="90000"/>
              </a:lnSpc>
              <a:buNone/>
            </a:pPr>
            <a:endParaRPr lang="fi-FI" sz="2000" b="1" dirty="0">
              <a:solidFill>
                <a:srgbClr val="9933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fi-FI" sz="2200" b="1" dirty="0">
              <a:solidFill>
                <a:srgbClr val="9933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i-FI" sz="2200" b="1" dirty="0">
                <a:solidFill>
                  <a:srgbClr val="993300"/>
                </a:solidFill>
              </a:rPr>
              <a:t>Kirjallisesti:</a:t>
            </a:r>
            <a:r>
              <a:rPr lang="fi-FI" sz="2200" b="1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200" dirty="0"/>
              <a:t>opponentin paperi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200" dirty="0"/>
              <a:t>(1-2 liuskaa), lähetetään  konferenssin jälkeisenä päivänä proponentille</a:t>
            </a:r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5951984" y="1412777"/>
            <a:ext cx="4608512" cy="4608511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i-FI" sz="2000" b="1" dirty="0">
                <a:solidFill>
                  <a:srgbClr val="993300"/>
                </a:solidFill>
              </a:rPr>
              <a:t>Suullinen opponointi: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i-FI" sz="2000" dirty="0"/>
              <a:t>arvioi työn kokonaisuutta yleisellä tasolla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i-FI" sz="2000" dirty="0"/>
              <a:t>haasta työn tekijä argumentoimaan joistakin keskeisimmistä asioista (esim. työn kehittämiskohteista)</a:t>
            </a:r>
          </a:p>
          <a:p>
            <a:pPr marL="0" indent="0">
              <a:lnSpc>
                <a:spcPct val="90000"/>
              </a:lnSpc>
              <a:buNone/>
            </a:pPr>
            <a:endParaRPr lang="fi-FI" sz="2000" dirty="0"/>
          </a:p>
          <a:p>
            <a:pPr marL="0" indent="0">
              <a:lnSpc>
                <a:spcPct val="90000"/>
              </a:lnSpc>
              <a:buNone/>
            </a:pPr>
            <a:r>
              <a:rPr lang="fi-FI" sz="2000" b="1" dirty="0">
                <a:solidFill>
                  <a:srgbClr val="993300"/>
                </a:solidFill>
              </a:rPr>
              <a:t>Kirjallinen opponointi: 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i-FI" sz="2000" dirty="0"/>
              <a:t>sisältää myös suullisen esityksen kommentointia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i-FI" sz="2000" dirty="0"/>
              <a:t>anna palautetta työn sisällöstä sekä kielellisestä ja viestinnällisestä puolesta, myös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000" dirty="0"/>
              <a:t>     lähteidenkäytön tarkistus</a:t>
            </a:r>
          </a:p>
          <a:p>
            <a:pPr marL="0" indent="0">
              <a:lnSpc>
                <a:spcPct val="90000"/>
              </a:lnSpc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Koulutuksen</a:t>
            </a:r>
            <a:r>
              <a:rPr lang="en-US" dirty="0"/>
              <a:t> </a:t>
            </a:r>
            <a:r>
              <a:rPr lang="en-US" dirty="0" err="1"/>
              <a:t>tutkimuslaitos</a:t>
            </a:r>
            <a:r>
              <a:rPr lang="en-US" dirty="0"/>
              <a:t> - Finnish Institute for Educational Research</a:t>
            </a:r>
          </a:p>
        </p:txBody>
      </p:sp>
    </p:spTree>
    <p:extLst>
      <p:ext uri="{BB962C8B-B14F-4D97-AF65-F5344CB8AC3E}">
        <p14:creationId xmlns:p14="http://schemas.microsoft.com/office/powerpoint/2010/main" val="242812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14589" y="188641"/>
            <a:ext cx="7858125" cy="1224235"/>
          </a:xfrm>
        </p:spPr>
        <p:txBody>
          <a:bodyPr/>
          <a:lstStyle/>
          <a:p>
            <a:pPr algn="l"/>
            <a:r>
              <a:rPr lang="fi-FI" sz="2200" dirty="0">
                <a:solidFill>
                  <a:srgbClr val="993300"/>
                </a:solidFill>
                <a:latin typeface="BankGothic Md BT" pitchFamily="34" charset="0"/>
              </a:rPr>
              <a:t>Proponentti &amp; Opponentti:</a:t>
            </a:r>
            <a:br>
              <a:rPr lang="fi-FI" sz="3600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Mihin tutkielmassa tulee kiinnittää huomiota?</a:t>
            </a:r>
            <a:endParaRPr lang="fi-FI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91545" y="1772816"/>
            <a:ext cx="8208913" cy="4248472"/>
          </a:xfrm>
        </p:spPr>
        <p:txBody>
          <a:bodyPr/>
          <a:lstStyle/>
          <a:p>
            <a:pPr lvl="1"/>
            <a:r>
              <a:rPr lang="fi-FI" sz="2000" b="1" dirty="0">
                <a:latin typeface="AvantGarde" pitchFamily="34" charset="0"/>
              </a:rPr>
              <a:t>työn nimi</a:t>
            </a:r>
            <a:r>
              <a:rPr lang="fi-FI" sz="2000" dirty="0">
                <a:latin typeface="AvantGarde" pitchFamily="34" charset="0"/>
              </a:rPr>
              <a:t>: miten hyvin kuvaa työn sisältöä?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tiivistelmän</a:t>
            </a:r>
            <a:r>
              <a:rPr lang="fi-FI" sz="2000" dirty="0">
                <a:latin typeface="AvantGarde" pitchFamily="34" charset="0"/>
              </a:rPr>
              <a:t> selkeys ja tarkoituksenmukaisuus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työn jäsentelyn </a:t>
            </a:r>
            <a:r>
              <a:rPr lang="fi-FI" sz="2000" dirty="0">
                <a:latin typeface="AvantGarde" pitchFamily="34" charset="0"/>
              </a:rPr>
              <a:t>johdonmukaisuus ja otsikoinnin selkeys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tutkimuksen tavoitteiden ja kysymysten </a:t>
            </a:r>
            <a:r>
              <a:rPr lang="fi-FI" sz="2000" dirty="0">
                <a:latin typeface="AvantGarde" pitchFamily="34" charset="0"/>
              </a:rPr>
              <a:t>selkeys ja relevanttius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keskeisten käsitteiden </a:t>
            </a:r>
            <a:r>
              <a:rPr lang="fi-FI" sz="2000" dirty="0">
                <a:latin typeface="AvantGarde" pitchFamily="34" charset="0"/>
              </a:rPr>
              <a:t>määrittely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tutkimusaiheen</a:t>
            </a:r>
            <a:r>
              <a:rPr lang="fi-FI" sz="2000" dirty="0">
                <a:latin typeface="AvantGarde" pitchFamily="34" charset="0"/>
              </a:rPr>
              <a:t> yleinen perustelu ja merkityksellisyys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tutkimuksen rajaus</a:t>
            </a:r>
            <a:r>
              <a:rPr lang="fi-FI" sz="2000" dirty="0">
                <a:latin typeface="AvantGarde" pitchFamily="34" charset="0"/>
              </a:rPr>
              <a:t>: onko tutkimus rajattu sopivan suppeaksi? pystytäänkö siinä vastaamaan asetettuihin kysymyksiin?</a:t>
            </a:r>
          </a:p>
          <a:p>
            <a:pPr lvl="1"/>
            <a:r>
              <a:rPr lang="fi-FI" sz="2000" b="1" dirty="0">
                <a:latin typeface="AvantGarde" pitchFamily="34" charset="0"/>
              </a:rPr>
              <a:t>teoreettisen taustan </a:t>
            </a:r>
            <a:r>
              <a:rPr lang="fi-FI" sz="2000" dirty="0">
                <a:latin typeface="AvantGarde" pitchFamily="34" charset="0"/>
              </a:rPr>
              <a:t>riittävä käsittely ja sen linkittyminen aineiston analyysiin</a:t>
            </a:r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72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14589" y="404664"/>
            <a:ext cx="7858125" cy="1152129"/>
          </a:xfrm>
        </p:spPr>
        <p:txBody>
          <a:bodyPr/>
          <a:lstStyle/>
          <a:p>
            <a:pPr algn="l"/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…Mihin tutkielmassa tulee kiinnittää</a:t>
            </a:r>
            <a:br>
              <a:rPr lang="fi-FI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huomiota?</a:t>
            </a:r>
            <a:endParaRPr lang="fi-FI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35561" y="1916832"/>
            <a:ext cx="8137153" cy="3888656"/>
          </a:xfrm>
        </p:spPr>
        <p:txBody>
          <a:bodyPr/>
          <a:lstStyle/>
          <a:p>
            <a:pPr lvl="1"/>
            <a:r>
              <a:rPr lang="fi-FI" sz="2000" b="1" dirty="0"/>
              <a:t>tutkimusmenetelmän</a:t>
            </a:r>
            <a:r>
              <a:rPr lang="fi-FI" sz="2000" dirty="0"/>
              <a:t> sopivuus aiheeseen ja aineiston riittävyys</a:t>
            </a:r>
          </a:p>
          <a:p>
            <a:pPr lvl="1"/>
            <a:r>
              <a:rPr lang="fi-FI" sz="2000" b="1" dirty="0"/>
              <a:t>tulosten analyysin </a:t>
            </a:r>
            <a:r>
              <a:rPr lang="fi-FI" sz="2000" dirty="0"/>
              <a:t>osuvuus ja luotettavuus</a:t>
            </a:r>
          </a:p>
          <a:p>
            <a:pPr lvl="2">
              <a:buFont typeface="Wingdings" pitchFamily="2" charset="2"/>
              <a:buChar char="Ø"/>
            </a:pPr>
            <a:r>
              <a:rPr lang="fi-FI" sz="2000" dirty="0"/>
              <a:t>linkittyminen työn teoriaan ja aiempiin tutkimuksiin sekä tutkimuskysymyksiin ja  työn tavoitteisiin</a:t>
            </a:r>
          </a:p>
          <a:p>
            <a:pPr lvl="1"/>
            <a:r>
              <a:rPr lang="fi-FI" sz="2000" b="1" dirty="0"/>
              <a:t>johtopäätösten</a:t>
            </a:r>
            <a:r>
              <a:rPr lang="fi-FI" sz="2000" dirty="0"/>
              <a:t> argumentointi</a:t>
            </a:r>
          </a:p>
          <a:p>
            <a:pPr lvl="1"/>
            <a:r>
              <a:rPr lang="fi-FI" sz="2000" b="1" dirty="0"/>
              <a:t>lähdeluettelon </a:t>
            </a:r>
            <a:r>
              <a:rPr lang="fi-FI" sz="2000" dirty="0"/>
              <a:t>kattavuus ja johdonmukaisuus</a:t>
            </a:r>
          </a:p>
          <a:p>
            <a:pPr lvl="1"/>
            <a:r>
              <a:rPr lang="fi-FI" sz="2000" b="1" dirty="0"/>
              <a:t>työn kieliasu</a:t>
            </a:r>
            <a:r>
              <a:rPr lang="fi-FI" sz="2000" dirty="0"/>
              <a:t>, taulukoiden ja kuvioiden käyttö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3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5F8A2-2C09-4E73-5EDA-4B17B5DDE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</p:spPr>
        <p:txBody>
          <a:bodyPr anchor="t">
            <a:normAutofit/>
          </a:bodyPr>
          <a:lstStyle/>
          <a:p>
            <a:r>
              <a:rPr lang="fi-FI" dirty="0"/>
              <a:t>Kypsyysnäyte eli maturiteetti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62F08-BE1A-E856-1D74-D7D10D6F4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0942" y="1556792"/>
            <a:ext cx="6548284" cy="4824957"/>
          </a:xfrm>
        </p:spPr>
        <p:txBody>
          <a:bodyPr anchor="t">
            <a:noAutofit/>
          </a:bodyPr>
          <a:lstStyle/>
          <a:p>
            <a:pPr>
              <a:lnSpc>
                <a:spcPct val="110000"/>
              </a:lnSpc>
            </a:pPr>
            <a:r>
              <a:rPr lang="fi-FI" sz="2000" dirty="0"/>
              <a:t>Valmis kandityö viedään Moodleen </a:t>
            </a:r>
            <a:r>
              <a:rPr lang="fi-FI" sz="2000" dirty="0" err="1"/>
              <a:t>Turnit</a:t>
            </a:r>
            <a:r>
              <a:rPr lang="fi-FI" sz="2000" dirty="0"/>
              <a:t>- plagiaatintarkistukseen (siellä on Marin ryhmälle oma kansio). Tieto tästä ohjaajalle, että hän voi käydä tarkistamassa prosentit.</a:t>
            </a:r>
          </a:p>
          <a:p>
            <a:pPr>
              <a:lnSpc>
                <a:spcPct val="110000"/>
              </a:lnSpc>
            </a:pPr>
            <a:r>
              <a:rPr lang="fi-FI" sz="2000" dirty="0"/>
              <a:t>Kun kandityö on valmis, tehdään maturiteetti eli kypsyysnäyte. Ohjaaja tarvitsee työn ajoissa tehdäkseen maturiteettikysymykset.</a:t>
            </a:r>
          </a:p>
          <a:p>
            <a:pPr>
              <a:lnSpc>
                <a:spcPct val="110000"/>
              </a:lnSpc>
            </a:pPr>
            <a:r>
              <a:rPr lang="fi-FI" sz="2000" dirty="0"/>
              <a:t>Kypsyysnäyte tehdään </a:t>
            </a:r>
            <a:r>
              <a:rPr lang="fi-FI" sz="2000" dirty="0" err="1"/>
              <a:t>Examissa</a:t>
            </a:r>
            <a:r>
              <a:rPr lang="fi-FI" sz="2000" dirty="0"/>
              <a:t>, ajankohta sovitaan ohjaajan kanssa.</a:t>
            </a:r>
          </a:p>
          <a:p>
            <a:pPr>
              <a:lnSpc>
                <a:spcPct val="110000"/>
              </a:lnSpc>
            </a:pPr>
            <a:r>
              <a:rPr lang="fi-FI" sz="2000" dirty="0"/>
              <a:t>Kypsyysnäytteen tarkistaa ensin ohjaaja, sen jälkeen vastaus menee kielentarkastukseen, josta myös täytyy päästä läpi.</a:t>
            </a:r>
          </a:p>
          <a:p>
            <a:pPr>
              <a:lnSpc>
                <a:spcPct val="110000"/>
              </a:lnSpc>
            </a:pPr>
            <a:r>
              <a:rPr lang="fi-FI" sz="2000" dirty="0"/>
              <a:t>Itse työ arvioidaan numeerisesti, siitä saatte myös arviointilomakkeen erittelyineen.</a:t>
            </a:r>
          </a:p>
        </p:txBody>
      </p:sp>
      <p:pic>
        <p:nvPicPr>
          <p:cNvPr id="6" name="Content Placeholder 5" descr="A picture containing floor, ground, arm&#10;&#10;Description automatically generated">
            <a:extLst>
              <a:ext uri="{FF2B5EF4-FFF2-40B4-BE49-F238E27FC236}">
                <a16:creationId xmlns:a16="http://schemas.microsoft.com/office/drawing/2014/main" id="{EEC22C30-55FB-1095-EF8B-88A877E77C1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5" r="17662" b="1"/>
          <a:stretch/>
        </p:blipFill>
        <p:spPr>
          <a:xfrm>
            <a:off x="7395875" y="1556792"/>
            <a:ext cx="4566594" cy="4096619"/>
          </a:xfrm>
          <a:noFill/>
        </p:spPr>
      </p:pic>
    </p:spTree>
    <p:extLst>
      <p:ext uri="{BB962C8B-B14F-4D97-AF65-F5344CB8AC3E}">
        <p14:creationId xmlns:p14="http://schemas.microsoft.com/office/powerpoint/2010/main" val="812717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EC420-A3FC-FD43-8A50-C3468494B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5897987" cy="1080542"/>
          </a:xfrm>
        </p:spPr>
        <p:txBody>
          <a:bodyPr/>
          <a:lstStyle/>
          <a:p>
            <a:r>
              <a:rPr lang="fi-FI" dirty="0"/>
              <a:t>Tämän kevään aikatauluista…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89F7D-C033-F7AC-22D4-772EED0E04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664" y="1773239"/>
            <a:ext cx="6253317" cy="4392612"/>
          </a:xfrm>
        </p:spPr>
        <p:txBody>
          <a:bodyPr/>
          <a:lstStyle/>
          <a:p>
            <a:pPr marL="0" indent="0">
              <a:buNone/>
            </a:pPr>
            <a:r>
              <a:rPr lang="fi-FI" sz="2800" dirty="0"/>
              <a:t>Kevään aikataulut maturiteetin osalta:</a:t>
            </a:r>
          </a:p>
          <a:p>
            <a:r>
              <a:rPr lang="fi-FI" sz="2800" dirty="0"/>
              <a:t>Viimeistään pe 9.6.2023 </a:t>
            </a:r>
            <a:r>
              <a:rPr lang="fi-FI" sz="2800" dirty="0" err="1"/>
              <a:t>Moviin</a:t>
            </a:r>
            <a:r>
              <a:rPr lang="fi-FI" sz="2800" dirty="0"/>
              <a:t> kielentarkastukseen saapuneet tentissä kirjoitetut </a:t>
            </a:r>
            <a:r>
              <a:rPr lang="fi-FI" sz="2800" dirty="0" err="1"/>
              <a:t>kypsyysnäytteet</a:t>
            </a:r>
            <a:r>
              <a:rPr lang="fi-FI" sz="2800" dirty="0"/>
              <a:t> tarkistetaan ennen kesätaukoa. Tämän jälkeen kielentarkastukseen saapuneita töitä aletaan tarkastaa viikolla 32 eli 7.8.2023 alkavalla viikolla.</a:t>
            </a:r>
          </a:p>
        </p:txBody>
      </p:sp>
      <p:pic>
        <p:nvPicPr>
          <p:cNvPr id="6" name="Content Placeholder 5" descr="A picture containing sky, palm, outdoor, beach&#10;&#10;Description automatically generated">
            <a:extLst>
              <a:ext uri="{FF2B5EF4-FFF2-40B4-BE49-F238E27FC236}">
                <a16:creationId xmlns:a16="http://schemas.microsoft.com/office/drawing/2014/main" id="{27ABF1F2-0983-C570-03C9-B195A41E4F4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919" y="751186"/>
            <a:ext cx="4060999" cy="5414665"/>
          </a:xfrm>
        </p:spPr>
      </p:pic>
    </p:spTree>
    <p:extLst>
      <p:ext uri="{BB962C8B-B14F-4D97-AF65-F5344CB8AC3E}">
        <p14:creationId xmlns:p14="http://schemas.microsoft.com/office/powerpoint/2010/main" val="210437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81187-F1AE-18A7-9884-DB084A6CD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5750503" cy="747866"/>
          </a:xfrm>
        </p:spPr>
        <p:txBody>
          <a:bodyPr/>
          <a:lstStyle/>
          <a:p>
            <a:r>
              <a:rPr lang="fi-FI" dirty="0"/>
              <a:t>Tämän kevään aikatauluista…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CA38B-B472-8E47-3B80-E89CF0356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2175" y="2133600"/>
            <a:ext cx="4896296" cy="4392612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/>
              <a:t>Kandikonferenssi RUU 30.5.2023 klo 12.15-15.45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Kandikonferenssiin ilmoittautumisessa ilmoitetaan esittäjät, esityksen otsikko sekä opponentit </a:t>
            </a:r>
            <a:r>
              <a:rPr lang="fi-FI" sz="2400" dirty="0">
                <a:sym typeface="Wingdings" panose="05000000000000000000" pitchFamily="2" charset="2"/>
              </a:rPr>
              <a:t> tämä tieto kerätään 11.4. kerralla.</a:t>
            </a:r>
            <a:endParaRPr lang="fi-FI" sz="2400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6" name="Content Placeholder 5" descr="A picture containing sky, boat, outdoor, sunset&#10;&#10;Description automatically generated">
            <a:extLst>
              <a:ext uri="{FF2B5EF4-FFF2-40B4-BE49-F238E27FC236}">
                <a16:creationId xmlns:a16="http://schemas.microsoft.com/office/drawing/2014/main" id="{BCF53E3C-1A90-5285-26FE-5A3121A8DAD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63" y="2133600"/>
            <a:ext cx="4895850" cy="3671887"/>
          </a:xfrm>
        </p:spPr>
      </p:pic>
    </p:spTree>
    <p:extLst>
      <p:ext uri="{BB962C8B-B14F-4D97-AF65-F5344CB8AC3E}">
        <p14:creationId xmlns:p14="http://schemas.microsoft.com/office/powerpoint/2010/main" val="158355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Kandikonferenssissa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Proponentin esitys</a:t>
            </a:r>
            <a:endParaRPr lang="fi-FI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07568" y="1643064"/>
            <a:ext cx="8352928" cy="43782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i-FI" sz="2200" dirty="0"/>
              <a:t>Teemaistunnossa (</a:t>
            </a:r>
            <a:r>
              <a:rPr lang="fi-FI" sz="2200" i="1" dirty="0"/>
              <a:t>paper session</a:t>
            </a:r>
            <a:r>
              <a:rPr lang="fi-FI" sz="2200" dirty="0"/>
              <a:t>)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fi-FI" sz="2200" dirty="0"/>
              <a:t> proponentti eli tutkimuksen tekijä pitää suullisen &amp; </a:t>
            </a:r>
          </a:p>
          <a:p>
            <a:pPr>
              <a:lnSpc>
                <a:spcPct val="90000"/>
              </a:lnSpc>
              <a:buNone/>
            </a:pPr>
            <a:r>
              <a:rPr lang="fi-FI" sz="2200" dirty="0"/>
              <a:t> audiovisuaalisen esitelmän/esityksen, n. </a:t>
            </a:r>
            <a:r>
              <a:rPr lang="fi-FI" sz="2200" b="1" dirty="0"/>
              <a:t>10-15 minuuttia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sz="22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200" dirty="0"/>
              <a:t>- tiivis esitys, jossa tutkimuksen taustat ja päätulokset</a:t>
            </a:r>
          </a:p>
          <a:p>
            <a:pPr lvl="1">
              <a:lnSpc>
                <a:spcPct val="90000"/>
              </a:lnSpc>
              <a:buNone/>
            </a:pPr>
            <a:endParaRPr lang="fi-FI" sz="22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200" dirty="0"/>
              <a:t>- yleisimmin käytetään  tukena PowerPoint -dioja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fi-FI" sz="22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2200" dirty="0"/>
              <a:t>- myös muita esitysmuotoja (</a:t>
            </a:r>
            <a:r>
              <a:rPr lang="fi-FI" sz="2200" dirty="0" err="1"/>
              <a:t>padlet</a:t>
            </a:r>
            <a:r>
              <a:rPr lang="fi-FI" sz="2200" dirty="0"/>
              <a:t> ym.)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Koulutuksen</a:t>
            </a:r>
            <a:r>
              <a:rPr lang="en-US" dirty="0"/>
              <a:t> </a:t>
            </a:r>
            <a:r>
              <a:rPr lang="en-US" dirty="0" err="1"/>
              <a:t>tutkimuslaitos</a:t>
            </a:r>
            <a:r>
              <a:rPr lang="en-US" dirty="0"/>
              <a:t> - Finnish Institute for Educational Research</a:t>
            </a:r>
          </a:p>
        </p:txBody>
      </p:sp>
    </p:spTree>
    <p:extLst>
      <p:ext uri="{BB962C8B-B14F-4D97-AF65-F5344CB8AC3E}">
        <p14:creationId xmlns:p14="http://schemas.microsoft.com/office/powerpoint/2010/main" val="26906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Proponentti: 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Millainen suullinen esitys?</a:t>
            </a:r>
            <a:endParaRPr lang="fi-FI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23593" y="1484785"/>
            <a:ext cx="7704857" cy="430644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2000" b="1" dirty="0"/>
              <a:t>huomioi käytettävän ajan lyhyys ja  keskity muutamaan pääkohtaan: 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sz="2000" dirty="0"/>
              <a:t>- millaisia tuloksia sait 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fi-FI" sz="2000" dirty="0"/>
              <a:t>- millaisia johtopäätöksiä teit</a:t>
            </a:r>
          </a:p>
          <a:p>
            <a:pPr lvl="1">
              <a:lnSpc>
                <a:spcPct val="80000"/>
              </a:lnSpc>
            </a:pPr>
            <a:endParaRPr lang="fi-FI" sz="2000" dirty="0"/>
          </a:p>
          <a:p>
            <a:pPr>
              <a:lnSpc>
                <a:spcPct val="80000"/>
              </a:lnSpc>
            </a:pPr>
            <a:r>
              <a:rPr lang="fi-FI" sz="2000" b="1" dirty="0"/>
              <a:t>kohdenna sisältö ja puheesi kohderyhmälle</a:t>
            </a:r>
          </a:p>
          <a:p>
            <a:pPr marL="0" indent="0">
              <a:lnSpc>
                <a:spcPct val="80000"/>
              </a:lnSpc>
              <a:buNone/>
            </a:pPr>
            <a:endParaRPr lang="fi-FI" sz="2000" b="1" dirty="0"/>
          </a:p>
          <a:p>
            <a:pPr lvl="0"/>
            <a:r>
              <a:rPr lang="fi-FI" sz="2000" b="1" dirty="0">
                <a:solidFill>
                  <a:srgbClr val="000000"/>
                </a:solidFill>
                <a:latin typeface="AvantGarde" pitchFamily="34" charset="0"/>
              </a:rPr>
              <a:t>suunnittele esitykselle hyvä aloitus ja tehokas lopetus</a:t>
            </a:r>
            <a:r>
              <a:rPr lang="fi-FI" sz="2000" dirty="0">
                <a:solidFill>
                  <a:srgbClr val="000000"/>
                </a:solidFill>
                <a:latin typeface="AvantGarde" pitchFamily="34" charset="0"/>
              </a:rPr>
              <a:t>, </a:t>
            </a:r>
          </a:p>
          <a:p>
            <a:pPr marL="0" indent="0">
              <a:buNone/>
            </a:pPr>
            <a:r>
              <a:rPr lang="fi-FI" sz="2000" dirty="0">
                <a:solidFill>
                  <a:srgbClr val="000000"/>
                </a:solidFill>
                <a:latin typeface="AvantGarde" pitchFamily="34" charset="0"/>
              </a:rPr>
              <a:t>     </a:t>
            </a:r>
            <a:r>
              <a:rPr lang="fi-FI" sz="2000" b="1" dirty="0">
                <a:solidFill>
                  <a:srgbClr val="000000"/>
                </a:solidFill>
                <a:latin typeface="AvantGarde" pitchFamily="34" charset="0"/>
              </a:rPr>
              <a:t>joka tiivistää esityksen keskeisimmän sisällön</a:t>
            </a:r>
            <a:endParaRPr lang="fi-FI" sz="2000" b="1" dirty="0"/>
          </a:p>
          <a:p>
            <a:pPr>
              <a:lnSpc>
                <a:spcPct val="80000"/>
              </a:lnSpc>
              <a:buNone/>
            </a:pPr>
            <a:endParaRPr lang="fi-FI" sz="2000" dirty="0"/>
          </a:p>
          <a:p>
            <a:pPr>
              <a:lnSpc>
                <a:spcPct val="80000"/>
              </a:lnSpc>
            </a:pPr>
            <a:r>
              <a:rPr lang="fi-FI" sz="2000" b="1" dirty="0"/>
              <a:t>jäsennä esityksesi selkeästi: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sz="2000" dirty="0"/>
              <a:t>lyhyt johdanto (tutkimuksen lähtökohdat), tutkimus-kysymykset, tutkimuksen toteutus, päätulokset ja niiden arviointi, johtopäätökset</a:t>
            </a:r>
          </a:p>
          <a:p>
            <a:pPr>
              <a:lnSpc>
                <a:spcPct val="80000"/>
              </a:lnSpc>
              <a:buFontTx/>
              <a:buNone/>
            </a:pP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62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2135561" y="269875"/>
            <a:ext cx="8137153" cy="1143000"/>
          </a:xfrm>
        </p:spPr>
        <p:txBody>
          <a:bodyPr/>
          <a:lstStyle/>
          <a:p>
            <a:pPr algn="l"/>
            <a:r>
              <a:rPr lang="fi-FI" sz="2200" dirty="0">
                <a:solidFill>
                  <a:srgbClr val="993300"/>
                </a:solidFill>
                <a:latin typeface="BankGothic Md BT" pitchFamily="34" charset="0"/>
              </a:rPr>
              <a:t>Proponentti: 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Tee diaesityksen alkuun nimiödia ja esityksen rakennedia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1"/>
          </p:nvPr>
        </p:nvSpPr>
        <p:spPr>
          <a:xfrm>
            <a:off x="2279576" y="1643064"/>
            <a:ext cx="4176464" cy="416242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algn="ctr">
              <a:buNone/>
            </a:pPr>
            <a:endParaRPr lang="fi-FI" sz="2200" b="1" dirty="0">
              <a:latin typeface="Copperplate Gothic Bold" pitchFamily="34" charset="0"/>
            </a:endParaRPr>
          </a:p>
          <a:p>
            <a:pPr algn="ctr">
              <a:buNone/>
            </a:pPr>
            <a:endParaRPr lang="fi-FI" sz="2200" b="1" dirty="0">
              <a:latin typeface="Copperplate Gothic Bold" pitchFamily="34" charset="0"/>
            </a:endParaRPr>
          </a:p>
          <a:p>
            <a:pPr algn="ctr">
              <a:buNone/>
            </a:pPr>
            <a:r>
              <a:rPr lang="fi-FI" sz="2500" b="1" dirty="0">
                <a:latin typeface="Copperplate Gothic Bold" pitchFamily="34" charset="0"/>
              </a:rPr>
              <a:t>Otsikko</a:t>
            </a:r>
          </a:p>
          <a:p>
            <a:pPr algn="ctr">
              <a:buNone/>
            </a:pPr>
            <a:r>
              <a:rPr lang="fi-FI" dirty="0">
                <a:latin typeface="Copperplate Gothic Bold" pitchFamily="34" charset="0"/>
              </a:rPr>
              <a:t>Esittäjän nimi</a:t>
            </a:r>
          </a:p>
          <a:p>
            <a:pPr algn="ctr">
              <a:buNone/>
            </a:pPr>
            <a:r>
              <a:rPr lang="fi-FI" sz="1600" dirty="0">
                <a:latin typeface="Copperplate Gothic Bold" pitchFamily="34" charset="0"/>
              </a:rPr>
              <a:t>Jyväskylän yliopisto, OKL</a:t>
            </a:r>
          </a:p>
          <a:p>
            <a:pPr algn="ctr">
              <a:buNone/>
            </a:pPr>
            <a:r>
              <a:rPr lang="fi-FI" sz="1600" dirty="0">
                <a:latin typeface="Copperplate Gothic Bold" pitchFamily="34" charset="0"/>
              </a:rPr>
              <a:t>sähköpostiosoite</a:t>
            </a:r>
          </a:p>
          <a:p>
            <a:pPr>
              <a:buNone/>
            </a:pPr>
            <a:endParaRPr lang="fi-FI" sz="2000" dirty="0">
              <a:latin typeface="Copperplate Gothic Bold" pitchFamily="34" charset="0"/>
            </a:endParaRPr>
          </a:p>
          <a:p>
            <a:pPr>
              <a:buNone/>
            </a:pPr>
            <a:endParaRPr lang="fi-FI" sz="2000" dirty="0">
              <a:latin typeface="Copperplate Gothic Bold" pitchFamily="34" charset="0"/>
            </a:endParaRPr>
          </a:p>
          <a:p>
            <a:pPr>
              <a:buNone/>
            </a:pPr>
            <a:endParaRPr lang="fi-FI" sz="1600" dirty="0">
              <a:latin typeface="Copperplate Gothic Bold" pitchFamily="34" charset="0"/>
            </a:endParaRPr>
          </a:p>
          <a:p>
            <a:pPr>
              <a:buNone/>
            </a:pPr>
            <a:r>
              <a:rPr lang="fi-FI" sz="1400" dirty="0">
                <a:latin typeface="Copperplate Gothic Bold" pitchFamily="34" charset="0"/>
              </a:rPr>
              <a:t>OKLA4300  Kandikonferenssi</a:t>
            </a:r>
          </a:p>
          <a:p>
            <a:pPr>
              <a:buNone/>
            </a:pPr>
            <a:r>
              <a:rPr lang="fi-FI" sz="1400" dirty="0">
                <a:latin typeface="Copperplate Gothic Bold" pitchFamily="34" charset="0"/>
              </a:rPr>
              <a:t> 30.5.2023</a:t>
            </a:r>
            <a:r>
              <a:rPr lang="fi-FI" sz="1400" dirty="0">
                <a:solidFill>
                  <a:srgbClr val="FF0000"/>
                </a:solidFill>
                <a:latin typeface="Copperplate Gothic Bold" pitchFamily="34" charset="0"/>
              </a:rPr>
              <a:t> </a:t>
            </a:r>
            <a:r>
              <a:rPr lang="fi-FI" sz="1400" dirty="0">
                <a:latin typeface="Copperplate Gothic Bold" pitchFamily="34" charset="0"/>
              </a:rPr>
              <a:t>Jyväskylän yliopisto, </a:t>
            </a:r>
          </a:p>
          <a:p>
            <a:pPr>
              <a:buNone/>
            </a:pPr>
            <a:r>
              <a:rPr lang="fi-FI" sz="1400" dirty="0">
                <a:latin typeface="Copperplate Gothic Bold" pitchFamily="34" charset="0"/>
              </a:rPr>
              <a:t>                         Ruusupuisto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>
          <a:xfrm>
            <a:off x="6600056" y="1643064"/>
            <a:ext cx="3888432" cy="4234209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buNone/>
            </a:pPr>
            <a:endParaRPr lang="fi-FI" sz="2000" b="1" dirty="0"/>
          </a:p>
          <a:p>
            <a:pPr marL="0" indent="0">
              <a:buNone/>
            </a:pPr>
            <a:r>
              <a:rPr lang="fi-FI" sz="2200" b="1" dirty="0"/>
              <a:t>Esityksen</a:t>
            </a:r>
            <a:r>
              <a:rPr lang="fi-FI" b="1" dirty="0"/>
              <a:t> </a:t>
            </a:r>
            <a:r>
              <a:rPr lang="fi-FI" sz="2200" b="1" dirty="0"/>
              <a:t>sisältö  </a:t>
            </a:r>
            <a:r>
              <a:rPr lang="fi-FI" sz="2200" b="1" dirty="0">
                <a:solidFill>
                  <a:srgbClr val="993300"/>
                </a:solidFill>
              </a:rPr>
              <a:t>(esim.)</a:t>
            </a:r>
            <a:endParaRPr lang="fi-FI" sz="2200" dirty="0">
              <a:solidFill>
                <a:srgbClr val="993300"/>
              </a:solidFill>
            </a:endParaRP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Lähtökohdat (viitekehys)</a:t>
            </a: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Tutkimuskysymykset</a:t>
            </a: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Tutkimuksen toteutus</a:t>
            </a: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Tutkimuksen päätulokset</a:t>
            </a:r>
          </a:p>
          <a:p>
            <a:pPr>
              <a:lnSpc>
                <a:spcPct val="150000"/>
              </a:lnSpc>
              <a:buClr>
                <a:schemeClr val="accent2">
                  <a:lumMod val="60000"/>
                  <a:lumOff val="40000"/>
                </a:schemeClr>
              </a:buClr>
            </a:pPr>
            <a:r>
              <a:rPr lang="fi-FI" sz="2200" dirty="0"/>
              <a:t>Johtopäätökset</a:t>
            </a:r>
          </a:p>
          <a:p>
            <a:pPr marL="0" indent="0">
              <a:buNone/>
            </a:pPr>
            <a:endParaRPr lang="fi-FI" sz="22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4440238" y="6309296"/>
            <a:ext cx="4392066" cy="216048"/>
          </a:xfrm>
        </p:spPr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72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Proponentti: </a:t>
            </a:r>
            <a:br>
              <a:rPr lang="fi-FI" b="1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Selkeys on hyve esitysdioissa</a:t>
            </a:r>
            <a:endParaRPr lang="fi-FI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79577" y="1643064"/>
            <a:ext cx="7993137" cy="4162425"/>
          </a:xfrm>
        </p:spPr>
        <p:txBody>
          <a:bodyPr/>
          <a:lstStyle/>
          <a:p>
            <a:r>
              <a:rPr lang="fi-FI" sz="2000" b="1" dirty="0">
                <a:latin typeface="AvantGarde"/>
              </a:rPr>
              <a:t>koosta esityksesi tueksi selkeät ja nopeasti luettavat diat  tms. Muu yksinkertainen visuaalinen tuki</a:t>
            </a:r>
            <a:endParaRPr lang="en-US" dirty="0"/>
          </a:p>
          <a:p>
            <a:endParaRPr lang="fi-FI" sz="2000" b="1" dirty="0">
              <a:latin typeface="AvantGarde"/>
            </a:endParaRPr>
          </a:p>
          <a:p>
            <a:r>
              <a:rPr lang="fi-FI" sz="2000" b="1" dirty="0">
                <a:latin typeface="AvantGarde" pitchFamily="34" charset="0"/>
              </a:rPr>
              <a:t>ei liikaa asiaa, vain suullisen esityksen pääkohdat</a:t>
            </a:r>
          </a:p>
          <a:p>
            <a:pPr marL="0" indent="0">
              <a:buNone/>
            </a:pPr>
            <a:endParaRPr lang="fi-FI" sz="2000" b="1" dirty="0">
              <a:latin typeface="AvantGarde" pitchFamily="34" charset="0"/>
            </a:endParaRPr>
          </a:p>
          <a:p>
            <a:r>
              <a:rPr lang="fi-FI" sz="2000" b="1" dirty="0">
                <a:latin typeface="AvantGarde" pitchFamily="34" charset="0"/>
              </a:rPr>
              <a:t>selkeä fontti ja iso fonttikoko</a:t>
            </a:r>
          </a:p>
          <a:p>
            <a:endParaRPr lang="fi-FI" sz="2000" dirty="0">
              <a:latin typeface="AvantGarde" pitchFamily="34" charset="0"/>
            </a:endParaRPr>
          </a:p>
          <a:p>
            <a:pPr>
              <a:lnSpc>
                <a:spcPct val="80000"/>
              </a:lnSpc>
            </a:pPr>
            <a:r>
              <a:rPr lang="fi-FI" sz="2000" b="1" dirty="0"/>
              <a:t>havainnollista esitystä  visuaalisesti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000" dirty="0"/>
              <a:t>        - kuvioita, kuvia, piirroksia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000" dirty="0"/>
              <a:t>        - värien käyttö</a:t>
            </a:r>
          </a:p>
          <a:p>
            <a:pPr marL="0" indent="0">
              <a:lnSpc>
                <a:spcPct val="80000"/>
              </a:lnSpc>
              <a:buNone/>
            </a:pPr>
            <a:endParaRPr lang="fi-FI" sz="2000" dirty="0">
              <a:latin typeface="AvantGarde" pitchFamily="34" charset="0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29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07568" y="188641"/>
            <a:ext cx="8460432" cy="1368151"/>
          </a:xfrm>
        </p:spPr>
        <p:txBody>
          <a:bodyPr/>
          <a:lstStyle/>
          <a:p>
            <a:pPr algn="l"/>
            <a:r>
              <a:rPr lang="fi-FI" sz="2400" dirty="0">
                <a:solidFill>
                  <a:srgbClr val="993300"/>
                </a:solidFill>
                <a:latin typeface="BankGothic Md BT" pitchFamily="34" charset="0"/>
              </a:rPr>
              <a:t>Kandikonferenssissa</a:t>
            </a:r>
            <a:br>
              <a:rPr lang="fi-FI" dirty="0">
                <a:solidFill>
                  <a:srgbClr val="993300"/>
                </a:solidFill>
                <a:latin typeface="BankGothic Md BT" pitchFamily="34" charset="0"/>
              </a:rPr>
            </a:br>
            <a:r>
              <a:rPr lang="fi-FI" dirty="0">
                <a:solidFill>
                  <a:srgbClr val="993300"/>
                </a:solidFill>
                <a:latin typeface="BankGothic Md BT" pitchFamily="34" charset="0"/>
              </a:rPr>
              <a:t>Keskustelun kulku esityksen jälkeen</a:t>
            </a:r>
            <a:endParaRPr lang="fi-FI" dirty="0">
              <a:solidFill>
                <a:srgbClr val="9933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414589" y="1556792"/>
            <a:ext cx="7858125" cy="4248696"/>
          </a:xfrm>
        </p:spPr>
        <p:txBody>
          <a:bodyPr/>
          <a:lstStyle/>
          <a:p>
            <a:pPr marL="92075" lvl="1" indent="0">
              <a:buNone/>
            </a:pPr>
            <a:r>
              <a:rPr lang="fi-FI" sz="2200" dirty="0"/>
              <a:t>Teemaistunnossa esityksen jälkeen keskusteluaikaa </a:t>
            </a:r>
          </a:p>
          <a:p>
            <a:pPr marL="92075" lvl="1" indent="0">
              <a:buNone/>
            </a:pPr>
            <a:r>
              <a:rPr lang="fi-FI" sz="2200" dirty="0"/>
              <a:t>5-10 minuuttia:</a:t>
            </a:r>
          </a:p>
          <a:p>
            <a:pPr marL="92075" lvl="1" indent="0">
              <a:buNone/>
            </a:pPr>
            <a:endParaRPr lang="fi-FI" sz="2200" dirty="0"/>
          </a:p>
          <a:p>
            <a:pPr lvl="1">
              <a:buFontTx/>
              <a:buChar char="-"/>
            </a:pPr>
            <a:r>
              <a:rPr lang="fi-FI" sz="2200" dirty="0"/>
              <a:t>opponentti kommentoi ja esittää kysymyksiä</a:t>
            </a:r>
          </a:p>
          <a:p>
            <a:pPr marL="457200" lvl="1" indent="0">
              <a:buNone/>
            </a:pPr>
            <a:endParaRPr lang="fi-FI" sz="2200" dirty="0"/>
          </a:p>
          <a:p>
            <a:pPr lvl="1">
              <a:buFontTx/>
              <a:buChar char="-"/>
            </a:pPr>
            <a:r>
              <a:rPr lang="fi-FI" sz="2200" dirty="0"/>
              <a:t>proponentti vastaa opponentin kommentteihin ja</a:t>
            </a:r>
          </a:p>
          <a:p>
            <a:pPr marL="457200" lvl="1" indent="0">
              <a:buNone/>
            </a:pPr>
            <a:r>
              <a:rPr lang="fi-FI" sz="2200" dirty="0"/>
              <a:t>    kysymyksiin </a:t>
            </a:r>
          </a:p>
          <a:p>
            <a:pPr marL="457200" lvl="1" indent="0">
              <a:buNone/>
            </a:pPr>
            <a:endParaRPr lang="fi-FI" sz="2200" dirty="0"/>
          </a:p>
          <a:p>
            <a:pPr lvl="1">
              <a:buFontTx/>
              <a:buChar char="-"/>
            </a:pPr>
            <a:r>
              <a:rPr lang="fi-FI" sz="2200" dirty="0"/>
              <a:t>istunnon muut osallistujat ja ohjaajat liittyvät</a:t>
            </a:r>
          </a:p>
          <a:p>
            <a:pPr marL="457200" lvl="1" indent="0">
              <a:buNone/>
            </a:pPr>
            <a:r>
              <a:rPr lang="fi-FI" sz="2200" dirty="0"/>
              <a:t>    keskusteluun ajankäytön sallimissa rajoissa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Koulutuksen tutkimuslaitos - Finnish Institute for Educational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4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o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o" id="{F81D2DF1-862A-45CA-BF9A-2BE83EFD0923}" vid="{3A2E4FA6-D77B-4FF8-9815-6E5EF911CB3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JYU Theme</Template>
  <TotalTime>29</TotalTime>
  <Words>749</Words>
  <Application>Microsoft Office PowerPoint</Application>
  <PresentationFormat>Widescreen</PresentationFormat>
  <Paragraphs>148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Aleo</vt:lpstr>
      <vt:lpstr>Arial</vt:lpstr>
      <vt:lpstr>AvantGarde</vt:lpstr>
      <vt:lpstr>BankGothic Md BT</vt:lpstr>
      <vt:lpstr>Calibri</vt:lpstr>
      <vt:lpstr>Copperplate Gothic Bold</vt:lpstr>
      <vt:lpstr>Lato</vt:lpstr>
      <vt:lpstr>Lato Black</vt:lpstr>
      <vt:lpstr>Wingdings</vt:lpstr>
      <vt:lpstr>jyo</vt:lpstr>
      <vt:lpstr>Kandisemma:   kypsyysnäyte ja kandikonferenssi</vt:lpstr>
      <vt:lpstr>Kypsyysnäyte eli maturiteetti</vt:lpstr>
      <vt:lpstr>Tämän kevään aikatauluista…</vt:lpstr>
      <vt:lpstr>Tämän kevään aikatauluista…</vt:lpstr>
      <vt:lpstr>Kandikonferenssissa Proponentin esitys</vt:lpstr>
      <vt:lpstr>Proponentti:  Millainen suullinen esitys?</vt:lpstr>
      <vt:lpstr>Proponentti:  Tee diaesityksen alkuun nimiödia ja esityksen rakennedia</vt:lpstr>
      <vt:lpstr>Proponentti:  Selkeys on hyve esitysdioissa</vt:lpstr>
      <vt:lpstr>Kandikonferenssissa Keskustelun kulku esityksen jälkeen</vt:lpstr>
      <vt:lpstr>Kandikonferenssissa Opponentti</vt:lpstr>
      <vt:lpstr>Opponentti:  Ole palautteessasi</vt:lpstr>
      <vt:lpstr>Opponoinnin muodot</vt:lpstr>
      <vt:lpstr>Proponentti &amp; Opponentti: Mihin tutkielmassa tulee kiinnittää huomiota?</vt:lpstr>
      <vt:lpstr>…Mihin tutkielmassa tulee kiinnittää huomiota?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Kääpä, Mari</dc:creator>
  <cp:lastModifiedBy>Kääpä, Mari</cp:lastModifiedBy>
  <cp:revision>2</cp:revision>
  <dcterms:created xsi:type="dcterms:W3CDTF">2023-03-20T14:22:00Z</dcterms:created>
  <dcterms:modified xsi:type="dcterms:W3CDTF">2023-03-20T14:51:25Z</dcterms:modified>
</cp:coreProperties>
</file>