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11" r:id="rId2"/>
    <p:sldId id="460" r:id="rId3"/>
    <p:sldId id="421" r:id="rId4"/>
    <p:sldId id="442" r:id="rId5"/>
    <p:sldId id="447" r:id="rId6"/>
    <p:sldId id="443" r:id="rId7"/>
    <p:sldId id="444" r:id="rId8"/>
    <p:sldId id="450" r:id="rId9"/>
    <p:sldId id="452" r:id="rId10"/>
    <p:sldId id="456" r:id="rId11"/>
    <p:sldId id="457" r:id="rId12"/>
  </p:sldIdLst>
  <p:sldSz cx="9144000" cy="6858000" type="screen4x3"/>
  <p:notesSz cx="6805613" cy="99441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EDF4A6"/>
    <a:srgbClr val="EF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660"/>
  </p:normalViewPr>
  <p:slideViewPr>
    <p:cSldViewPr>
      <p:cViewPr varScale="1">
        <p:scale>
          <a:sx n="69" d="100"/>
          <a:sy n="69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E3E02-AC97-42AB-B009-E9364F63CFD6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8CC5F-F668-47D7-8588-CEBF8E4AA6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633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7DE51-5EFA-9B4E-98E0-2CEB9A718E90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A1853-4550-5C45-914E-2B3E13C2E8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25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6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0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Dian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>
              <a:defRPr i="1"/>
            </a:lvl3pPr>
          </a:lstStyle>
          <a:p>
            <a:pPr lvl="0"/>
            <a:r>
              <a:rPr lang="fi-FI" dirty="0" smtClean="0"/>
              <a:t>Alaotsikko</a:t>
            </a:r>
          </a:p>
          <a:p>
            <a:pPr lvl="1"/>
            <a:r>
              <a:rPr lang="fi-FI" dirty="0" smtClean="0"/>
              <a:t>Teoria ja esimerkkilause englanniksi</a:t>
            </a:r>
          </a:p>
          <a:p>
            <a:pPr lvl="2"/>
            <a:r>
              <a:rPr lang="fi-FI" dirty="0" smtClean="0"/>
              <a:t>suomennos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65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28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91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3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78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46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36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5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fi-FI" altLang="fi-FI" b="1" dirty="0" err="1" smtClean="0">
                <a:solidFill>
                  <a:schemeClr val="accent1"/>
                </a:solidFill>
              </a:rPr>
              <a:t>Ing</a:t>
            </a:r>
            <a:r>
              <a:rPr lang="fi-FI" altLang="fi-FI" b="1" dirty="0" smtClean="0">
                <a:solidFill>
                  <a:schemeClr val="accent1"/>
                </a:solidFill>
              </a:rPr>
              <a:t>-muodot</a:t>
            </a:r>
            <a:r>
              <a:rPr lang="fi-FI" altLang="fi-FI" dirty="0">
                <a:solidFill>
                  <a:schemeClr val="hlink"/>
                </a:solidFill>
              </a:rPr>
              <a:t/>
            </a:r>
            <a:br>
              <a:rPr lang="fi-FI" altLang="fi-FI" dirty="0">
                <a:solidFill>
                  <a:schemeClr val="hlink"/>
                </a:solidFill>
              </a:rPr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5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18823" y="1484784"/>
            <a:ext cx="8513427" cy="4225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600" i="1" dirty="0" err="1" smtClean="0">
                <a:solidFill>
                  <a:schemeClr val="tx1"/>
                </a:solidFill>
              </a:rPr>
              <a:t>catch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somebody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doing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something</a:t>
            </a:r>
            <a:r>
              <a:rPr lang="fi-FI" sz="2600" i="1" dirty="0">
                <a:solidFill>
                  <a:schemeClr val="tx1"/>
                </a:solidFill>
              </a:rPr>
              <a:t>	</a:t>
            </a:r>
            <a:r>
              <a:rPr lang="fi-FI" sz="2600" b="1" dirty="0" smtClean="0">
                <a:solidFill>
                  <a:schemeClr val="tx1"/>
                </a:solidFill>
              </a:rPr>
              <a:t>   </a:t>
            </a:r>
            <a:r>
              <a:rPr lang="fi-FI" sz="2600" dirty="0" smtClean="0">
                <a:solidFill>
                  <a:schemeClr val="tx1"/>
                </a:solidFill>
              </a:rPr>
              <a:t>saada kiinni itse teossa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600" i="1" dirty="0" err="1" smtClean="0">
                <a:solidFill>
                  <a:schemeClr val="tx1"/>
                </a:solidFill>
              </a:rPr>
              <a:t>prevent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sb</a:t>
            </a:r>
            <a:r>
              <a:rPr lang="fi-FI" sz="2600" i="1" dirty="0" smtClean="0">
                <a:solidFill>
                  <a:schemeClr val="tx1"/>
                </a:solidFill>
              </a:rPr>
              <a:t> (</a:t>
            </a:r>
            <a:r>
              <a:rPr lang="fi-FI" sz="2600" i="1" dirty="0" err="1" smtClean="0">
                <a:solidFill>
                  <a:schemeClr val="tx1"/>
                </a:solidFill>
              </a:rPr>
              <a:t>from</a:t>
            </a:r>
            <a:r>
              <a:rPr lang="fi-FI" sz="2600" i="1" dirty="0" smtClean="0">
                <a:solidFill>
                  <a:schemeClr val="tx1"/>
                </a:solidFill>
              </a:rPr>
              <a:t>) </a:t>
            </a:r>
            <a:r>
              <a:rPr lang="fi-FI" sz="2600" i="1" dirty="0" err="1" smtClean="0">
                <a:solidFill>
                  <a:schemeClr val="tx1"/>
                </a:solidFill>
              </a:rPr>
              <a:t>doing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sth</a:t>
            </a:r>
            <a:r>
              <a:rPr lang="fi-FI" sz="2600" b="1" dirty="0">
                <a:solidFill>
                  <a:schemeClr val="tx1"/>
                </a:solidFill>
              </a:rPr>
              <a:t>		 </a:t>
            </a:r>
            <a:r>
              <a:rPr lang="fi-FI" sz="2600" b="1" dirty="0" smtClean="0">
                <a:solidFill>
                  <a:schemeClr val="tx1"/>
                </a:solidFill>
              </a:rPr>
              <a:t>  </a:t>
            </a:r>
            <a:r>
              <a:rPr lang="fi-FI" sz="2600" dirty="0" smtClean="0">
                <a:solidFill>
                  <a:schemeClr val="tx1"/>
                </a:solidFill>
              </a:rPr>
              <a:t>estää tekemästä</a:t>
            </a:r>
            <a:r>
              <a:rPr lang="fi-FI" sz="2600" dirty="0">
                <a:solidFill>
                  <a:schemeClr val="tx1"/>
                </a:solidFill>
              </a:rPr>
              <a:t/>
            </a:r>
            <a:br>
              <a:rPr lang="fi-FI" sz="2600" dirty="0">
                <a:solidFill>
                  <a:schemeClr val="tx1"/>
                </a:solidFill>
              </a:rPr>
            </a:br>
            <a:r>
              <a:rPr lang="fi-FI" sz="2600" i="1" dirty="0" smtClean="0">
                <a:solidFill>
                  <a:schemeClr val="tx1"/>
                </a:solidFill>
              </a:rPr>
              <a:t>stop </a:t>
            </a:r>
            <a:r>
              <a:rPr lang="fi-FI" sz="2600" i="1" dirty="0" err="1" smtClean="0">
                <a:solidFill>
                  <a:schemeClr val="tx1"/>
                </a:solidFill>
              </a:rPr>
              <a:t>sb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>
                <a:solidFill>
                  <a:schemeClr val="tx1"/>
                </a:solidFill>
              </a:rPr>
              <a:t>(</a:t>
            </a:r>
            <a:r>
              <a:rPr lang="fi-FI" sz="2600" i="1" dirty="0" err="1">
                <a:solidFill>
                  <a:schemeClr val="tx1"/>
                </a:solidFill>
              </a:rPr>
              <a:t>from</a:t>
            </a:r>
            <a:r>
              <a:rPr lang="fi-FI" sz="2600" i="1" dirty="0">
                <a:solidFill>
                  <a:schemeClr val="tx1"/>
                </a:solidFill>
              </a:rPr>
              <a:t>) </a:t>
            </a:r>
            <a:r>
              <a:rPr lang="fi-FI" sz="2600" i="1" dirty="0" err="1">
                <a:solidFill>
                  <a:schemeClr val="tx1"/>
                </a:solidFill>
              </a:rPr>
              <a:t>doing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sth</a:t>
            </a:r>
            <a:r>
              <a:rPr lang="fi-FI" sz="2600" b="1" dirty="0">
                <a:solidFill>
                  <a:schemeClr val="tx1"/>
                </a:solidFill>
              </a:rPr>
              <a:t>	 </a:t>
            </a:r>
            <a:r>
              <a:rPr lang="fi-FI" sz="2600" b="1" dirty="0" smtClean="0">
                <a:solidFill>
                  <a:schemeClr val="tx1"/>
                </a:solidFill>
              </a:rPr>
              <a:t>      </a:t>
            </a:r>
            <a:r>
              <a:rPr lang="fi-FI" sz="2600" dirty="0">
                <a:solidFill>
                  <a:schemeClr val="tx1"/>
                </a:solidFill>
              </a:rPr>
              <a:t> </a:t>
            </a:r>
            <a:r>
              <a:rPr lang="fi-FI" sz="2600" dirty="0" smtClean="0">
                <a:solidFill>
                  <a:schemeClr val="tx1"/>
                </a:solidFill>
              </a:rPr>
              <a:t>       estää tekemästä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600" i="1" dirty="0" err="1" smtClean="0">
                <a:solidFill>
                  <a:schemeClr val="tx1"/>
                </a:solidFill>
              </a:rPr>
              <a:t>keep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sb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doing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sth</a:t>
            </a:r>
            <a:r>
              <a:rPr lang="fi-FI" sz="2600" b="1" dirty="0">
                <a:solidFill>
                  <a:schemeClr val="tx1"/>
                </a:solidFill>
              </a:rPr>
              <a:t>		</a:t>
            </a:r>
            <a:r>
              <a:rPr lang="fi-FI" sz="2600" b="1" dirty="0" smtClean="0">
                <a:solidFill>
                  <a:schemeClr val="tx1"/>
                </a:solidFill>
              </a:rPr>
              <a:t>	</a:t>
            </a:r>
            <a:r>
              <a:rPr lang="fi-FI" sz="2600" b="1" dirty="0">
                <a:solidFill>
                  <a:schemeClr val="tx1"/>
                </a:solidFill>
              </a:rPr>
              <a:t> </a:t>
            </a:r>
            <a:r>
              <a:rPr lang="fi-FI" sz="2600" b="1" dirty="0" smtClean="0">
                <a:solidFill>
                  <a:schemeClr val="tx1"/>
                </a:solidFill>
              </a:rPr>
              <a:t>  </a:t>
            </a:r>
            <a:r>
              <a:rPr lang="fi-FI" sz="2600" dirty="0" smtClean="0">
                <a:solidFill>
                  <a:schemeClr val="tx1"/>
                </a:solidFill>
              </a:rPr>
              <a:t>pidätellä tekemässä </a:t>
            </a:r>
            <a:endParaRPr lang="fi-FI" sz="2600" dirty="0">
              <a:solidFill>
                <a:schemeClr val="tx1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fi-FI" sz="2600" dirty="0" smtClean="0">
                <a:solidFill>
                  <a:schemeClr val="tx1"/>
                </a:solidFill>
              </a:rPr>
              <a:t>Yritimme estää isoäitiä syljeskelemästä. =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600" i="1" dirty="0" err="1" smtClean="0">
                <a:solidFill>
                  <a:schemeClr val="tx1"/>
                </a:solidFill>
              </a:rPr>
              <a:t>We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tried</a:t>
            </a:r>
            <a:r>
              <a:rPr lang="fi-FI" sz="2600" i="1" dirty="0" smtClean="0">
                <a:solidFill>
                  <a:schemeClr val="tx1"/>
                </a:solidFill>
              </a:rPr>
              <a:t> to </a:t>
            </a:r>
            <a:r>
              <a:rPr lang="fi-FI" sz="2600" b="1" i="1" dirty="0" err="1" smtClean="0">
                <a:solidFill>
                  <a:schemeClr val="tx1"/>
                </a:solidFill>
              </a:rPr>
              <a:t>prevent</a:t>
            </a:r>
            <a:r>
              <a:rPr lang="fi-FI" sz="2600" b="1" i="1" dirty="0" smtClean="0">
                <a:solidFill>
                  <a:schemeClr val="tx1"/>
                </a:solidFill>
              </a:rPr>
              <a:t>/stop </a:t>
            </a:r>
            <a:r>
              <a:rPr lang="fi-FI" sz="2600" b="1" i="1" dirty="0" err="1" smtClean="0">
                <a:solidFill>
                  <a:schemeClr val="tx1"/>
                </a:solidFill>
              </a:rPr>
              <a:t>Granny</a:t>
            </a:r>
            <a:r>
              <a:rPr lang="fi-FI" sz="2600" i="1" dirty="0" smtClean="0">
                <a:solidFill>
                  <a:schemeClr val="tx1"/>
                </a:solidFill>
              </a:rPr>
              <a:t> (</a:t>
            </a:r>
            <a:r>
              <a:rPr lang="fi-FI" sz="2600" i="1" dirty="0" err="1" smtClean="0">
                <a:solidFill>
                  <a:schemeClr val="tx1"/>
                </a:solidFill>
              </a:rPr>
              <a:t>from</a:t>
            </a:r>
            <a:r>
              <a:rPr lang="fi-FI" sz="2600" i="1" dirty="0" smtClean="0">
                <a:solidFill>
                  <a:schemeClr val="tx1"/>
                </a:solidFill>
              </a:rPr>
              <a:t>) </a:t>
            </a:r>
            <a:r>
              <a:rPr lang="fi-FI" sz="2600" i="1" dirty="0" err="1" smtClean="0">
                <a:solidFill>
                  <a:schemeClr val="tx1"/>
                </a:solidFill>
              </a:rPr>
              <a:t>spitt</a:t>
            </a:r>
            <a:r>
              <a:rPr lang="fi-FI" sz="2600" b="1" i="1" dirty="0" err="1" smtClean="0">
                <a:solidFill>
                  <a:schemeClr val="tx1"/>
                </a:solidFill>
              </a:rPr>
              <a:t>ing</a:t>
            </a:r>
            <a:r>
              <a:rPr lang="fi-FI" sz="2600" b="1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around</a:t>
            </a:r>
            <a:r>
              <a:rPr lang="fi-FI" sz="2600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i-FI" sz="2600" dirty="0" smtClean="0">
                <a:solidFill>
                  <a:schemeClr val="tx1"/>
                </a:solidFill>
              </a:rPr>
              <a:t/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600" dirty="0" smtClean="0">
                <a:solidFill>
                  <a:schemeClr val="tx1"/>
                </a:solidFill>
              </a:rPr>
              <a:t>Anteeksi, että odotutin sinua. =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600" i="1" dirty="0" err="1" smtClean="0">
                <a:solidFill>
                  <a:schemeClr val="tx1"/>
                </a:solidFill>
              </a:rPr>
              <a:t>Sorry</a:t>
            </a:r>
            <a:r>
              <a:rPr lang="fi-FI" sz="2600" i="1" dirty="0" smtClean="0">
                <a:solidFill>
                  <a:schemeClr val="tx1"/>
                </a:solidFill>
              </a:rPr>
              <a:t> to </a:t>
            </a:r>
            <a:r>
              <a:rPr lang="fi-FI" sz="2600" i="1" dirty="0" err="1" smtClean="0">
                <a:solidFill>
                  <a:schemeClr val="tx1"/>
                </a:solidFill>
              </a:rPr>
              <a:t>have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b="1" i="1" dirty="0" err="1" smtClean="0">
                <a:solidFill>
                  <a:schemeClr val="tx1"/>
                </a:solidFill>
              </a:rPr>
              <a:t>kept</a:t>
            </a:r>
            <a:r>
              <a:rPr lang="fi-FI" sz="2600" b="1" i="1" dirty="0" smtClean="0">
                <a:solidFill>
                  <a:schemeClr val="tx1"/>
                </a:solidFill>
              </a:rPr>
              <a:t> </a:t>
            </a:r>
            <a:r>
              <a:rPr lang="fi-FI" sz="2600" b="1" i="1" dirty="0" err="1" smtClean="0">
                <a:solidFill>
                  <a:schemeClr val="tx1"/>
                </a:solidFill>
              </a:rPr>
              <a:t>you</a:t>
            </a:r>
            <a:r>
              <a:rPr lang="fi-FI" sz="2600" b="1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 smtClean="0">
                <a:solidFill>
                  <a:schemeClr val="tx1"/>
                </a:solidFill>
              </a:rPr>
              <a:t>wait</a:t>
            </a:r>
            <a:r>
              <a:rPr lang="fi-FI" sz="2600" b="1" i="1" dirty="0" err="1" smtClean="0">
                <a:solidFill>
                  <a:schemeClr val="tx1"/>
                </a:solidFill>
              </a:rPr>
              <a:t>ing</a:t>
            </a:r>
            <a:r>
              <a:rPr lang="fi-FI" sz="2600" i="1" dirty="0" smtClean="0">
                <a:solidFill>
                  <a:schemeClr val="tx1"/>
                </a:solidFill>
              </a:rPr>
              <a:t>.</a:t>
            </a:r>
            <a:endParaRPr lang="fi-FI" sz="2600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529538"/>
              </p:ext>
            </p:extLst>
          </p:nvPr>
        </p:nvGraphicFramePr>
        <p:xfrm>
          <a:off x="418823" y="620689"/>
          <a:ext cx="8234184" cy="64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smtClean="0"/>
                        <a:t>7. </a:t>
                      </a:r>
                      <a:r>
                        <a:rPr lang="fi-FI" sz="2800" dirty="0" err="1" smtClean="0"/>
                        <a:t>Tietyt</a:t>
                      </a:r>
                      <a:r>
                        <a:rPr lang="fi-FI" sz="2800" dirty="0" smtClean="0"/>
                        <a:t> verbi + objekti + -</a:t>
                      </a:r>
                      <a:r>
                        <a:rPr lang="fi-FI" sz="2800" dirty="0" err="1" smtClean="0"/>
                        <a:t>ing</a:t>
                      </a:r>
                      <a:r>
                        <a:rPr lang="fi-FI" sz="2800" dirty="0" smtClean="0"/>
                        <a:t>-muodot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70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32994" y="1772816"/>
            <a:ext cx="8499256" cy="424847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Varpaankyntesi kaipaavat leikkausta.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Your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toenails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need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cutt</a:t>
            </a:r>
            <a:r>
              <a:rPr lang="fi-FI" sz="2800" b="1" i="1" dirty="0" err="1" smtClean="0">
                <a:solidFill>
                  <a:schemeClr val="tx1"/>
                </a:solidFill>
              </a:rPr>
              <a:t>ing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fi-FI" sz="2800" i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Ruusupensas vaatii kastelua.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rose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bush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wants</a:t>
            </a:r>
            <a:r>
              <a:rPr lang="fi-FI" sz="2800" b="1" i="1" dirty="0" smtClean="0">
                <a:solidFill>
                  <a:schemeClr val="tx1"/>
                </a:solidFill>
              </a:rPr>
              <a:t>/</a:t>
            </a:r>
            <a:r>
              <a:rPr lang="fi-FI" sz="2800" b="1" i="1" dirty="0" err="1" smtClean="0">
                <a:solidFill>
                  <a:schemeClr val="tx1"/>
                </a:solidFill>
              </a:rPr>
              <a:t>needs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water</a:t>
            </a:r>
            <a:r>
              <a:rPr lang="fi-FI" sz="2800" b="1" i="1" dirty="0" err="1" smtClean="0">
                <a:solidFill>
                  <a:schemeClr val="tx1"/>
                </a:solidFill>
              </a:rPr>
              <a:t>ing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Tämän esseen faktat vaativat tuplatarkistamisen. =</a:t>
            </a:r>
            <a:r>
              <a:rPr lang="fi-FI" sz="2800" dirty="0">
                <a:solidFill>
                  <a:schemeClr val="tx1"/>
                </a:solidFill>
              </a:rPr>
              <a:t/>
            </a:r>
            <a:br>
              <a:rPr lang="fi-FI" sz="2800" dirty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facts</a:t>
            </a:r>
            <a:r>
              <a:rPr lang="fi-FI" sz="2800" i="1" dirty="0" smtClean="0">
                <a:solidFill>
                  <a:schemeClr val="tx1"/>
                </a:solidFill>
              </a:rPr>
              <a:t> in </a:t>
            </a:r>
            <a:r>
              <a:rPr lang="fi-FI" sz="2800" i="1" dirty="0" err="1" smtClean="0">
                <a:solidFill>
                  <a:schemeClr val="tx1"/>
                </a:solidFill>
              </a:rPr>
              <a:t>this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essay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require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double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check</a:t>
            </a:r>
            <a:r>
              <a:rPr lang="fi-FI" sz="2800" b="1" i="1" dirty="0" err="1" smtClean="0">
                <a:solidFill>
                  <a:schemeClr val="tx1"/>
                </a:solidFill>
              </a:rPr>
              <a:t>ing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endParaRPr lang="fi-FI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42415"/>
              </p:ext>
            </p:extLst>
          </p:nvPr>
        </p:nvGraphicFramePr>
        <p:xfrm>
          <a:off x="432994" y="692696"/>
          <a:ext cx="8234184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altLang="fi-FI" sz="2800" dirty="0" smtClean="0"/>
                        <a:t>8. ’</a:t>
                      </a:r>
                      <a:r>
                        <a:rPr lang="fi-FI" altLang="fi-FI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  <a:r>
                        <a:rPr lang="fi-FI" altLang="fi-FI" sz="2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fi-FI" altLang="fi-FI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’</a:t>
                      </a:r>
                      <a:r>
                        <a:rPr lang="fi-FI" altLang="fi-FI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require</a:t>
                      </a:r>
                      <a:r>
                        <a:rPr lang="fi-FI" altLang="fi-FI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’ ja ’</a:t>
                      </a:r>
                      <a:r>
                        <a:rPr lang="fi-FI" altLang="fi-FI" sz="2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want</a:t>
                      </a:r>
                      <a:r>
                        <a:rPr lang="fi-FI" altLang="fi-FI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’ –verbien jälkeen</a:t>
                      </a:r>
                      <a:r>
                        <a:rPr lang="fi-FI" altLang="fi-FI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merkityksessä ’on tarpeen tehdä’</a:t>
                      </a:r>
                      <a:endParaRPr lang="fi-FI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21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en-GB" b="1" dirty="0" err="1" smtClean="0"/>
              <a:t>Ing-muodon</a:t>
            </a:r>
            <a:r>
              <a:rPr lang="en-GB" b="1" dirty="0" smtClean="0"/>
              <a:t> </a:t>
            </a:r>
            <a:r>
              <a:rPr lang="en-GB" b="1" dirty="0" err="1" smtClean="0"/>
              <a:t>preesens</a:t>
            </a:r>
            <a:r>
              <a:rPr lang="en-GB" b="1" dirty="0" smtClean="0"/>
              <a:t> </a:t>
            </a:r>
            <a:r>
              <a:rPr lang="en-GB" b="1" dirty="0" err="1" smtClean="0"/>
              <a:t>ja</a:t>
            </a:r>
            <a:r>
              <a:rPr lang="en-GB" b="1" dirty="0" smtClean="0"/>
              <a:t> </a:t>
            </a:r>
            <a:r>
              <a:rPr lang="en-GB" b="1" dirty="0" err="1" smtClean="0"/>
              <a:t>perfekti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38829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err="1" smtClean="0"/>
              <a:t>Preesens</a:t>
            </a:r>
            <a:r>
              <a:rPr lang="en-GB" b="1" u="sng" dirty="0" smtClean="0"/>
              <a:t> - </a:t>
            </a:r>
            <a:r>
              <a:rPr lang="en-GB" b="1" u="sng" dirty="0" err="1" smtClean="0"/>
              <a:t>nykyhetki</a:t>
            </a:r>
            <a:endParaRPr lang="en-GB" b="1" u="sng" dirty="0" smtClean="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fi-FI" sz="2200" dirty="0" smtClean="0"/>
              <a:t>Pelkäsin loukkaavani hänen tunteitaan.</a:t>
            </a:r>
            <a:br>
              <a:rPr lang="fi-FI" sz="2200" dirty="0" smtClean="0"/>
            </a:br>
            <a:r>
              <a:rPr lang="fi-FI" sz="2200" i="1" dirty="0" smtClean="0"/>
              <a:t>I </a:t>
            </a:r>
            <a:r>
              <a:rPr lang="fi-FI" sz="2200" i="1" dirty="0" err="1" smtClean="0"/>
              <a:t>was</a:t>
            </a:r>
            <a:r>
              <a:rPr lang="fi-FI" sz="2200" i="1" dirty="0" smtClean="0"/>
              <a:t> </a:t>
            </a:r>
            <a:r>
              <a:rPr lang="fi-FI" sz="2200" i="1" dirty="0" err="1" smtClean="0"/>
              <a:t>afraid</a:t>
            </a:r>
            <a:r>
              <a:rPr lang="fi-FI" sz="2200" i="1" dirty="0" smtClean="0"/>
              <a:t> of </a:t>
            </a:r>
            <a:r>
              <a:rPr lang="fi-FI" sz="2200" b="1" i="1" dirty="0" err="1" smtClean="0"/>
              <a:t>hurting</a:t>
            </a:r>
            <a:r>
              <a:rPr lang="fi-FI" sz="2200" b="1" i="1" dirty="0" smtClean="0"/>
              <a:t> </a:t>
            </a:r>
            <a:r>
              <a:rPr lang="fi-FI" sz="2200" i="1" dirty="0" err="1" smtClean="0"/>
              <a:t>his</a:t>
            </a:r>
            <a:r>
              <a:rPr lang="fi-FI" sz="2200" i="1" dirty="0" smtClean="0"/>
              <a:t> </a:t>
            </a:r>
            <a:r>
              <a:rPr lang="fi-FI" sz="2200" i="1" dirty="0" err="1" smtClean="0"/>
              <a:t>feelings</a:t>
            </a:r>
            <a:r>
              <a:rPr lang="fi-FI" sz="2200" i="1" dirty="0" smtClean="0"/>
              <a:t>.</a:t>
            </a: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Verbi</a:t>
            </a:r>
            <a:r>
              <a:rPr lang="en-GB" b="1" dirty="0" smtClean="0"/>
              <a:t> </a:t>
            </a:r>
            <a:r>
              <a:rPr lang="en-GB" b="1" dirty="0" err="1" smtClean="0"/>
              <a:t>ing-muodossa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 smtClean="0"/>
          </a:p>
          <a:p>
            <a:pPr marL="0" indent="0">
              <a:buNone/>
            </a:pPr>
            <a:r>
              <a:rPr lang="en-GB" b="1" u="sng" dirty="0" err="1" smtClean="0"/>
              <a:t>Passiivin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preesens</a:t>
            </a:r>
            <a:endParaRPr lang="en-GB" b="1" u="sng" dirty="0" smtClean="0"/>
          </a:p>
          <a:p>
            <a:pPr marL="0" indent="0">
              <a:buNone/>
            </a:pPr>
            <a:r>
              <a:rPr lang="en-GB" sz="2200" dirty="0" err="1" smtClean="0"/>
              <a:t>En</a:t>
            </a:r>
            <a:r>
              <a:rPr lang="en-GB" sz="2200" dirty="0" smtClean="0"/>
              <a:t> </a:t>
            </a:r>
            <a:r>
              <a:rPr lang="en-GB" sz="2200" dirty="0" err="1" smtClean="0"/>
              <a:t>pelkää</a:t>
            </a:r>
            <a:r>
              <a:rPr lang="en-GB" sz="2200" dirty="0" smtClean="0"/>
              <a:t> </a:t>
            </a:r>
            <a:r>
              <a:rPr lang="en-GB" sz="2200" dirty="0" err="1" smtClean="0"/>
              <a:t>loukkaantuvani</a:t>
            </a:r>
            <a:r>
              <a:rPr lang="en-GB" sz="2200" dirty="0" smtClean="0"/>
              <a:t> </a:t>
            </a:r>
            <a:r>
              <a:rPr lang="en-GB" sz="2200" dirty="0" err="1" smtClean="0"/>
              <a:t>pelissä</a:t>
            </a:r>
            <a:r>
              <a:rPr lang="en-GB" sz="2200" b="1" dirty="0" smtClean="0"/>
              <a:t>. </a:t>
            </a:r>
            <a:r>
              <a:rPr lang="en-GB" sz="2200" dirty="0" smtClean="0"/>
              <a:t>= </a:t>
            </a:r>
          </a:p>
          <a:p>
            <a:pPr marL="0" indent="0">
              <a:buNone/>
            </a:pPr>
            <a:r>
              <a:rPr lang="en-GB" sz="2200" i="1" dirty="0" smtClean="0"/>
              <a:t>I’m not afraid of </a:t>
            </a:r>
            <a:r>
              <a:rPr lang="en-GB" sz="2200" i="1" dirty="0" smtClean="0"/>
              <a:t>being </a:t>
            </a:r>
            <a:r>
              <a:rPr lang="en-GB" sz="2200" i="1" dirty="0" smtClean="0"/>
              <a:t>hurt in the game.</a:t>
            </a:r>
          </a:p>
          <a:p>
            <a:pPr marL="0" indent="0">
              <a:buNone/>
            </a:pPr>
            <a:r>
              <a:rPr lang="en-GB" b="1" dirty="0" smtClean="0"/>
              <a:t>Being + 3. </a:t>
            </a:r>
            <a:r>
              <a:rPr lang="en-GB" b="1" dirty="0" err="1" smtClean="0"/>
              <a:t>muoto</a:t>
            </a:r>
            <a:endParaRPr lang="en-GB" b="1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495800" y="1124744"/>
            <a:ext cx="46482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err="1" smtClean="0"/>
              <a:t>Perfekti</a:t>
            </a:r>
            <a:r>
              <a:rPr lang="en-GB" b="1" u="sng" dirty="0" smtClean="0"/>
              <a:t> – </a:t>
            </a:r>
            <a:r>
              <a:rPr lang="en-GB" b="1" u="sng" dirty="0" err="1" smtClean="0"/>
              <a:t>mennyt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aika</a:t>
            </a:r>
            <a:endParaRPr lang="en-GB" b="1" u="sng" dirty="0" smtClean="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fi-FI" sz="2200" dirty="0" smtClean="0"/>
              <a:t>Pelkäsin hukanneeni puhelimeni.</a:t>
            </a:r>
            <a:br>
              <a:rPr lang="fi-FI" sz="2200" dirty="0" smtClean="0"/>
            </a:br>
            <a:r>
              <a:rPr lang="fi-FI" sz="2200" i="1" dirty="0" smtClean="0"/>
              <a:t>I </a:t>
            </a:r>
            <a:r>
              <a:rPr lang="fi-FI" sz="2200" i="1" dirty="0" err="1" smtClean="0"/>
              <a:t>was</a:t>
            </a:r>
            <a:r>
              <a:rPr lang="fi-FI" sz="2200" i="1" dirty="0" smtClean="0"/>
              <a:t> </a:t>
            </a:r>
            <a:r>
              <a:rPr lang="fi-FI" sz="2200" i="1" dirty="0" err="1" smtClean="0"/>
              <a:t>afraid</a:t>
            </a:r>
            <a:r>
              <a:rPr lang="fi-FI" sz="2200" i="1" dirty="0" smtClean="0"/>
              <a:t> of </a:t>
            </a:r>
            <a:r>
              <a:rPr lang="fi-FI" sz="2200" b="1" i="1" dirty="0" err="1" smtClean="0"/>
              <a:t>having</a:t>
            </a:r>
            <a:r>
              <a:rPr lang="fi-FI" sz="2200" b="1" i="1" dirty="0" smtClean="0"/>
              <a:t> </a:t>
            </a:r>
            <a:r>
              <a:rPr lang="fi-FI" sz="2200" b="1" i="1" dirty="0" err="1" smtClean="0"/>
              <a:t>lost</a:t>
            </a:r>
            <a:r>
              <a:rPr lang="fi-FI" sz="2200" b="1" i="1" dirty="0" smtClean="0"/>
              <a:t> </a:t>
            </a:r>
            <a:r>
              <a:rPr lang="fi-FI" sz="2200" i="1" dirty="0" smtClean="0"/>
              <a:t>my </a:t>
            </a:r>
            <a:r>
              <a:rPr lang="fi-FI" sz="2200" i="1" dirty="0" err="1" smtClean="0"/>
              <a:t>phone</a:t>
            </a:r>
            <a:r>
              <a:rPr lang="fi-FI" sz="2200" i="1" dirty="0" smtClean="0"/>
              <a:t>.</a:t>
            </a:r>
            <a:endParaRPr lang="fi-FI" sz="2200" i="1" dirty="0"/>
          </a:p>
          <a:p>
            <a:pPr marL="0" indent="0">
              <a:buNone/>
            </a:pP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Having + 3. </a:t>
            </a:r>
            <a:r>
              <a:rPr lang="en-GB" b="1" dirty="0" err="1" smtClean="0"/>
              <a:t>muoto</a:t>
            </a:r>
            <a:endParaRPr lang="en-GB" b="1" dirty="0" smtClean="0"/>
          </a:p>
          <a:p>
            <a:pPr marL="0" indent="0">
              <a:buNone/>
            </a:pPr>
            <a:r>
              <a:rPr lang="en-GB" sz="900" b="1" dirty="0" smtClean="0"/>
              <a:t/>
            </a:r>
            <a:br>
              <a:rPr lang="en-GB" sz="900" b="1" dirty="0" smtClean="0"/>
            </a:br>
            <a:endParaRPr lang="en-GB" sz="900" b="1" dirty="0"/>
          </a:p>
          <a:p>
            <a:pPr marL="0" indent="0">
              <a:buNone/>
            </a:pPr>
            <a:r>
              <a:rPr lang="en-GB" b="1" u="sng" dirty="0" err="1" smtClean="0"/>
              <a:t>Passiivin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perfekti</a:t>
            </a:r>
            <a:endParaRPr lang="en-GB" b="1" u="sng" dirty="0" smtClean="0"/>
          </a:p>
          <a:p>
            <a:pPr marL="0" indent="0">
              <a:buNone/>
            </a:pPr>
            <a:r>
              <a:rPr lang="en-GB" sz="2200" dirty="0" err="1" smtClean="0"/>
              <a:t>Tultuaan</a:t>
            </a:r>
            <a:r>
              <a:rPr lang="en-GB" sz="2200" dirty="0" smtClean="0"/>
              <a:t> </a:t>
            </a:r>
            <a:r>
              <a:rPr lang="en-GB" sz="2200" dirty="0" err="1" smtClean="0"/>
              <a:t>petetyksi</a:t>
            </a:r>
            <a:r>
              <a:rPr lang="en-GB" sz="2200" dirty="0" smtClean="0"/>
              <a:t> </a:t>
            </a:r>
            <a:r>
              <a:rPr lang="en-GB" sz="2200" dirty="0" err="1" smtClean="0"/>
              <a:t>aiemmin</a:t>
            </a:r>
            <a:r>
              <a:rPr lang="en-GB" sz="2200" dirty="0" smtClean="0"/>
              <a:t>, </a:t>
            </a:r>
            <a:r>
              <a:rPr lang="en-GB" sz="2200" dirty="0" err="1" smtClean="0"/>
              <a:t>hän</a:t>
            </a:r>
            <a:r>
              <a:rPr lang="en-GB" sz="2200" dirty="0" smtClean="0"/>
              <a:t> </a:t>
            </a:r>
            <a:r>
              <a:rPr lang="en-GB" sz="2200" dirty="0" err="1" smtClean="0"/>
              <a:t>ei</a:t>
            </a:r>
            <a:r>
              <a:rPr lang="en-GB" sz="2200" dirty="0" smtClean="0"/>
              <a:t> </a:t>
            </a:r>
            <a:r>
              <a:rPr lang="en-GB" sz="2200" dirty="0" err="1" smtClean="0"/>
              <a:t>luottanut</a:t>
            </a:r>
            <a:r>
              <a:rPr lang="en-GB" sz="2200" dirty="0" smtClean="0"/>
              <a:t> </a:t>
            </a:r>
            <a:r>
              <a:rPr lang="en-GB" sz="2200" dirty="0" err="1" smtClean="0"/>
              <a:t>automyyjiin</a:t>
            </a:r>
            <a:r>
              <a:rPr lang="en-GB" sz="2200" dirty="0" smtClean="0"/>
              <a:t>. =</a:t>
            </a:r>
          </a:p>
          <a:p>
            <a:pPr marL="0" indent="0">
              <a:buNone/>
            </a:pPr>
            <a:r>
              <a:rPr lang="en-GB" sz="2200" b="1" i="1" dirty="0" smtClean="0"/>
              <a:t>Having been tricked </a:t>
            </a:r>
            <a:r>
              <a:rPr lang="en-GB" sz="2200" i="1" dirty="0" smtClean="0"/>
              <a:t>before, he was suspicious of car salesmen.</a:t>
            </a:r>
          </a:p>
          <a:p>
            <a:pPr marL="0" indent="0">
              <a:buNone/>
            </a:pPr>
            <a:r>
              <a:rPr lang="en-GB" b="1" dirty="0" smtClean="0"/>
              <a:t>Having been + 3. </a:t>
            </a:r>
            <a:r>
              <a:rPr lang="en-GB" b="1" dirty="0" err="1" smtClean="0"/>
              <a:t>muoto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805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18823" y="1484784"/>
            <a:ext cx="8234184" cy="4495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Sanominen ja tekeminen ovat kaksi eri asiaa.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b="1" i="1" dirty="0" err="1" smtClean="0">
                <a:solidFill>
                  <a:schemeClr val="tx1"/>
                </a:solidFill>
              </a:rPr>
              <a:t>Saying</a:t>
            </a:r>
            <a:r>
              <a:rPr lang="fi-FI" sz="2800" i="1" dirty="0" smtClean="0">
                <a:solidFill>
                  <a:schemeClr val="tx1"/>
                </a:solidFill>
              </a:rPr>
              <a:t> and </a:t>
            </a:r>
            <a:r>
              <a:rPr lang="fi-FI" sz="2800" b="1" i="1" dirty="0" err="1" smtClean="0">
                <a:solidFill>
                  <a:schemeClr val="tx1"/>
                </a:solidFill>
              </a:rPr>
              <a:t>doing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are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two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different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things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Näkeminen on uskomista.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b="1" i="1" dirty="0" err="1" smtClean="0">
                <a:solidFill>
                  <a:schemeClr val="tx1"/>
                </a:solidFill>
              </a:rPr>
              <a:t>Seeing</a:t>
            </a:r>
            <a:r>
              <a:rPr lang="fi-FI" sz="2800" i="1" dirty="0" smtClean="0">
                <a:solidFill>
                  <a:schemeClr val="tx1"/>
                </a:solidFill>
              </a:rPr>
              <a:t> is </a:t>
            </a:r>
            <a:r>
              <a:rPr lang="fi-FI" sz="2800" b="1" i="1" dirty="0" err="1" smtClean="0">
                <a:solidFill>
                  <a:schemeClr val="tx1"/>
                </a:solidFill>
              </a:rPr>
              <a:t>believing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Uiminen valtameressä on suurin intohimoni.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b="1" i="1" dirty="0" err="1" smtClean="0">
                <a:solidFill>
                  <a:schemeClr val="tx1"/>
                </a:solidFill>
              </a:rPr>
              <a:t>Swimming</a:t>
            </a:r>
            <a:r>
              <a:rPr lang="fi-FI" sz="2800" i="1" dirty="0" smtClean="0">
                <a:solidFill>
                  <a:schemeClr val="tx1"/>
                </a:solidFill>
              </a:rPr>
              <a:t> in an </a:t>
            </a:r>
            <a:r>
              <a:rPr lang="fi-FI" sz="2800" i="1" dirty="0" err="1" smtClean="0">
                <a:solidFill>
                  <a:schemeClr val="tx1"/>
                </a:solidFill>
              </a:rPr>
              <a:t>ocean</a:t>
            </a:r>
            <a:r>
              <a:rPr lang="fi-FI" sz="2800" i="1" dirty="0" smtClean="0">
                <a:solidFill>
                  <a:schemeClr val="tx1"/>
                </a:solidFill>
              </a:rPr>
              <a:t> is my </a:t>
            </a:r>
            <a:r>
              <a:rPr lang="fi-FI" sz="2800" i="1" dirty="0" err="1" smtClean="0">
                <a:solidFill>
                  <a:schemeClr val="tx1"/>
                </a:solidFill>
              </a:rPr>
              <a:t>greatest</a:t>
            </a:r>
            <a:r>
              <a:rPr lang="fi-FI" sz="2800" i="1" dirty="0" smtClean="0">
                <a:solidFill>
                  <a:schemeClr val="tx1"/>
                </a:solidFill>
              </a:rPr>
              <a:t> passion</a:t>
            </a:r>
            <a:r>
              <a:rPr lang="fi-FI" sz="2800" i="1" dirty="0" smtClean="0"/>
              <a:t>.</a:t>
            </a:r>
            <a:endParaRPr lang="fi-FI" sz="2800" i="1" dirty="0"/>
          </a:p>
          <a:p>
            <a:pPr marL="0" indent="0">
              <a:buNone/>
            </a:pPr>
            <a:r>
              <a:rPr lang="fi-FI" i="1" dirty="0" smtClean="0">
                <a:solidFill>
                  <a:schemeClr val="tx1"/>
                </a:solidFill>
              </a:rPr>
              <a:t>	</a:t>
            </a:r>
            <a:endParaRPr lang="fi-FI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23629"/>
              </p:ext>
            </p:extLst>
          </p:nvPr>
        </p:nvGraphicFramePr>
        <p:xfrm>
          <a:off x="418823" y="620689"/>
          <a:ext cx="823418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smtClean="0"/>
                        <a:t>1. </a:t>
                      </a:r>
                      <a:r>
                        <a:rPr lang="fi-FI" sz="2800" dirty="0" err="1" smtClean="0"/>
                        <a:t>ing</a:t>
                      </a:r>
                      <a:r>
                        <a:rPr lang="fi-FI" sz="2800" dirty="0" smtClean="0"/>
                        <a:t>-muoto substantiivina   (suomen </a:t>
                      </a:r>
                      <a:r>
                        <a:rPr lang="fi-FI" sz="2800" i="1" dirty="0" err="1" smtClean="0"/>
                        <a:t>minen</a:t>
                      </a:r>
                      <a:r>
                        <a:rPr lang="fi-FI" sz="2800" i="0" dirty="0" smtClean="0"/>
                        <a:t>-pääte)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21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18823" y="1484784"/>
            <a:ext cx="8234184" cy="4495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>
                <a:solidFill>
                  <a:schemeClr val="tx1"/>
                </a:solidFill>
              </a:rPr>
              <a:t>Piditkö dokumenttia kiinnostavana vai tylsänä? </a:t>
            </a:r>
            <a:r>
              <a:rPr lang="fi-FI" sz="2800" dirty="0" smtClean="0">
                <a:solidFill>
                  <a:schemeClr val="tx1"/>
                </a:solidFill>
              </a:rPr>
              <a:t>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Did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you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find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documentary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interesting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or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smtClean="0">
                <a:solidFill>
                  <a:schemeClr val="tx1"/>
                </a:solidFill>
              </a:rPr>
              <a:t>	</a:t>
            </a:r>
            <a:r>
              <a:rPr lang="fi-FI" sz="2800" b="1" i="1" dirty="0" err="1" smtClean="0">
                <a:solidFill>
                  <a:schemeClr val="tx1"/>
                </a:solidFill>
              </a:rPr>
              <a:t>boring</a:t>
            </a:r>
            <a:r>
              <a:rPr lang="fi-FI" sz="2800" i="1" dirty="0">
                <a:solidFill>
                  <a:schemeClr val="tx1"/>
                </a:solidFill>
              </a:rPr>
              <a:t>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UFO on tunnistamaton, lentävä esine.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smtClean="0">
                <a:solidFill>
                  <a:schemeClr val="tx1"/>
                </a:solidFill>
              </a:rPr>
              <a:t>A UFO is an </a:t>
            </a:r>
            <a:r>
              <a:rPr lang="fi-FI" sz="2800" i="1" dirty="0" err="1" smtClean="0">
                <a:solidFill>
                  <a:schemeClr val="tx1"/>
                </a:solidFill>
              </a:rPr>
              <a:t>unidentified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flying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object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Etsivä ratkaisi askarruttavia mysteereitä.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detective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solved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puzzling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mysteries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endParaRPr lang="fi-FI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511106"/>
              </p:ext>
            </p:extLst>
          </p:nvPr>
        </p:nvGraphicFramePr>
        <p:xfrm>
          <a:off x="418823" y="620689"/>
          <a:ext cx="823418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smtClean="0"/>
                        <a:t>2.</a:t>
                      </a:r>
                      <a:r>
                        <a:rPr lang="fi-FI" sz="2800" baseline="0" dirty="0" smtClean="0"/>
                        <a:t> </a:t>
                      </a:r>
                      <a:r>
                        <a:rPr lang="fi-FI" sz="2800" dirty="0" err="1" smtClean="0"/>
                        <a:t>ing</a:t>
                      </a:r>
                      <a:r>
                        <a:rPr lang="fi-FI" sz="2800" dirty="0" smtClean="0"/>
                        <a:t>-muoto adjektiivina   (suomen -</a:t>
                      </a:r>
                      <a:r>
                        <a:rPr lang="fi-FI" sz="2800" i="1" dirty="0" err="1" smtClean="0"/>
                        <a:t>va</a:t>
                      </a:r>
                      <a:r>
                        <a:rPr lang="fi-FI" sz="2800" i="1" dirty="0" smtClean="0"/>
                        <a:t>/-</a:t>
                      </a:r>
                      <a:r>
                        <a:rPr lang="fi-FI" sz="2800" i="1" dirty="0" err="1" smtClean="0"/>
                        <a:t>vä</a:t>
                      </a:r>
                      <a:r>
                        <a:rPr lang="fi-FI" sz="2800" i="1" dirty="0" smtClean="0"/>
                        <a:t> </a:t>
                      </a:r>
                      <a:r>
                        <a:rPr lang="fi-FI" sz="2800" i="0" dirty="0" smtClean="0"/>
                        <a:t>-pääte)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68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107504" y="1484784"/>
            <a:ext cx="8640959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Vihellellen tyytyväisenä Mike sai tehtävän valmiiksi.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b="1" i="1" dirty="0" err="1" smtClean="0">
                <a:solidFill>
                  <a:schemeClr val="tx1"/>
                </a:solidFill>
              </a:rPr>
              <a:t>Whistling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happily</a:t>
            </a:r>
            <a:r>
              <a:rPr lang="fi-FI" sz="2800" i="1" dirty="0" smtClean="0">
                <a:solidFill>
                  <a:schemeClr val="tx1"/>
                </a:solidFill>
              </a:rPr>
              <a:t>, Mike </a:t>
            </a:r>
            <a:r>
              <a:rPr lang="fi-FI" sz="2800" i="1" dirty="0" err="1" smtClean="0">
                <a:solidFill>
                  <a:schemeClr val="tx1"/>
                </a:solidFill>
              </a:rPr>
              <a:t>finished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task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Pidätyksen jälkeen Ken seisoi pidellen käsiään ilmassa.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After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arrest</a:t>
            </a:r>
            <a:r>
              <a:rPr lang="fi-FI" sz="2800" i="1" dirty="0" smtClean="0">
                <a:solidFill>
                  <a:schemeClr val="tx1"/>
                </a:solidFill>
              </a:rPr>
              <a:t>, Ken </a:t>
            </a:r>
            <a:r>
              <a:rPr lang="fi-FI" sz="2800" i="1" dirty="0" err="1" smtClean="0">
                <a:solidFill>
                  <a:schemeClr val="tx1"/>
                </a:solidFill>
              </a:rPr>
              <a:t>stood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smtClean="0">
                <a:solidFill>
                  <a:schemeClr val="tx1"/>
                </a:solidFill>
              </a:rPr>
              <a:t>holding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his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hands</a:t>
            </a:r>
            <a:r>
              <a:rPr lang="fi-FI" sz="2800" i="1" dirty="0" smtClean="0">
                <a:solidFill>
                  <a:schemeClr val="tx1"/>
                </a:solidFill>
              </a:rPr>
              <a:t> in </a:t>
            </a: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air.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err="1" smtClean="0">
                <a:solidFill>
                  <a:schemeClr val="tx1"/>
                </a:solidFill>
              </a:rPr>
              <a:t>Jill</a:t>
            </a:r>
            <a:r>
              <a:rPr lang="fi-FI" sz="2800" dirty="0" smtClean="0">
                <a:solidFill>
                  <a:schemeClr val="tx1"/>
                </a:solidFill>
              </a:rPr>
              <a:t> antautui tietäen, ettei hänellä ollut muuta vaihtoehtoa.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Jill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surrended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knowing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she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had</a:t>
            </a:r>
            <a:r>
              <a:rPr lang="fi-FI" sz="2800" i="1" dirty="0" smtClean="0">
                <a:solidFill>
                  <a:schemeClr val="tx1"/>
                </a:solidFill>
              </a:rPr>
              <a:t> no </a:t>
            </a:r>
            <a:r>
              <a:rPr lang="fi-FI" sz="2800" i="1" dirty="0" err="1" smtClean="0">
                <a:solidFill>
                  <a:schemeClr val="tx1"/>
                </a:solidFill>
              </a:rPr>
              <a:t>otheral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ternative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endParaRPr lang="fi-FI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71299"/>
              </p:ext>
            </p:extLst>
          </p:nvPr>
        </p:nvGraphicFramePr>
        <p:xfrm>
          <a:off x="418823" y="620689"/>
          <a:ext cx="8234184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smtClean="0"/>
                        <a:t>3.</a:t>
                      </a:r>
                      <a:r>
                        <a:rPr lang="fi-FI" sz="2800" baseline="0" dirty="0" smtClean="0"/>
                        <a:t> </a:t>
                      </a:r>
                      <a:r>
                        <a:rPr lang="fi-FI" sz="2800" dirty="0" err="1" smtClean="0"/>
                        <a:t>ing</a:t>
                      </a:r>
                      <a:r>
                        <a:rPr lang="fi-FI" sz="2800" dirty="0" smtClean="0"/>
                        <a:t>-muoto merkityksessä ’tehden</a:t>
                      </a:r>
                      <a:r>
                        <a:rPr lang="fi-FI" sz="2800" baseline="0" dirty="0" smtClean="0"/>
                        <a:t> jollakin tavalla’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8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18823" y="1556792"/>
            <a:ext cx="8234184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Onko hinta nousemassa vai laskemassa? 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b="1" i="1" dirty="0" smtClean="0">
                <a:solidFill>
                  <a:schemeClr val="tx1"/>
                </a:solidFill>
              </a:rPr>
              <a:t>Is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price</a:t>
            </a:r>
            <a:r>
              <a:rPr lang="fi-FI" sz="2800" i="1" dirty="0" smtClean="0">
                <a:solidFill>
                  <a:schemeClr val="tx1"/>
                </a:solidFill>
              </a:rPr>
              <a:t> of </a:t>
            </a:r>
            <a:r>
              <a:rPr lang="fi-FI" sz="2800" i="1" dirty="0" err="1" smtClean="0">
                <a:solidFill>
                  <a:schemeClr val="tx1"/>
                </a:solidFill>
              </a:rPr>
              <a:t>oil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going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up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or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down</a:t>
            </a:r>
            <a:r>
              <a:rPr lang="fi-FI" sz="2800" i="1" dirty="0" smtClean="0">
                <a:solidFill>
                  <a:schemeClr val="tx1"/>
                </a:solidFill>
              </a:rPr>
              <a:t>?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Olen opiskellut yhtälöitä koko viikonlopun. =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smtClean="0">
                <a:solidFill>
                  <a:schemeClr val="tx1"/>
                </a:solidFill>
              </a:rPr>
              <a:t>I </a:t>
            </a:r>
            <a:r>
              <a:rPr lang="fi-FI" sz="2800" b="1" i="1" dirty="0" err="1" smtClean="0">
                <a:solidFill>
                  <a:schemeClr val="tx1"/>
                </a:solidFill>
              </a:rPr>
              <a:t>have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been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studying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equations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all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weekend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Pat oli juuri kohentamassa meikkiään, kun kuva otettiin. 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smtClean="0">
                <a:solidFill>
                  <a:schemeClr val="tx1"/>
                </a:solidFill>
              </a:rPr>
              <a:t>Pat </a:t>
            </a:r>
            <a:r>
              <a:rPr lang="fi-FI" sz="2800" b="1" i="1" dirty="0" err="1" smtClean="0">
                <a:solidFill>
                  <a:schemeClr val="tx1"/>
                </a:solidFill>
              </a:rPr>
              <a:t>was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b="1" i="1" dirty="0" err="1" smtClean="0">
                <a:solidFill>
                  <a:schemeClr val="tx1"/>
                </a:solidFill>
              </a:rPr>
              <a:t>fixing</a:t>
            </a:r>
            <a:r>
              <a:rPr lang="fi-FI" sz="2800" b="1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her</a:t>
            </a:r>
            <a:r>
              <a:rPr lang="fi-FI" sz="2800" i="1" dirty="0" smtClean="0">
                <a:solidFill>
                  <a:schemeClr val="tx1"/>
                </a:solidFill>
              </a:rPr>
              <a:t> make-up </a:t>
            </a:r>
            <a:r>
              <a:rPr lang="fi-FI" sz="2800" i="1" dirty="0" err="1" smtClean="0">
                <a:solidFill>
                  <a:schemeClr val="tx1"/>
                </a:solidFill>
              </a:rPr>
              <a:t>when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the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pic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was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taken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endParaRPr lang="fi-FI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596733"/>
              </p:ext>
            </p:extLst>
          </p:nvPr>
        </p:nvGraphicFramePr>
        <p:xfrm>
          <a:off x="418823" y="692697"/>
          <a:ext cx="8234184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smtClean="0"/>
                        <a:t>4.</a:t>
                      </a:r>
                      <a:r>
                        <a:rPr lang="fi-FI" sz="2800" baseline="0" dirty="0" smtClean="0"/>
                        <a:t> </a:t>
                      </a:r>
                      <a:r>
                        <a:rPr lang="fi-FI" sz="2800" dirty="0" err="1" smtClean="0"/>
                        <a:t>ing</a:t>
                      </a:r>
                      <a:r>
                        <a:rPr lang="fi-FI" sz="2800" dirty="0" smtClean="0"/>
                        <a:t>-muoto pääverbin osana kestomuodoissa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53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21115" y="1268761"/>
            <a:ext cx="8234184" cy="475252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2600" dirty="0">
                <a:solidFill>
                  <a:schemeClr val="tx1"/>
                </a:solidFill>
              </a:rPr>
              <a:t>Onnistuiko hän ongelman ratkaisussa? </a:t>
            </a:r>
            <a:r>
              <a:rPr lang="fi-FI" sz="2600" dirty="0" smtClean="0">
                <a:solidFill>
                  <a:schemeClr val="tx1"/>
                </a:solidFill>
              </a:rPr>
              <a:t>=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Did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>
                <a:solidFill>
                  <a:schemeClr val="tx1"/>
                </a:solidFill>
              </a:rPr>
              <a:t>he </a:t>
            </a:r>
            <a:r>
              <a:rPr lang="fi-FI" sz="2800" i="1" dirty="0" err="1">
                <a:solidFill>
                  <a:schemeClr val="tx1"/>
                </a:solidFill>
              </a:rPr>
              <a:t>succeed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>
                <a:solidFill>
                  <a:schemeClr val="tx1"/>
                </a:solidFill>
              </a:rPr>
              <a:t>in </a:t>
            </a:r>
            <a:r>
              <a:rPr lang="fi-FI" sz="2800" i="1" dirty="0" err="1">
                <a:solidFill>
                  <a:schemeClr val="tx1"/>
                </a:solidFill>
              </a:rPr>
              <a:t>solv</a:t>
            </a:r>
            <a:r>
              <a:rPr lang="fi-FI" sz="2800" b="1" i="1" dirty="0" err="1">
                <a:solidFill>
                  <a:schemeClr val="tx1"/>
                </a:solidFill>
              </a:rPr>
              <a:t>ing</a:t>
            </a:r>
            <a:r>
              <a:rPr lang="fi-FI" sz="2800" b="1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problem</a:t>
            </a:r>
            <a:r>
              <a:rPr lang="fi-FI" sz="2800" i="1" dirty="0" smtClean="0">
                <a:solidFill>
                  <a:schemeClr val="tx1"/>
                </a:solidFill>
              </a:rPr>
              <a:t>?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2600" dirty="0" err="1" smtClean="0">
                <a:solidFill>
                  <a:schemeClr val="tx1"/>
                </a:solidFill>
              </a:rPr>
              <a:t>Jill</a:t>
            </a:r>
            <a:r>
              <a:rPr lang="fi-FI" sz="2600" dirty="0" smtClean="0">
                <a:solidFill>
                  <a:schemeClr val="tx1"/>
                </a:solidFill>
              </a:rPr>
              <a:t> oppi laulun sanat kuuntelemalla sitä. =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Jill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learned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lyrics</a:t>
            </a:r>
            <a:r>
              <a:rPr lang="fi-FI" sz="2800" i="1" dirty="0">
                <a:solidFill>
                  <a:schemeClr val="tx1"/>
                </a:solidFill>
              </a:rPr>
              <a:t> of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song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by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listen</a:t>
            </a:r>
            <a:r>
              <a:rPr lang="fi-FI" sz="2800" b="1" i="1" dirty="0" err="1">
                <a:solidFill>
                  <a:schemeClr val="tx1"/>
                </a:solidFill>
              </a:rPr>
              <a:t>ing</a:t>
            </a:r>
            <a:r>
              <a:rPr lang="fi-FI" sz="2800" i="1" dirty="0">
                <a:solidFill>
                  <a:schemeClr val="tx1"/>
                </a:solidFill>
              </a:rPr>
              <a:t> to it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2600" dirty="0" smtClean="0">
                <a:solidFill>
                  <a:schemeClr val="tx1"/>
                </a:solidFill>
              </a:rPr>
              <a:t>Odotan </a:t>
            </a:r>
            <a:r>
              <a:rPr lang="fi-FI" sz="2600" dirty="0">
                <a:solidFill>
                  <a:schemeClr val="tx1"/>
                </a:solidFill>
              </a:rPr>
              <a:t>innolla tapaavani sinut uudelleen. </a:t>
            </a:r>
            <a:r>
              <a:rPr lang="fi-FI" sz="2600" dirty="0" smtClean="0">
                <a:solidFill>
                  <a:schemeClr val="tx1"/>
                </a:solidFill>
              </a:rPr>
              <a:t>=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800" i="1" dirty="0" smtClean="0">
                <a:solidFill>
                  <a:schemeClr val="tx1"/>
                </a:solidFill>
              </a:rPr>
              <a:t>I </a:t>
            </a:r>
            <a:r>
              <a:rPr lang="fi-FI" sz="2800" i="1" dirty="0">
                <a:solidFill>
                  <a:schemeClr val="tx1"/>
                </a:solidFill>
              </a:rPr>
              <a:t>look </a:t>
            </a:r>
            <a:r>
              <a:rPr lang="fi-FI" sz="2800" i="1" dirty="0" err="1">
                <a:solidFill>
                  <a:schemeClr val="tx1"/>
                </a:solidFill>
              </a:rPr>
              <a:t>forward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>
                <a:solidFill>
                  <a:schemeClr val="tx1"/>
                </a:solidFill>
              </a:rPr>
              <a:t>to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see</a:t>
            </a:r>
            <a:r>
              <a:rPr lang="fi-FI" sz="2800" b="1" i="1" dirty="0" err="1">
                <a:solidFill>
                  <a:schemeClr val="tx1"/>
                </a:solidFill>
              </a:rPr>
              <a:t>ing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you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again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  <a:br>
              <a:rPr lang="fi-FI" sz="2800" i="1" dirty="0" smtClean="0">
                <a:solidFill>
                  <a:schemeClr val="tx1"/>
                </a:solidFill>
              </a:rPr>
            </a:b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2600" dirty="0">
                <a:solidFill>
                  <a:schemeClr val="tx1"/>
                </a:solidFill>
              </a:rPr>
              <a:t>Mieti kaksi kertaa ennen </a:t>
            </a:r>
            <a:r>
              <a:rPr lang="fi-FI" sz="2600" dirty="0" smtClean="0">
                <a:solidFill>
                  <a:schemeClr val="tx1"/>
                </a:solidFill>
              </a:rPr>
              <a:t>puhumista. =</a:t>
            </a:r>
            <a:br>
              <a:rPr lang="fi-FI" sz="2600" dirty="0" smtClean="0">
                <a:solidFill>
                  <a:schemeClr val="tx1"/>
                </a:solidFill>
              </a:rPr>
            </a:br>
            <a:r>
              <a:rPr lang="fi-FI" sz="2800" i="1" dirty="0" err="1" smtClean="0">
                <a:solidFill>
                  <a:schemeClr val="tx1"/>
                </a:solidFill>
              </a:rPr>
              <a:t>Think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twice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before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speak</a:t>
            </a:r>
            <a:r>
              <a:rPr lang="fi-FI" sz="2800" b="1" i="1" dirty="0" err="1">
                <a:solidFill>
                  <a:schemeClr val="tx1"/>
                </a:solidFill>
              </a:rPr>
              <a:t>ing</a:t>
            </a:r>
            <a:r>
              <a:rPr lang="fi-FI" sz="2800" i="1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12250"/>
              </p:ext>
            </p:extLst>
          </p:nvPr>
        </p:nvGraphicFramePr>
        <p:xfrm>
          <a:off x="421115" y="620689"/>
          <a:ext cx="823418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smtClean="0"/>
                        <a:t>5. </a:t>
                      </a:r>
                      <a:r>
                        <a:rPr lang="fi-FI" sz="2800" dirty="0" err="1" smtClean="0"/>
                        <a:t>ing</a:t>
                      </a:r>
                      <a:r>
                        <a:rPr lang="fi-FI" sz="2800" dirty="0" smtClean="0"/>
                        <a:t>-muoto prepositioiden jälkeen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77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173360" y="1772816"/>
            <a:ext cx="2310408" cy="435334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admit</a:t>
            </a:r>
            <a:r>
              <a:rPr lang="fi-FI" sz="2800" i="1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avoid</a:t>
            </a:r>
            <a:r>
              <a:rPr lang="fi-FI" sz="2800" i="1" dirty="0" smtClean="0"/>
              <a:t>		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can’t</a:t>
            </a:r>
            <a:r>
              <a:rPr lang="fi-FI" sz="2800" i="1" dirty="0" smtClean="0"/>
              <a:t> help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can’t</a:t>
            </a:r>
            <a:r>
              <a:rPr lang="fi-FI" sz="2800" i="1" dirty="0" smtClean="0"/>
              <a:t> </a:t>
            </a:r>
            <a:r>
              <a:rPr lang="fi-FI" sz="2800" i="1" dirty="0" err="1" smtClean="0"/>
              <a:t>stand</a:t>
            </a:r>
            <a:r>
              <a:rPr lang="fi-FI" sz="2800" i="1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deny</a:t>
            </a:r>
            <a:r>
              <a:rPr lang="fi-FI" sz="2800" i="1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dislike</a:t>
            </a:r>
            <a:r>
              <a:rPr lang="fi-FI" sz="2800" i="1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enjoy</a:t>
            </a:r>
            <a:r>
              <a:rPr lang="fi-FI" sz="2800" i="1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sz="2800" i="1" dirty="0" err="1" smtClean="0"/>
              <a:t>escape</a:t>
            </a:r>
            <a:r>
              <a:rPr lang="fi-FI" sz="2800" i="1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" name="Sisällön paikkamerkki 1"/>
          <p:cNvSpPr>
            <a:spLocks noGrp="1"/>
          </p:cNvSpPr>
          <p:nvPr>
            <p:ph sz="half" idx="2"/>
          </p:nvPr>
        </p:nvSpPr>
        <p:spPr>
          <a:xfrm>
            <a:off x="4853880" y="1772816"/>
            <a:ext cx="1950368" cy="435334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i="1" dirty="0" err="1"/>
              <a:t>fancy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i="1" dirty="0" err="1" smtClean="0"/>
              <a:t>finish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i="1" dirty="0" err="1" smtClean="0"/>
              <a:t>keep</a:t>
            </a:r>
            <a:r>
              <a:rPr lang="fi-FI" i="1" dirty="0" smtClean="0"/>
              <a:t> (on)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i="1" dirty="0" err="1"/>
              <a:t>mind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sz="400" i="1" dirty="0" smtClean="0"/>
              <a:t/>
            </a:r>
            <a:br>
              <a:rPr lang="fi-FI" sz="400" i="1" dirty="0" smtClean="0"/>
            </a:br>
            <a:r>
              <a:rPr lang="fi-FI" sz="400" i="1" dirty="0" smtClean="0"/>
              <a:t/>
            </a:r>
            <a:br>
              <a:rPr lang="fi-FI" sz="400" i="1" dirty="0" smtClean="0"/>
            </a:br>
            <a:r>
              <a:rPr lang="fi-FI" sz="400" i="1" dirty="0" smtClean="0"/>
              <a:t/>
            </a:r>
            <a:br>
              <a:rPr lang="fi-FI" sz="400" i="1" dirty="0" smtClean="0"/>
            </a:br>
            <a:r>
              <a:rPr lang="fi-FI" sz="400" i="1" dirty="0" smtClean="0"/>
              <a:t/>
            </a:r>
            <a:br>
              <a:rPr lang="fi-FI" sz="400" i="1" dirty="0" smtClean="0"/>
            </a:br>
            <a:r>
              <a:rPr lang="fi-FI" sz="400" i="1" dirty="0" smtClean="0"/>
              <a:t/>
            </a:r>
            <a:br>
              <a:rPr lang="fi-FI" sz="400" i="1" dirty="0" smtClean="0"/>
            </a:br>
            <a:r>
              <a:rPr lang="fi-FI" sz="400" i="1" dirty="0" smtClean="0"/>
              <a:t/>
            </a:r>
            <a:br>
              <a:rPr lang="fi-FI" sz="400" i="1" dirty="0" smtClean="0"/>
            </a:br>
            <a:r>
              <a:rPr lang="fi-FI" sz="400" i="1" dirty="0" smtClean="0"/>
              <a:t/>
            </a:r>
            <a:br>
              <a:rPr lang="fi-FI" sz="400" i="1" dirty="0" smtClean="0"/>
            </a:br>
            <a:r>
              <a:rPr lang="fi-FI" sz="400" i="1" dirty="0" smtClean="0"/>
              <a:t/>
            </a:r>
            <a:br>
              <a:rPr lang="fi-FI" sz="400" i="1" dirty="0" smtClean="0"/>
            </a:br>
            <a:endParaRPr lang="fi-FI" sz="4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i-FI" i="1" dirty="0" smtClean="0"/>
              <a:t>miss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i="1" dirty="0" err="1"/>
              <a:t>practise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i="1" dirty="0" err="1"/>
              <a:t>quit</a:t>
            </a:r>
            <a:endParaRPr lang="fi-FI" i="1" dirty="0"/>
          </a:p>
          <a:p>
            <a:pPr marL="0" indent="0">
              <a:spcBef>
                <a:spcPts val="0"/>
              </a:spcBef>
              <a:buNone/>
            </a:pPr>
            <a:r>
              <a:rPr lang="fi-FI" i="1" dirty="0" err="1"/>
              <a:t>risk</a:t>
            </a:r>
            <a:endParaRPr lang="fi-FI" i="1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242942"/>
              </p:ext>
            </p:extLst>
          </p:nvPr>
        </p:nvGraphicFramePr>
        <p:xfrm>
          <a:off x="437835" y="620689"/>
          <a:ext cx="8326126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err="1" smtClean="0"/>
                        <a:t>Tietyt</a:t>
                      </a:r>
                      <a:r>
                        <a:rPr lang="fi-FI" sz="2800" baseline="0" dirty="0" smtClean="0"/>
                        <a:t> verbit + </a:t>
                      </a:r>
                      <a:r>
                        <a:rPr lang="fi-FI" sz="2800" baseline="0" dirty="0" err="1" smtClean="0"/>
                        <a:t>ing</a:t>
                      </a:r>
                      <a:r>
                        <a:rPr lang="fi-FI" sz="2800" baseline="0" dirty="0" smtClean="0"/>
                        <a:t>-muoto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Sisällön paikkamerkki 3"/>
          <p:cNvSpPr txBox="1">
            <a:spLocks/>
          </p:cNvSpPr>
          <p:nvPr/>
        </p:nvSpPr>
        <p:spPr>
          <a:xfrm>
            <a:off x="2123728" y="1844824"/>
            <a:ext cx="2730152" cy="4353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myöntää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välttää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ei voi olla tekemättä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ei voi sietää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kieltää tehneensä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inhota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nauttia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välttää, päästä pakoon</a:t>
            </a:r>
            <a:endParaRPr lang="fi-FI" i="1" dirty="0" smtClean="0"/>
          </a:p>
        </p:txBody>
      </p:sp>
      <p:sp>
        <p:nvSpPr>
          <p:cNvPr id="7" name="Sisällön paikkamerkki 3"/>
          <p:cNvSpPr txBox="1">
            <a:spLocks/>
          </p:cNvSpPr>
          <p:nvPr/>
        </p:nvSpPr>
        <p:spPr>
          <a:xfrm>
            <a:off x="6588224" y="1844824"/>
            <a:ext cx="2448272" cy="4353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huvittaa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lopettaa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jatkaa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viitsiä, olla </a:t>
            </a:r>
            <a:r>
              <a:rPr lang="fi-FI" sz="2000" dirty="0" err="1" smtClean="0"/>
              <a:t>jtn</a:t>
            </a:r>
            <a:r>
              <a:rPr lang="fi-FI" sz="2000" dirty="0" smtClean="0"/>
              <a:t> vastaan</a:t>
            </a:r>
            <a:r>
              <a:rPr lang="fi-FI" sz="400" dirty="0" smtClean="0"/>
              <a:t/>
            </a:r>
            <a:br>
              <a:rPr lang="fi-FI" sz="400" dirty="0" smtClean="0"/>
            </a:b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>= kaivata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harjoitella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lopettaa</a:t>
            </a:r>
            <a:endParaRPr lang="fi-FI" sz="2000" dirty="0"/>
          </a:p>
          <a:p>
            <a:pPr marL="0" indent="0">
              <a:spcBef>
                <a:spcPts val="1000"/>
              </a:spcBef>
              <a:buNone/>
            </a:pPr>
            <a:r>
              <a:rPr lang="fi-FI" sz="2000" dirty="0"/>
              <a:t>= </a:t>
            </a:r>
            <a:r>
              <a:rPr lang="fi-FI" sz="2000" dirty="0" smtClean="0"/>
              <a:t>vaarantaa</a:t>
            </a:r>
            <a:endParaRPr lang="fi-FI" i="1" dirty="0" smtClean="0"/>
          </a:p>
        </p:txBody>
      </p:sp>
    </p:spTree>
    <p:extLst>
      <p:ext uri="{BB962C8B-B14F-4D97-AF65-F5344CB8AC3E}">
        <p14:creationId xmlns:p14="http://schemas.microsoft.com/office/powerpoint/2010/main" val="31210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67544" y="1628801"/>
            <a:ext cx="3168352" cy="41145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600" i="1" dirty="0" err="1">
                <a:solidFill>
                  <a:schemeClr val="tx1"/>
                </a:solidFill>
              </a:rPr>
              <a:t>be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accustomed</a:t>
            </a:r>
            <a:r>
              <a:rPr lang="fi-FI" sz="2600" i="1" dirty="0">
                <a:solidFill>
                  <a:schemeClr val="tx1"/>
                </a:solidFill>
              </a:rPr>
              <a:t> to </a:t>
            </a:r>
            <a:r>
              <a:rPr lang="fi-FI" sz="2600" i="1" dirty="0" smtClean="0">
                <a:solidFill>
                  <a:schemeClr val="tx1"/>
                </a:solidFill>
              </a:rPr>
              <a:t>	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 err="1" smtClean="0">
                <a:solidFill>
                  <a:schemeClr val="tx1"/>
                </a:solidFill>
              </a:rPr>
              <a:t>be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busy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800" b="1" dirty="0" smtClean="0">
                <a:solidFill>
                  <a:schemeClr val="tx1"/>
                </a:solidFill>
              </a:rPr>
              <a:t>		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 err="1" smtClean="0">
                <a:solidFill>
                  <a:schemeClr val="tx1"/>
                </a:solidFill>
              </a:rPr>
              <a:t>be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used</a:t>
            </a:r>
            <a:r>
              <a:rPr lang="fi-FI" sz="2600" i="1" dirty="0">
                <a:solidFill>
                  <a:schemeClr val="tx1"/>
                </a:solidFill>
              </a:rPr>
              <a:t> to </a:t>
            </a:r>
            <a:r>
              <a:rPr lang="fi-FI" sz="2800" b="1" dirty="0" smtClean="0">
                <a:solidFill>
                  <a:schemeClr val="tx1"/>
                </a:solidFill>
              </a:rPr>
              <a:t>		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 err="1">
                <a:solidFill>
                  <a:schemeClr val="tx1"/>
                </a:solidFill>
              </a:rPr>
              <a:t>be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worth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800" b="1" dirty="0" smtClean="0">
                <a:solidFill>
                  <a:schemeClr val="tx1"/>
                </a:solidFill>
              </a:rPr>
              <a:t>		</a:t>
            </a:r>
          </a:p>
          <a:p>
            <a:pPr marL="0" indent="0">
              <a:buNone/>
            </a:pPr>
            <a:r>
              <a:rPr lang="fi-FI" sz="2600" i="1" dirty="0" err="1" smtClean="0">
                <a:solidFill>
                  <a:schemeClr val="tx1"/>
                </a:solidFill>
              </a:rPr>
              <a:t>feel</a:t>
            </a:r>
            <a:r>
              <a:rPr lang="fi-FI" sz="2600" i="1" dirty="0" smtClean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like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800" b="1" dirty="0" smtClean="0">
                <a:solidFill>
                  <a:schemeClr val="tx1"/>
                </a:solidFill>
              </a:rPr>
              <a:t>		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 err="1">
                <a:solidFill>
                  <a:schemeClr val="tx1"/>
                </a:solidFill>
              </a:rPr>
              <a:t>get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used</a:t>
            </a:r>
            <a:r>
              <a:rPr lang="fi-FI" sz="2600" i="1" dirty="0">
                <a:solidFill>
                  <a:schemeClr val="tx1"/>
                </a:solidFill>
              </a:rPr>
              <a:t> to </a:t>
            </a:r>
            <a:r>
              <a:rPr lang="fi-FI" sz="2800" b="1" dirty="0" smtClean="0">
                <a:solidFill>
                  <a:schemeClr val="tx1"/>
                </a:solidFill>
              </a:rPr>
              <a:t>		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 err="1">
                <a:solidFill>
                  <a:schemeClr val="tx1"/>
                </a:solidFill>
              </a:rPr>
              <a:t>it’s</a:t>
            </a:r>
            <a:r>
              <a:rPr lang="fi-FI" sz="2600" i="1" dirty="0">
                <a:solidFill>
                  <a:schemeClr val="tx1"/>
                </a:solidFill>
              </a:rPr>
              <a:t> no </a:t>
            </a:r>
            <a:r>
              <a:rPr lang="fi-FI" sz="2600" i="1" dirty="0" err="1">
                <a:solidFill>
                  <a:schemeClr val="tx1"/>
                </a:solidFill>
              </a:rPr>
              <a:t>good</a:t>
            </a:r>
            <a:r>
              <a:rPr lang="fi-FI" sz="2600" i="1" dirty="0">
                <a:solidFill>
                  <a:schemeClr val="tx1"/>
                </a:solidFill>
              </a:rPr>
              <a:t>/</a:t>
            </a:r>
            <a:r>
              <a:rPr lang="fi-FI" sz="2600" i="1" dirty="0" err="1">
                <a:solidFill>
                  <a:schemeClr val="tx1"/>
                </a:solidFill>
              </a:rPr>
              <a:t>use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800" b="1" dirty="0" smtClean="0">
                <a:solidFill>
                  <a:schemeClr val="tx1"/>
                </a:solidFill>
              </a:rPr>
              <a:t>	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600" i="1" dirty="0" err="1">
                <a:solidFill>
                  <a:schemeClr val="tx1"/>
                </a:solidFill>
              </a:rPr>
              <a:t>there</a:t>
            </a:r>
            <a:r>
              <a:rPr lang="fi-FI" sz="2600" i="1" dirty="0">
                <a:solidFill>
                  <a:schemeClr val="tx1"/>
                </a:solidFill>
              </a:rPr>
              <a:t> is </a:t>
            </a:r>
            <a:r>
              <a:rPr lang="fi-FI" sz="2600" i="1" dirty="0" err="1">
                <a:solidFill>
                  <a:schemeClr val="tx1"/>
                </a:solidFill>
              </a:rPr>
              <a:t>nothing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600" i="1" dirty="0" err="1">
                <a:solidFill>
                  <a:schemeClr val="tx1"/>
                </a:solidFill>
              </a:rPr>
              <a:t>like</a:t>
            </a:r>
            <a:r>
              <a:rPr lang="fi-FI" sz="2600" i="1" dirty="0">
                <a:solidFill>
                  <a:schemeClr val="tx1"/>
                </a:solidFill>
              </a:rPr>
              <a:t> </a:t>
            </a:r>
            <a:r>
              <a:rPr lang="fi-FI" sz="2800" b="1" dirty="0" smtClean="0"/>
              <a:t>	</a:t>
            </a:r>
            <a:endParaRPr lang="fi-FI" sz="28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94380"/>
              </p:ext>
            </p:extLst>
          </p:nvPr>
        </p:nvGraphicFramePr>
        <p:xfrm>
          <a:off x="418823" y="620689"/>
          <a:ext cx="82341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dirty="0" smtClean="0"/>
                        <a:t>6. </a:t>
                      </a:r>
                      <a:r>
                        <a:rPr lang="fi-FI" sz="2800" dirty="0" err="1" smtClean="0"/>
                        <a:t>ing</a:t>
                      </a:r>
                      <a:r>
                        <a:rPr lang="fi-FI" sz="2800" dirty="0" smtClean="0"/>
                        <a:t>-muoto sanonnoissa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Sisällön paikkamerkki 3"/>
          <p:cNvSpPr txBox="1">
            <a:spLocks/>
          </p:cNvSpPr>
          <p:nvPr/>
        </p:nvSpPr>
        <p:spPr>
          <a:xfrm>
            <a:off x="3400453" y="1628802"/>
            <a:ext cx="5256584" cy="4114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olla tottunut 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puuhailla, keskittyä johonkin 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olla tottunut 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kannattaa, olla jonkun arvoinen 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huvittaa 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tottua 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ei kannata 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fi-FI" sz="2400" b="1" dirty="0" smtClean="0">
                <a:solidFill>
                  <a:schemeClr val="tx1"/>
                </a:solidFill>
              </a:rPr>
              <a:t>= </a:t>
            </a:r>
            <a:r>
              <a:rPr lang="fi-FI" sz="2400" dirty="0" smtClean="0">
                <a:solidFill>
                  <a:schemeClr val="tx1"/>
                </a:solidFill>
              </a:rPr>
              <a:t>mikään ei vedä vertoja </a:t>
            </a:r>
            <a:endParaRPr lang="fi-F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ukautettu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37713</TotalTime>
  <Words>734</Words>
  <Application>Microsoft Office PowerPoint</Application>
  <PresentationFormat>Näytössä katseltava diaesitys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Ing-muodot </vt:lpstr>
      <vt:lpstr>Ing-muodon preesens ja perfekti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Otava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Franzon Päivi</cp:lastModifiedBy>
  <cp:revision>357</cp:revision>
  <cp:lastPrinted>2016-05-26T05:27:03Z</cp:lastPrinted>
  <dcterms:created xsi:type="dcterms:W3CDTF">2015-09-28T06:29:35Z</dcterms:created>
  <dcterms:modified xsi:type="dcterms:W3CDTF">2022-01-27T10:45:21Z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1948897810</vt:i4>
  </property>
  <property fmtid="{D5CDD505-2E9C-101B-9397-08002B2CF9AE}" pid="3" name="_NewReviewCycle">
    <vt:lpwstr/>
  </property>
  <property fmtid="{D5CDD505-2E9C-101B-9397-08002B2CF9AE}" pid="4" name="_EmailSubject">
    <vt:lpwstr>IN5 Grammar Powerpointit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