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71" r:id="rId4"/>
    <p:sldId id="258" r:id="rId5"/>
    <p:sldId id="269" r:id="rId6"/>
    <p:sldId id="260" r:id="rId7"/>
    <p:sldId id="264" r:id="rId8"/>
    <p:sldId id="265" r:id="rId9"/>
    <p:sldId id="259" r:id="rId10"/>
    <p:sldId id="262" r:id="rId11"/>
    <p:sldId id="261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5187"/>
  </p:normalViewPr>
  <p:slideViewPr>
    <p:cSldViewPr snapToGrid="0" snapToObjects="1">
      <p:cViewPr varScale="1">
        <p:scale>
          <a:sx n="98" d="100"/>
          <a:sy n="98" d="100"/>
        </p:scale>
        <p:origin x="6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D0B43-BB42-4AA1-AC9A-E1611AE5540B}" type="datetimeFigureOut">
              <a:rPr lang="fi-FI" smtClean="0"/>
              <a:t>12.10.2025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6CE135-A395-4E33-8243-89F71F8E90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0902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10/12/2025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820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37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09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215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10/12/2025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3750711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6924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0126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660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10/12/2025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680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smtClean="0"/>
              <a:pPr/>
              <a:t>10/12/2025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93341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smtClean="0"/>
              <a:pPr/>
              <a:t>10/12/2025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047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10/12/2025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7363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BAF3D1-5F1C-1048-9673-D7854FDAAC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Verbin </a:t>
            </a:r>
            <a:r>
              <a:rPr lang="fi-FI" dirty="0" err="1"/>
              <a:t>taituvus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07C087F-D9DB-5046-BBB2-7239218797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Mitä pitää osata?</a:t>
            </a:r>
          </a:p>
        </p:txBody>
      </p:sp>
    </p:spTree>
    <p:extLst>
      <p:ext uri="{BB962C8B-B14F-4D97-AF65-F5344CB8AC3E}">
        <p14:creationId xmlns:p14="http://schemas.microsoft.com/office/powerpoint/2010/main" val="2500761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Futuuri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251678" y="1759528"/>
            <a:ext cx="10178322" cy="3593591"/>
          </a:xfrm>
        </p:spPr>
        <p:txBody>
          <a:bodyPr>
            <a:normAutofit/>
          </a:bodyPr>
          <a:lstStyle/>
          <a:p>
            <a:r>
              <a:rPr lang="fi-FI" sz="3200" dirty="0"/>
              <a:t>Tulevaisuuden tapahtumia. </a:t>
            </a:r>
            <a:r>
              <a:rPr lang="fi-FI" sz="3200" b="1" dirty="0"/>
              <a:t>Preesens (ja tulevaisuuden ajanmääre)</a:t>
            </a:r>
            <a:r>
              <a:rPr lang="fi-FI" sz="3200" dirty="0"/>
              <a:t> tai sitten </a:t>
            </a:r>
            <a:r>
              <a:rPr lang="fi-FI" sz="3200" b="1" dirty="0" err="1"/>
              <a:t>ska</a:t>
            </a:r>
            <a:r>
              <a:rPr lang="fi-FI" sz="3200" b="1" dirty="0"/>
              <a:t> + perusmuoto.</a:t>
            </a:r>
          </a:p>
          <a:p>
            <a:pPr marL="0" indent="0">
              <a:buNone/>
            </a:pPr>
            <a:r>
              <a:rPr lang="fi-FI" sz="3600" i="1" dirty="0" err="1"/>
              <a:t>Jag</a:t>
            </a:r>
            <a:r>
              <a:rPr lang="fi-FI" sz="3600" i="1" dirty="0"/>
              <a:t> </a:t>
            </a:r>
            <a:r>
              <a:rPr lang="fi-FI" sz="3600" b="1" i="1" dirty="0" err="1"/>
              <a:t>har</a:t>
            </a:r>
            <a:r>
              <a:rPr lang="fi-FI" sz="3600" i="1" dirty="0"/>
              <a:t> en </a:t>
            </a:r>
            <a:r>
              <a:rPr lang="fi-FI" sz="3600" i="1" dirty="0" err="1"/>
              <a:t>match</a:t>
            </a:r>
            <a:r>
              <a:rPr lang="fi-FI" sz="3600" i="1" dirty="0"/>
              <a:t> </a:t>
            </a:r>
            <a:r>
              <a:rPr lang="fi-FI" sz="3600" i="1" dirty="0" err="1"/>
              <a:t>nästa</a:t>
            </a:r>
            <a:r>
              <a:rPr lang="fi-FI" sz="3600" i="1" dirty="0"/>
              <a:t> </a:t>
            </a:r>
            <a:r>
              <a:rPr lang="fi-FI" sz="3600" i="1" dirty="0" err="1"/>
              <a:t>lördag</a:t>
            </a:r>
            <a:r>
              <a:rPr lang="fi-FI" sz="3600" i="1" dirty="0"/>
              <a:t> i </a:t>
            </a:r>
            <a:r>
              <a:rPr lang="fi-FI" sz="3600" i="1" dirty="0" err="1"/>
              <a:t>Tammerfors</a:t>
            </a:r>
            <a:r>
              <a:rPr lang="fi-FI" sz="3600" i="1" dirty="0"/>
              <a:t>.</a:t>
            </a:r>
          </a:p>
          <a:p>
            <a:pPr marL="0" indent="0">
              <a:buNone/>
            </a:pPr>
            <a:endParaRPr lang="fi-FI" sz="3600" i="1" dirty="0"/>
          </a:p>
          <a:p>
            <a:pPr marL="0" indent="0">
              <a:buNone/>
            </a:pPr>
            <a:r>
              <a:rPr lang="fi-FI" sz="3600" i="1" dirty="0" err="1"/>
              <a:t>Jag</a:t>
            </a:r>
            <a:r>
              <a:rPr lang="fi-FI" sz="3600" i="1" dirty="0"/>
              <a:t> </a:t>
            </a:r>
            <a:r>
              <a:rPr lang="fi-FI" sz="3600" b="1" i="1" dirty="0" err="1"/>
              <a:t>ska</a:t>
            </a:r>
            <a:r>
              <a:rPr lang="fi-FI" sz="3600" b="1" i="1" dirty="0"/>
              <a:t> </a:t>
            </a:r>
            <a:r>
              <a:rPr lang="fi-FI" sz="3600" b="1" i="1" dirty="0" err="1"/>
              <a:t>spela</a:t>
            </a:r>
            <a:r>
              <a:rPr lang="fi-FI" sz="3600" b="1" i="1" dirty="0"/>
              <a:t> </a:t>
            </a:r>
            <a:r>
              <a:rPr lang="fi-FI" sz="3600" i="1" dirty="0"/>
              <a:t>tennis </a:t>
            </a:r>
            <a:r>
              <a:rPr lang="fi-FI" sz="3600" i="1" dirty="0" err="1"/>
              <a:t>på</a:t>
            </a:r>
            <a:r>
              <a:rPr lang="fi-FI" sz="3600" i="1" dirty="0"/>
              <a:t> </a:t>
            </a:r>
            <a:r>
              <a:rPr lang="fi-FI" sz="3600" i="1" dirty="0" err="1"/>
              <a:t>lördag</a:t>
            </a:r>
            <a:r>
              <a:rPr lang="fi-FI" sz="36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77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Perusmuoto eli se ensimmäinen muoto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3600" b="1" dirty="0"/>
              <a:t>Apuverbin jälkeen:</a:t>
            </a:r>
          </a:p>
          <a:p>
            <a:pPr marL="0" indent="0">
              <a:buNone/>
            </a:pPr>
            <a:r>
              <a:rPr lang="fi-FI" sz="3600" i="1" dirty="0" err="1"/>
              <a:t>Jag</a:t>
            </a:r>
            <a:r>
              <a:rPr lang="fi-FI" sz="3600" i="1" dirty="0"/>
              <a:t> </a:t>
            </a:r>
            <a:r>
              <a:rPr lang="fi-FI" sz="3600" i="1" dirty="0" err="1"/>
              <a:t>vill</a:t>
            </a:r>
            <a:r>
              <a:rPr lang="fi-FI" sz="3600" i="1" dirty="0"/>
              <a:t> </a:t>
            </a:r>
            <a:r>
              <a:rPr lang="fi-FI" sz="3600" i="1" dirty="0" err="1"/>
              <a:t>titta</a:t>
            </a:r>
            <a:r>
              <a:rPr lang="fi-FI" sz="3600" i="1" dirty="0"/>
              <a:t> </a:t>
            </a:r>
            <a:r>
              <a:rPr lang="fi-FI" sz="3600" i="1" dirty="0" err="1"/>
              <a:t>på</a:t>
            </a:r>
            <a:r>
              <a:rPr lang="fi-FI" sz="3600" i="1" dirty="0"/>
              <a:t> </a:t>
            </a:r>
            <a:r>
              <a:rPr lang="fi-FI" sz="3600" i="1" dirty="0" err="1"/>
              <a:t>Netflix</a:t>
            </a:r>
            <a:r>
              <a:rPr lang="fi-FI" sz="3600" i="1" dirty="0"/>
              <a:t> i </a:t>
            </a:r>
            <a:r>
              <a:rPr lang="fi-FI" sz="3600" i="1" dirty="0" err="1"/>
              <a:t>kväll</a:t>
            </a:r>
            <a:endParaRPr lang="fi-FI" sz="3600" i="1" dirty="0"/>
          </a:p>
          <a:p>
            <a:endParaRPr lang="fi-FI" sz="3600" dirty="0"/>
          </a:p>
          <a:p>
            <a:r>
              <a:rPr lang="fi-FI" sz="3600" b="1" dirty="0" err="1"/>
              <a:t>Att</a:t>
            </a:r>
            <a:r>
              <a:rPr lang="fi-FI" sz="3600" b="1" dirty="0"/>
              <a:t>-sanan jälkeen</a:t>
            </a:r>
          </a:p>
          <a:p>
            <a:pPr marL="0" indent="0">
              <a:buNone/>
            </a:pPr>
            <a:r>
              <a:rPr lang="fi-FI" sz="3600" i="1" dirty="0" err="1"/>
              <a:t>Jag</a:t>
            </a:r>
            <a:r>
              <a:rPr lang="fi-FI" sz="3600" i="1" dirty="0"/>
              <a:t> </a:t>
            </a:r>
            <a:r>
              <a:rPr lang="fi-FI" sz="3600" i="1" dirty="0" err="1"/>
              <a:t>gillar</a:t>
            </a:r>
            <a:r>
              <a:rPr lang="fi-FI" sz="3600" i="1" dirty="0"/>
              <a:t> </a:t>
            </a:r>
            <a:r>
              <a:rPr lang="fi-FI" sz="3600" i="1" dirty="0" err="1"/>
              <a:t>att</a:t>
            </a:r>
            <a:r>
              <a:rPr lang="fi-FI" sz="3600" i="1" dirty="0"/>
              <a:t> </a:t>
            </a:r>
            <a:r>
              <a:rPr lang="fi-FI" sz="3600" i="1" dirty="0" err="1"/>
              <a:t>titta</a:t>
            </a:r>
            <a:r>
              <a:rPr lang="fi-FI" sz="3600" i="1" dirty="0"/>
              <a:t> </a:t>
            </a:r>
            <a:r>
              <a:rPr lang="fi-FI" sz="3600" i="1" dirty="0" err="1"/>
              <a:t>på</a:t>
            </a:r>
            <a:r>
              <a:rPr lang="fi-FI" sz="3600" i="1" dirty="0"/>
              <a:t> </a:t>
            </a:r>
            <a:r>
              <a:rPr lang="fi-FI" sz="3600" i="1" dirty="0" err="1"/>
              <a:t>Netflix</a:t>
            </a:r>
            <a:endParaRPr lang="fi-FI" sz="3600" i="1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21586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47"/>
          <p:cNvSpPr txBox="1">
            <a:spLocks/>
          </p:cNvSpPr>
          <p:nvPr/>
        </p:nvSpPr>
        <p:spPr>
          <a:xfrm>
            <a:off x="1401618" y="1460787"/>
            <a:ext cx="2357582" cy="4672157"/>
          </a:xfrm>
          <a:prstGeom prst="rect">
            <a:avLst/>
          </a:prstGeom>
        </p:spPr>
        <p:txBody>
          <a:bodyPr tIns="45700" bIns="4570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70000"/>
              </a:lnSpc>
              <a:spcBef>
                <a:spcPts val="0"/>
              </a:spcBef>
              <a:buSzPct val="99615"/>
              <a:buFont typeface="Calibri"/>
              <a:buAutoNum type="arabicPeriod"/>
              <a:defRPr/>
            </a:pPr>
            <a:r>
              <a:rPr lang="sv-SE" sz="3200" dirty="0"/>
              <a:t>spela I</a:t>
            </a:r>
          </a:p>
          <a:p>
            <a:pPr marL="514350" indent="-514350">
              <a:lnSpc>
                <a:spcPct val="70000"/>
              </a:lnSpc>
              <a:buSzPct val="99615"/>
              <a:buFont typeface="Calibri"/>
              <a:buAutoNum type="arabicPeriod"/>
              <a:defRPr/>
            </a:pPr>
            <a:r>
              <a:rPr lang="sv-SE" sz="3200" dirty="0"/>
              <a:t>träffa I</a:t>
            </a:r>
          </a:p>
          <a:p>
            <a:pPr marL="514350" indent="-514350">
              <a:lnSpc>
                <a:spcPct val="70000"/>
              </a:lnSpc>
              <a:buSzPct val="99615"/>
              <a:buFont typeface="Calibri"/>
              <a:buAutoNum type="arabicPeriod"/>
              <a:defRPr/>
            </a:pPr>
            <a:r>
              <a:rPr lang="sv-SE" sz="3200" dirty="0"/>
              <a:t>ringa II</a:t>
            </a:r>
          </a:p>
          <a:p>
            <a:pPr marL="514350" indent="-514350">
              <a:lnSpc>
                <a:spcPct val="70000"/>
              </a:lnSpc>
              <a:buSzPct val="99615"/>
              <a:buFont typeface="Calibri"/>
              <a:buAutoNum type="arabicPeriod"/>
              <a:defRPr/>
            </a:pPr>
            <a:r>
              <a:rPr lang="sv-SE" sz="3200" dirty="0"/>
              <a:t>köra II</a:t>
            </a:r>
          </a:p>
          <a:p>
            <a:pPr marL="514350" indent="-514350">
              <a:lnSpc>
                <a:spcPct val="70000"/>
              </a:lnSpc>
              <a:buSzPct val="99615"/>
              <a:buFont typeface="Calibri"/>
              <a:buAutoNum type="arabicPeriod"/>
              <a:defRPr/>
            </a:pPr>
            <a:r>
              <a:rPr lang="sv-SE" sz="3200" dirty="0"/>
              <a:t>köpa II</a:t>
            </a:r>
          </a:p>
          <a:p>
            <a:pPr marL="514350" indent="-514350">
              <a:lnSpc>
                <a:spcPct val="70000"/>
              </a:lnSpc>
              <a:buSzPct val="99615"/>
              <a:buFont typeface="Calibri"/>
              <a:buAutoNum type="arabicPeriod"/>
              <a:defRPr/>
            </a:pPr>
            <a:r>
              <a:rPr lang="sv-SE" sz="3200" dirty="0"/>
              <a:t>resa II</a:t>
            </a:r>
          </a:p>
          <a:p>
            <a:pPr marL="514350" indent="-514350">
              <a:lnSpc>
                <a:spcPct val="70000"/>
              </a:lnSpc>
              <a:buSzPct val="99615"/>
              <a:buFont typeface="Calibri"/>
              <a:buAutoNum type="arabicPeriod"/>
              <a:defRPr/>
            </a:pPr>
            <a:r>
              <a:rPr lang="sv-SE" sz="3200" dirty="0"/>
              <a:t>tro III</a:t>
            </a:r>
          </a:p>
          <a:p>
            <a:pPr marL="514350" indent="-514350">
              <a:lnSpc>
                <a:spcPct val="70000"/>
              </a:lnSpc>
              <a:buSzPct val="99615"/>
              <a:buFont typeface="Calibri"/>
              <a:buAutoNum type="arabicPeriod"/>
              <a:defRPr/>
            </a:pPr>
            <a:r>
              <a:rPr lang="sv-SE" sz="3200" dirty="0"/>
              <a:t>vinna IV</a:t>
            </a:r>
          </a:p>
          <a:p>
            <a:pPr marL="514350" indent="-514350">
              <a:lnSpc>
                <a:spcPct val="70000"/>
              </a:lnSpc>
              <a:buSzPct val="99615"/>
              <a:buFont typeface="Calibri"/>
              <a:buAutoNum type="arabicPeriod"/>
              <a:defRPr/>
            </a:pPr>
            <a:r>
              <a:rPr lang="sv-SE" sz="3200" dirty="0"/>
              <a:t>göra IV</a:t>
            </a:r>
          </a:p>
          <a:p>
            <a:pPr marL="514350" indent="-514350">
              <a:lnSpc>
                <a:spcPct val="70000"/>
              </a:lnSpc>
              <a:buSzPct val="99615"/>
              <a:buFont typeface="Calibri"/>
              <a:buAutoNum type="arabicPeriod"/>
              <a:defRPr/>
            </a:pPr>
            <a:r>
              <a:rPr lang="sv-SE" sz="3200" dirty="0"/>
              <a:t>ha IV</a:t>
            </a:r>
          </a:p>
          <a:p>
            <a:pPr marL="0" indent="0">
              <a:lnSpc>
                <a:spcPct val="70000"/>
              </a:lnSpc>
              <a:buFont typeface="Arial"/>
              <a:buNone/>
              <a:defRPr/>
            </a:pPr>
            <a:endParaRPr lang="sv-SE" sz="2590" dirty="0"/>
          </a:p>
          <a:p>
            <a:pPr marL="0" indent="0">
              <a:lnSpc>
                <a:spcPct val="70000"/>
              </a:lnSpc>
              <a:buFont typeface="Arial"/>
              <a:buNone/>
              <a:defRPr/>
            </a:pPr>
            <a:endParaRPr lang="sv-SE" sz="2590" dirty="0"/>
          </a:p>
        </p:txBody>
      </p:sp>
      <p:sp>
        <p:nvSpPr>
          <p:cNvPr id="4" name="Shape 148"/>
          <p:cNvSpPr txBox="1">
            <a:spLocks/>
          </p:cNvSpPr>
          <p:nvPr/>
        </p:nvSpPr>
        <p:spPr>
          <a:xfrm>
            <a:off x="4098656" y="1543915"/>
            <a:ext cx="6907213" cy="4351338"/>
          </a:xfrm>
          <a:prstGeom prst="rect">
            <a:avLst/>
          </a:prstGeom>
        </p:spPr>
        <p:txBody>
          <a:bodyPr tIns="45700" bIns="4570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spcBef>
                <a:spcPts val="0"/>
              </a:spcBef>
              <a:buSzPct val="25000"/>
              <a:buFont typeface="Arial"/>
              <a:buNone/>
              <a:defRPr/>
            </a:pPr>
            <a:r>
              <a:rPr lang="fi-FI" sz="3000" dirty="0" err="1"/>
              <a:t>spelar</a:t>
            </a:r>
            <a:r>
              <a:rPr lang="fi-FI" sz="3000" dirty="0"/>
              <a:t>, </a:t>
            </a:r>
            <a:r>
              <a:rPr lang="fi-FI" sz="3000" dirty="0" err="1"/>
              <a:t>spelade</a:t>
            </a:r>
            <a:r>
              <a:rPr lang="fi-FI" sz="3000" dirty="0"/>
              <a:t>, </a:t>
            </a:r>
            <a:r>
              <a:rPr lang="fi-FI" sz="3000" dirty="0" err="1"/>
              <a:t>spelat</a:t>
            </a:r>
            <a:r>
              <a:rPr lang="fi-FI" sz="3000" dirty="0"/>
              <a:t>		pelata</a:t>
            </a:r>
          </a:p>
          <a:p>
            <a:pPr marL="0" indent="0">
              <a:lnSpc>
                <a:spcPct val="70000"/>
              </a:lnSpc>
              <a:buSzPct val="25000"/>
              <a:buFont typeface="Arial"/>
              <a:buNone/>
              <a:defRPr/>
            </a:pPr>
            <a:r>
              <a:rPr lang="fi-FI" sz="3000" dirty="0" err="1"/>
              <a:t>träffar</a:t>
            </a:r>
            <a:r>
              <a:rPr lang="fi-FI" sz="3000" dirty="0"/>
              <a:t>, </a:t>
            </a:r>
            <a:r>
              <a:rPr lang="fi-FI" sz="3000" dirty="0" err="1"/>
              <a:t>träffade</a:t>
            </a:r>
            <a:r>
              <a:rPr lang="fi-FI" sz="3000" dirty="0"/>
              <a:t>, </a:t>
            </a:r>
            <a:r>
              <a:rPr lang="fi-FI" sz="3000" dirty="0" err="1"/>
              <a:t>träffat</a:t>
            </a:r>
            <a:r>
              <a:rPr lang="fi-FI" sz="3000" dirty="0"/>
              <a:t>		tavata</a:t>
            </a:r>
          </a:p>
          <a:p>
            <a:pPr marL="0" indent="0">
              <a:lnSpc>
                <a:spcPct val="70000"/>
              </a:lnSpc>
              <a:buSzPct val="25000"/>
              <a:buFont typeface="Arial"/>
              <a:buNone/>
              <a:defRPr/>
            </a:pPr>
            <a:r>
              <a:rPr lang="fi-FI" sz="3000" dirty="0" err="1"/>
              <a:t>ringer</a:t>
            </a:r>
            <a:r>
              <a:rPr lang="fi-FI" sz="3000" dirty="0"/>
              <a:t>, </a:t>
            </a:r>
            <a:r>
              <a:rPr lang="fi-FI" sz="3000" dirty="0" err="1"/>
              <a:t>ringde</a:t>
            </a:r>
            <a:r>
              <a:rPr lang="fi-FI" sz="3000" dirty="0"/>
              <a:t>, </a:t>
            </a:r>
            <a:r>
              <a:rPr lang="fi-FI" sz="3000" dirty="0" err="1"/>
              <a:t>ringt</a:t>
            </a:r>
            <a:r>
              <a:rPr lang="fi-FI" sz="3000" dirty="0"/>
              <a:t>		soittaa</a:t>
            </a:r>
          </a:p>
          <a:p>
            <a:pPr marL="0" indent="0">
              <a:lnSpc>
                <a:spcPct val="70000"/>
              </a:lnSpc>
              <a:buSzPct val="25000"/>
              <a:buFont typeface="Arial"/>
              <a:buNone/>
              <a:defRPr/>
            </a:pPr>
            <a:r>
              <a:rPr lang="fi-FI" sz="3000" dirty="0" err="1"/>
              <a:t>kör</a:t>
            </a:r>
            <a:r>
              <a:rPr lang="fi-FI" sz="3000" dirty="0"/>
              <a:t>, </a:t>
            </a:r>
            <a:r>
              <a:rPr lang="fi-FI" sz="3000" dirty="0" err="1"/>
              <a:t>körde</a:t>
            </a:r>
            <a:r>
              <a:rPr lang="fi-FI" sz="3000" dirty="0"/>
              <a:t>, </a:t>
            </a:r>
            <a:r>
              <a:rPr lang="fi-FI" sz="3000" dirty="0" err="1"/>
              <a:t>kört</a:t>
            </a:r>
            <a:r>
              <a:rPr lang="fi-FI" sz="3000" dirty="0"/>
              <a:t>			ajaa</a:t>
            </a:r>
          </a:p>
          <a:p>
            <a:pPr marL="0" indent="0">
              <a:lnSpc>
                <a:spcPct val="70000"/>
              </a:lnSpc>
              <a:buSzPct val="25000"/>
              <a:buFont typeface="Arial"/>
              <a:buNone/>
              <a:defRPr/>
            </a:pPr>
            <a:r>
              <a:rPr lang="fi-FI" sz="3000" dirty="0" err="1"/>
              <a:t>köper</a:t>
            </a:r>
            <a:r>
              <a:rPr lang="fi-FI" sz="3000" dirty="0"/>
              <a:t>, </a:t>
            </a:r>
            <a:r>
              <a:rPr lang="fi-FI" sz="3000" dirty="0" err="1"/>
              <a:t>köpte</a:t>
            </a:r>
            <a:r>
              <a:rPr lang="fi-FI" sz="3000" dirty="0"/>
              <a:t>, </a:t>
            </a:r>
            <a:r>
              <a:rPr lang="fi-FI" sz="3000" dirty="0" err="1"/>
              <a:t>köpt</a:t>
            </a:r>
            <a:r>
              <a:rPr lang="fi-FI" sz="3000" dirty="0"/>
              <a:t>		ostaa</a:t>
            </a:r>
          </a:p>
          <a:p>
            <a:pPr marL="0" indent="0">
              <a:lnSpc>
                <a:spcPct val="70000"/>
              </a:lnSpc>
              <a:buSzPct val="25000"/>
              <a:buFont typeface="Arial"/>
              <a:buNone/>
              <a:defRPr/>
            </a:pPr>
            <a:r>
              <a:rPr lang="fi-FI" sz="3000" dirty="0" err="1"/>
              <a:t>reser</a:t>
            </a:r>
            <a:r>
              <a:rPr lang="fi-FI" sz="3000" dirty="0"/>
              <a:t>, </a:t>
            </a:r>
            <a:r>
              <a:rPr lang="fi-FI" sz="3000" dirty="0" err="1"/>
              <a:t>reste</a:t>
            </a:r>
            <a:r>
              <a:rPr lang="fi-FI" sz="3000" dirty="0"/>
              <a:t>, </a:t>
            </a:r>
            <a:r>
              <a:rPr lang="fi-FI" sz="3000" dirty="0" err="1"/>
              <a:t>rest</a:t>
            </a:r>
            <a:r>
              <a:rPr lang="fi-FI" sz="3000" dirty="0"/>
              <a:t>			matkustaa</a:t>
            </a:r>
          </a:p>
          <a:p>
            <a:pPr marL="0" indent="0">
              <a:lnSpc>
                <a:spcPct val="70000"/>
              </a:lnSpc>
              <a:buSzPct val="25000"/>
              <a:buFont typeface="Arial"/>
              <a:buNone/>
              <a:defRPr/>
            </a:pPr>
            <a:r>
              <a:rPr lang="fi-FI" sz="3000" dirty="0" err="1"/>
              <a:t>tror</a:t>
            </a:r>
            <a:r>
              <a:rPr lang="fi-FI" sz="3000" dirty="0"/>
              <a:t>, </a:t>
            </a:r>
            <a:r>
              <a:rPr lang="fi-FI" sz="3000" dirty="0" err="1"/>
              <a:t>trodde</a:t>
            </a:r>
            <a:r>
              <a:rPr lang="fi-FI" sz="3000" dirty="0"/>
              <a:t>, </a:t>
            </a:r>
            <a:r>
              <a:rPr lang="fi-FI" sz="3000" dirty="0" err="1"/>
              <a:t>trott</a:t>
            </a:r>
            <a:r>
              <a:rPr lang="fi-FI" sz="3000" dirty="0"/>
              <a:t>			luulla, uskoa</a:t>
            </a:r>
          </a:p>
          <a:p>
            <a:pPr marL="0" indent="0">
              <a:lnSpc>
                <a:spcPct val="70000"/>
              </a:lnSpc>
              <a:buSzPct val="25000"/>
              <a:buFont typeface="Arial"/>
              <a:buNone/>
              <a:defRPr/>
            </a:pPr>
            <a:r>
              <a:rPr lang="fi-FI" sz="3000" dirty="0" err="1"/>
              <a:t>vinner</a:t>
            </a:r>
            <a:r>
              <a:rPr lang="fi-FI" sz="3000" dirty="0"/>
              <a:t>, </a:t>
            </a:r>
            <a:r>
              <a:rPr lang="fi-FI" sz="3000" dirty="0" err="1"/>
              <a:t>vann</a:t>
            </a:r>
            <a:r>
              <a:rPr lang="fi-FI" sz="3000" dirty="0"/>
              <a:t>, </a:t>
            </a:r>
            <a:r>
              <a:rPr lang="fi-FI" sz="3000" dirty="0" err="1"/>
              <a:t>vunnit</a:t>
            </a:r>
            <a:r>
              <a:rPr lang="fi-FI" sz="3000" dirty="0"/>
              <a:t>		voittaa</a:t>
            </a:r>
          </a:p>
          <a:p>
            <a:pPr marL="0" indent="0">
              <a:lnSpc>
                <a:spcPct val="70000"/>
              </a:lnSpc>
              <a:buSzPct val="25000"/>
              <a:buFont typeface="Arial"/>
              <a:buNone/>
              <a:defRPr/>
            </a:pPr>
            <a:r>
              <a:rPr lang="fi-FI" sz="3000" dirty="0" err="1"/>
              <a:t>gör</a:t>
            </a:r>
            <a:r>
              <a:rPr lang="fi-FI" sz="3000" dirty="0"/>
              <a:t>, </a:t>
            </a:r>
            <a:r>
              <a:rPr lang="fi-FI" sz="3000" dirty="0" err="1"/>
              <a:t>gjorde</a:t>
            </a:r>
            <a:r>
              <a:rPr lang="fi-FI" sz="3000" dirty="0"/>
              <a:t>, </a:t>
            </a:r>
            <a:r>
              <a:rPr lang="fi-FI" sz="3000" dirty="0" err="1"/>
              <a:t>gjort</a:t>
            </a:r>
            <a:r>
              <a:rPr lang="fi-FI" sz="3000" dirty="0"/>
              <a:t>			tehdä</a:t>
            </a:r>
          </a:p>
          <a:p>
            <a:pPr marL="0" indent="0">
              <a:lnSpc>
                <a:spcPct val="70000"/>
              </a:lnSpc>
              <a:buSzPct val="25000"/>
              <a:buFont typeface="Arial"/>
              <a:buNone/>
              <a:defRPr/>
            </a:pPr>
            <a:r>
              <a:rPr lang="fi-FI" sz="3000" dirty="0" err="1"/>
              <a:t>har</a:t>
            </a:r>
            <a:r>
              <a:rPr lang="fi-FI" sz="3000" dirty="0"/>
              <a:t>, </a:t>
            </a:r>
            <a:r>
              <a:rPr lang="fi-FI" sz="3000" dirty="0" err="1"/>
              <a:t>hade</a:t>
            </a:r>
            <a:r>
              <a:rPr lang="fi-FI" sz="3000" dirty="0"/>
              <a:t>, </a:t>
            </a:r>
            <a:r>
              <a:rPr lang="fi-FI" sz="3000" dirty="0" err="1"/>
              <a:t>haft</a:t>
            </a:r>
            <a:r>
              <a:rPr lang="fi-FI" sz="3000" dirty="0"/>
              <a:t>			olla, omistaa</a:t>
            </a:r>
          </a:p>
        </p:txBody>
      </p:sp>
      <p:sp>
        <p:nvSpPr>
          <p:cNvPr id="5" name="Shape 146"/>
          <p:cNvSpPr txBox="1">
            <a:spLocks/>
          </p:cNvSpPr>
          <p:nvPr/>
        </p:nvSpPr>
        <p:spPr bwMode="auto">
          <a:xfrm>
            <a:off x="1475509" y="1352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algn="l" rtl="0" eaLnBrk="0" fontAlgn="base" hangingPunct="0">
              <a:spcBef>
                <a:spcPts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algn="l" rtl="0" eaLnBrk="0" fontAlgn="base" hangingPunct="0">
              <a:spcBef>
                <a:spcPts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algn="l" rtl="0" eaLnBrk="0" fontAlgn="base" hangingPunct="0">
              <a:spcBef>
                <a:spcPts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algn="l" rtl="0" eaLnBrk="0" fontAlgn="base" hangingPunct="0">
              <a:spcBef>
                <a:spcPts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457200" algn="l" rtl="0" eaLnBrk="0" fontAlgn="base" hangingPunct="0">
              <a:spcBef>
                <a:spcPts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914400" algn="l" rtl="0" eaLnBrk="0" fontAlgn="base" hangingPunct="0">
              <a:spcBef>
                <a:spcPts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1371600" algn="l" rtl="0" eaLnBrk="0" fontAlgn="base" hangingPunct="0">
              <a:spcBef>
                <a:spcPts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1828800" algn="l" rtl="0" eaLnBrk="0" fontAlgn="base" hangingPunct="0">
              <a:spcBef>
                <a:spcPts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Clr>
                <a:srgbClr val="000000"/>
              </a:buClr>
              <a:buSzPct val="25000"/>
              <a:buFont typeface="Calibri" panose="020F0502020204030204" pitchFamily="34" charset="0"/>
              <a:buNone/>
            </a:pPr>
            <a:r>
              <a:rPr lang="fi-FI" altLang="fi-FI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Taivuta ja suomenna verbit.</a:t>
            </a:r>
            <a:endParaRPr lang="fi-FI" altLang="fi-FI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43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54"/>
          <p:cNvSpPr txBox="1">
            <a:spLocks/>
          </p:cNvSpPr>
          <p:nvPr/>
        </p:nvSpPr>
        <p:spPr>
          <a:xfrm>
            <a:off x="1143000" y="1677843"/>
            <a:ext cx="5181600" cy="4351338"/>
          </a:xfrm>
          <a:prstGeom prst="rect">
            <a:avLst/>
          </a:prstGeom>
        </p:spPr>
        <p:txBody>
          <a:bodyPr tIns="45700" bIns="45700"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spcBef>
                <a:spcPct val="0"/>
              </a:spcBef>
              <a:buClr>
                <a:srgbClr val="000000"/>
              </a:buClr>
              <a:buFont typeface="Calibri" panose="020F0502020204030204" pitchFamily="34" charset="0"/>
              <a:buAutoNum type="arabicPeriod"/>
            </a:pPr>
            <a:r>
              <a:rPr lang="fi-FI" altLang="fi-FI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Pelaan paljon.</a:t>
            </a:r>
          </a:p>
          <a:p>
            <a:pPr marL="514350" indent="-514350">
              <a:buClr>
                <a:srgbClr val="000000"/>
              </a:buClr>
              <a:buFont typeface="Calibri" panose="020F0502020204030204" pitchFamily="34" charset="0"/>
              <a:buAutoNum type="arabicPeriod"/>
            </a:pPr>
            <a:r>
              <a:rPr lang="fi-FI" altLang="fi-FI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Pelasin paljon.</a:t>
            </a:r>
          </a:p>
          <a:p>
            <a:pPr marL="514350" indent="-514350">
              <a:buClr>
                <a:srgbClr val="000000"/>
              </a:buClr>
              <a:buFont typeface="Calibri" panose="020F0502020204030204" pitchFamily="34" charset="0"/>
              <a:buAutoNum type="arabicPeriod"/>
            </a:pPr>
            <a:r>
              <a:rPr lang="fi-FI" altLang="fi-FI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Olen pelannut paljon.</a:t>
            </a:r>
          </a:p>
          <a:p>
            <a:pPr marL="514350" indent="-514350">
              <a:buClr>
                <a:srgbClr val="000000"/>
              </a:buClr>
              <a:buFont typeface="Calibri" panose="020F0502020204030204" pitchFamily="34" charset="0"/>
              <a:buAutoNum type="arabicPeriod"/>
            </a:pPr>
            <a:r>
              <a:rPr lang="fi-FI" altLang="fi-FI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Olin pelannut paljon.</a:t>
            </a:r>
          </a:p>
          <a:p>
            <a:pPr marL="514350" indent="-514350">
              <a:buClr>
                <a:srgbClr val="000000"/>
              </a:buClr>
              <a:buFont typeface="Calibri" panose="020F0502020204030204" pitchFamily="34" charset="0"/>
              <a:buAutoNum type="arabicPeriod"/>
            </a:pPr>
            <a:r>
              <a:rPr lang="fi-FI" altLang="fi-FI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Aion pelata paljon.</a:t>
            </a:r>
          </a:p>
        </p:txBody>
      </p:sp>
      <p:sp>
        <p:nvSpPr>
          <p:cNvPr id="4" name="Suorakulmio 3"/>
          <p:cNvSpPr/>
          <p:nvPr/>
        </p:nvSpPr>
        <p:spPr>
          <a:xfrm>
            <a:off x="5920509" y="1759648"/>
            <a:ext cx="6096000" cy="282128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25000"/>
            </a:pPr>
            <a:r>
              <a:rPr lang="fi-FI" altLang="fi-FI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Jag</a:t>
            </a:r>
            <a:r>
              <a:rPr lang="fi-FI" altLang="fi-FI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 </a:t>
            </a:r>
            <a:r>
              <a:rPr lang="fi-FI" altLang="fi-FI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spelar</a:t>
            </a:r>
            <a:r>
              <a:rPr lang="fi-FI" altLang="fi-FI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 </a:t>
            </a:r>
            <a:r>
              <a:rPr lang="fi-FI" altLang="fi-FI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mycket</a:t>
            </a:r>
            <a:r>
              <a:rPr lang="fi-FI" altLang="fi-FI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.</a:t>
            </a:r>
          </a:p>
          <a:p>
            <a:pPr lvl="0" defTabSz="9144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25000"/>
            </a:pPr>
            <a:r>
              <a:rPr lang="fi-FI" altLang="fi-FI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Jag</a:t>
            </a:r>
            <a:r>
              <a:rPr lang="fi-FI" altLang="fi-FI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 </a:t>
            </a:r>
            <a:r>
              <a:rPr lang="fi-FI" altLang="fi-FI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spelade</a:t>
            </a:r>
            <a:r>
              <a:rPr lang="fi-FI" altLang="fi-FI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 </a:t>
            </a:r>
            <a:r>
              <a:rPr lang="fi-FI" altLang="fi-FI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mycket</a:t>
            </a:r>
            <a:r>
              <a:rPr lang="fi-FI" altLang="fi-FI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.</a:t>
            </a:r>
          </a:p>
          <a:p>
            <a:pPr lvl="0" defTabSz="9144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25000"/>
            </a:pPr>
            <a:r>
              <a:rPr lang="fi-FI" altLang="fi-FI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Jag</a:t>
            </a:r>
            <a:r>
              <a:rPr lang="fi-FI" altLang="fi-FI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 </a:t>
            </a:r>
            <a:r>
              <a:rPr lang="fi-FI" altLang="fi-FI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har</a:t>
            </a:r>
            <a:r>
              <a:rPr lang="fi-FI" altLang="fi-FI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 </a:t>
            </a:r>
            <a:r>
              <a:rPr lang="fi-FI" altLang="fi-FI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spelat</a:t>
            </a:r>
            <a:r>
              <a:rPr lang="fi-FI" altLang="fi-FI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 </a:t>
            </a:r>
            <a:r>
              <a:rPr lang="fi-FI" altLang="fi-FI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mycket</a:t>
            </a:r>
            <a:r>
              <a:rPr lang="fi-FI" altLang="fi-FI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.</a:t>
            </a:r>
          </a:p>
          <a:p>
            <a:pPr lvl="0" defTabSz="9144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25000"/>
            </a:pPr>
            <a:r>
              <a:rPr lang="fi-FI" altLang="fi-FI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Jag</a:t>
            </a:r>
            <a:r>
              <a:rPr lang="fi-FI" altLang="fi-FI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 </a:t>
            </a:r>
            <a:r>
              <a:rPr lang="fi-FI" altLang="fi-FI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hade</a:t>
            </a:r>
            <a:r>
              <a:rPr lang="fi-FI" altLang="fi-FI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 </a:t>
            </a:r>
            <a:r>
              <a:rPr lang="fi-FI" altLang="fi-FI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spelat</a:t>
            </a:r>
            <a:r>
              <a:rPr lang="fi-FI" altLang="fi-FI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 </a:t>
            </a:r>
            <a:r>
              <a:rPr lang="fi-FI" altLang="fi-FI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mycket</a:t>
            </a:r>
            <a:r>
              <a:rPr lang="fi-FI" altLang="fi-FI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.</a:t>
            </a:r>
          </a:p>
          <a:p>
            <a:pPr lvl="0" defTabSz="9144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25000"/>
            </a:pPr>
            <a:r>
              <a:rPr lang="fi-FI" altLang="fi-FI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Jag</a:t>
            </a:r>
            <a:r>
              <a:rPr lang="fi-FI" altLang="fi-FI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 </a:t>
            </a:r>
            <a:r>
              <a:rPr lang="fi-FI" altLang="fi-FI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ska</a:t>
            </a:r>
            <a:r>
              <a:rPr lang="fi-FI" altLang="fi-FI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 </a:t>
            </a:r>
            <a:r>
              <a:rPr lang="fi-FI" altLang="fi-FI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spela</a:t>
            </a:r>
            <a:r>
              <a:rPr lang="fi-FI" altLang="fi-FI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 </a:t>
            </a:r>
            <a:r>
              <a:rPr lang="fi-FI" altLang="fi-FI" sz="32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mycket</a:t>
            </a:r>
            <a:r>
              <a:rPr lang="fi-FI" altLang="fi-FI" sz="3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rtl val="0"/>
              </a:rPr>
              <a:t>.</a:t>
            </a:r>
          </a:p>
        </p:txBody>
      </p:sp>
      <p:sp>
        <p:nvSpPr>
          <p:cNvPr id="5" name="Shape 153"/>
          <p:cNvSpPr txBox="1">
            <a:spLocks/>
          </p:cNvSpPr>
          <p:nvPr/>
        </p:nvSpPr>
        <p:spPr>
          <a:xfrm>
            <a:off x="1500909" y="392810"/>
            <a:ext cx="10515600" cy="1325563"/>
          </a:xfrm>
          <a:prstGeom prst="rect">
            <a:avLst/>
          </a:prstGeom>
        </p:spPr>
        <p:txBody>
          <a:bodyPr tIns="45700" bIns="457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ct val="25000"/>
              <a:buFont typeface="Calibri" panose="020F0502020204030204" pitchFamily="34" charset="0"/>
              <a:buNone/>
            </a:pPr>
            <a:r>
              <a:rPr lang="fi-FI" altLang="fi-FI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Käännä.</a:t>
            </a:r>
            <a:endParaRPr lang="fi-FI" altLang="fi-FI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428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6"/>
          <p:cNvSpPr txBox="1">
            <a:spLocks/>
          </p:cNvSpPr>
          <p:nvPr/>
        </p:nvSpPr>
        <p:spPr>
          <a:xfrm>
            <a:off x="4275282" y="1561524"/>
            <a:ext cx="7531100" cy="4351337"/>
          </a:xfrm>
          <a:prstGeom prst="rect">
            <a:avLst/>
          </a:prstGeom>
        </p:spPr>
        <p:txBody>
          <a:bodyPr tIns="45700" bIns="4570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spcBef>
                <a:spcPts val="0"/>
              </a:spcBef>
              <a:buSzPct val="25000"/>
              <a:buFont typeface="Arial"/>
              <a:buNone/>
              <a:defRPr/>
            </a:pPr>
            <a:r>
              <a:rPr lang="fi-FI" sz="3000" dirty="0" err="1"/>
              <a:t>bjuder</a:t>
            </a:r>
            <a:r>
              <a:rPr lang="fi-FI" sz="3000" dirty="0"/>
              <a:t>, </a:t>
            </a:r>
            <a:r>
              <a:rPr lang="fi-FI" sz="3000" dirty="0" err="1"/>
              <a:t>bjöd</a:t>
            </a:r>
            <a:r>
              <a:rPr lang="fi-FI" sz="3000" dirty="0"/>
              <a:t>, </a:t>
            </a:r>
            <a:r>
              <a:rPr lang="fi-FI" sz="3000" dirty="0" err="1"/>
              <a:t>bjudit</a:t>
            </a:r>
            <a:r>
              <a:rPr lang="fi-FI" sz="3000" dirty="0"/>
              <a:t>	        tarjota </a:t>
            </a:r>
          </a:p>
          <a:p>
            <a:pPr marL="0" indent="0">
              <a:lnSpc>
                <a:spcPct val="70000"/>
              </a:lnSpc>
              <a:buSzPct val="25000"/>
              <a:buFont typeface="Arial"/>
              <a:buNone/>
              <a:defRPr/>
            </a:pPr>
            <a:r>
              <a:rPr lang="fi-FI" sz="3000" dirty="0" err="1"/>
              <a:t>blir</a:t>
            </a:r>
            <a:r>
              <a:rPr lang="fi-FI" sz="3000" dirty="0"/>
              <a:t>, </a:t>
            </a:r>
            <a:r>
              <a:rPr lang="fi-FI" sz="3000" dirty="0" err="1"/>
              <a:t>blev</a:t>
            </a:r>
            <a:r>
              <a:rPr lang="fi-FI" sz="3000" dirty="0"/>
              <a:t>, </a:t>
            </a:r>
            <a:r>
              <a:rPr lang="fi-FI" sz="3000" dirty="0" err="1"/>
              <a:t>blivit</a:t>
            </a:r>
            <a:r>
              <a:rPr lang="fi-FI" sz="3000" dirty="0"/>
              <a:t>			tulla joksikin</a:t>
            </a:r>
          </a:p>
          <a:p>
            <a:pPr marL="0" indent="0">
              <a:lnSpc>
                <a:spcPct val="70000"/>
              </a:lnSpc>
              <a:buSzPct val="25000"/>
              <a:buFont typeface="Arial"/>
              <a:buNone/>
              <a:defRPr/>
            </a:pPr>
            <a:r>
              <a:rPr lang="fi-FI" sz="3000" dirty="0" err="1"/>
              <a:t>dricker</a:t>
            </a:r>
            <a:r>
              <a:rPr lang="fi-FI" sz="3000" dirty="0"/>
              <a:t>, </a:t>
            </a:r>
            <a:r>
              <a:rPr lang="fi-FI" sz="3000" dirty="0" err="1"/>
              <a:t>drack</a:t>
            </a:r>
            <a:r>
              <a:rPr lang="fi-FI" sz="3000" dirty="0"/>
              <a:t>, </a:t>
            </a:r>
            <a:r>
              <a:rPr lang="fi-FI" sz="3000" dirty="0" err="1"/>
              <a:t>druckit</a:t>
            </a:r>
            <a:r>
              <a:rPr lang="fi-FI" sz="3000" dirty="0"/>
              <a:t>		juoda</a:t>
            </a:r>
          </a:p>
          <a:p>
            <a:pPr marL="0" indent="0">
              <a:lnSpc>
                <a:spcPct val="70000"/>
              </a:lnSpc>
              <a:buSzPct val="25000"/>
              <a:buFont typeface="Arial"/>
              <a:buNone/>
              <a:defRPr/>
            </a:pPr>
            <a:r>
              <a:rPr lang="fi-FI" sz="3000" dirty="0" err="1"/>
              <a:t>får</a:t>
            </a:r>
            <a:r>
              <a:rPr lang="fi-FI" sz="3000" dirty="0"/>
              <a:t>, </a:t>
            </a:r>
            <a:r>
              <a:rPr lang="fi-FI" sz="3000" dirty="0" err="1"/>
              <a:t>fick</a:t>
            </a:r>
            <a:r>
              <a:rPr lang="fi-FI" sz="3000" dirty="0"/>
              <a:t>, </a:t>
            </a:r>
            <a:r>
              <a:rPr lang="fi-FI" sz="3000" dirty="0" err="1"/>
              <a:t>fått</a:t>
            </a:r>
            <a:r>
              <a:rPr lang="fi-FI" sz="3000" dirty="0"/>
              <a:t>				saada</a:t>
            </a:r>
          </a:p>
          <a:p>
            <a:pPr marL="0" indent="0">
              <a:lnSpc>
                <a:spcPct val="70000"/>
              </a:lnSpc>
              <a:buSzPct val="25000"/>
              <a:buFont typeface="Arial"/>
              <a:buNone/>
              <a:defRPr/>
            </a:pPr>
            <a:r>
              <a:rPr lang="fi-FI" sz="3000" dirty="0" err="1"/>
              <a:t>ger</a:t>
            </a:r>
            <a:r>
              <a:rPr lang="fi-FI" sz="3000" dirty="0"/>
              <a:t>, </a:t>
            </a:r>
            <a:r>
              <a:rPr lang="fi-FI" sz="3000" dirty="0" err="1"/>
              <a:t>gav</a:t>
            </a:r>
            <a:r>
              <a:rPr lang="fi-FI" sz="3000" dirty="0"/>
              <a:t>, </a:t>
            </a:r>
            <a:r>
              <a:rPr lang="fi-FI" sz="3000" dirty="0" err="1"/>
              <a:t>gett</a:t>
            </a:r>
            <a:r>
              <a:rPr lang="fi-FI" sz="3000" dirty="0"/>
              <a:t>/</a:t>
            </a:r>
            <a:r>
              <a:rPr lang="fi-FI" sz="3000" dirty="0" err="1"/>
              <a:t>givit</a:t>
            </a:r>
            <a:r>
              <a:rPr lang="fi-FI" sz="3000" dirty="0"/>
              <a:t>			antaa</a:t>
            </a:r>
          </a:p>
          <a:p>
            <a:pPr marL="0" indent="0">
              <a:lnSpc>
                <a:spcPct val="70000"/>
              </a:lnSpc>
              <a:buSzPct val="25000"/>
              <a:buFont typeface="Arial"/>
              <a:buNone/>
              <a:defRPr/>
            </a:pPr>
            <a:r>
              <a:rPr lang="fi-FI" sz="3000" dirty="0" err="1"/>
              <a:t>gör</a:t>
            </a:r>
            <a:r>
              <a:rPr lang="fi-FI" sz="3000" dirty="0"/>
              <a:t>, </a:t>
            </a:r>
            <a:r>
              <a:rPr lang="fi-FI" sz="3000" dirty="0" err="1"/>
              <a:t>gjorde</a:t>
            </a:r>
            <a:r>
              <a:rPr lang="fi-FI" sz="3000" dirty="0"/>
              <a:t>, </a:t>
            </a:r>
            <a:r>
              <a:rPr lang="fi-FI" sz="3000" dirty="0" err="1"/>
              <a:t>gjort</a:t>
            </a:r>
            <a:r>
              <a:rPr lang="fi-FI" sz="3000" dirty="0"/>
              <a:t>			tehdä</a:t>
            </a:r>
          </a:p>
          <a:p>
            <a:pPr marL="0" indent="0">
              <a:lnSpc>
                <a:spcPct val="70000"/>
              </a:lnSpc>
              <a:buSzPct val="25000"/>
              <a:buFont typeface="Arial"/>
              <a:buNone/>
              <a:defRPr/>
            </a:pPr>
            <a:r>
              <a:rPr lang="fi-FI" sz="3000" dirty="0" err="1"/>
              <a:t>har</a:t>
            </a:r>
            <a:r>
              <a:rPr lang="fi-FI" sz="3000" dirty="0"/>
              <a:t>, </a:t>
            </a:r>
            <a:r>
              <a:rPr lang="fi-FI" sz="3000" dirty="0" err="1"/>
              <a:t>hade</a:t>
            </a:r>
            <a:r>
              <a:rPr lang="fi-FI" sz="3000" dirty="0"/>
              <a:t>, </a:t>
            </a:r>
            <a:r>
              <a:rPr lang="fi-FI" sz="3000" dirty="0" err="1"/>
              <a:t>haft</a:t>
            </a:r>
            <a:r>
              <a:rPr lang="fi-FI" sz="3000" dirty="0"/>
              <a:t>			olla, omistaa</a:t>
            </a:r>
          </a:p>
          <a:p>
            <a:pPr marL="0" indent="0">
              <a:lnSpc>
                <a:spcPct val="70000"/>
              </a:lnSpc>
              <a:buSzPct val="25000"/>
              <a:buFont typeface="Arial"/>
              <a:buNone/>
              <a:defRPr/>
            </a:pPr>
            <a:r>
              <a:rPr lang="fi-FI" sz="3000" dirty="0" err="1"/>
              <a:t>kommer</a:t>
            </a:r>
            <a:r>
              <a:rPr lang="fi-FI" sz="3000" dirty="0"/>
              <a:t>, </a:t>
            </a:r>
            <a:r>
              <a:rPr lang="fi-FI" sz="3000" dirty="0" err="1"/>
              <a:t>kom</a:t>
            </a:r>
            <a:r>
              <a:rPr lang="fi-FI" sz="3000" dirty="0"/>
              <a:t>, </a:t>
            </a:r>
            <a:r>
              <a:rPr lang="fi-FI" sz="3000" dirty="0" err="1"/>
              <a:t>kommit</a:t>
            </a:r>
            <a:r>
              <a:rPr lang="fi-FI" sz="3000" dirty="0"/>
              <a:t>		tulla</a:t>
            </a:r>
          </a:p>
          <a:p>
            <a:pPr marL="0" indent="0">
              <a:lnSpc>
                <a:spcPct val="70000"/>
              </a:lnSpc>
              <a:buSzPct val="25000"/>
              <a:buFont typeface="Arial"/>
              <a:buNone/>
              <a:defRPr/>
            </a:pPr>
            <a:r>
              <a:rPr lang="fi-FI" sz="3000" dirty="0" err="1"/>
              <a:t>kan</a:t>
            </a:r>
            <a:r>
              <a:rPr lang="fi-FI" sz="3000" dirty="0"/>
              <a:t>, </a:t>
            </a:r>
            <a:r>
              <a:rPr lang="fi-FI" sz="3000" dirty="0" err="1"/>
              <a:t>kunde</a:t>
            </a:r>
            <a:r>
              <a:rPr lang="fi-FI" sz="3000" dirty="0"/>
              <a:t>, kunnat	         osata, voida</a:t>
            </a:r>
          </a:p>
          <a:p>
            <a:pPr marL="0" indent="0">
              <a:lnSpc>
                <a:spcPct val="70000"/>
              </a:lnSpc>
              <a:buSzPct val="25000"/>
              <a:buFont typeface="Arial"/>
              <a:buNone/>
              <a:defRPr/>
            </a:pPr>
            <a:r>
              <a:rPr lang="fi-FI" sz="3000" dirty="0" err="1"/>
              <a:t>ligger</a:t>
            </a:r>
            <a:r>
              <a:rPr lang="fi-FI" sz="3000" dirty="0"/>
              <a:t>, </a:t>
            </a:r>
            <a:r>
              <a:rPr lang="fi-FI" sz="3000" dirty="0" err="1"/>
              <a:t>låg</a:t>
            </a:r>
            <a:r>
              <a:rPr lang="fi-FI" sz="3000" dirty="0"/>
              <a:t>, </a:t>
            </a:r>
            <a:r>
              <a:rPr lang="fi-FI" sz="3000" dirty="0" err="1"/>
              <a:t>legat</a:t>
            </a:r>
            <a:r>
              <a:rPr lang="fi-FI" sz="3000" dirty="0"/>
              <a:t>			maata, olla, sijaita</a:t>
            </a:r>
          </a:p>
        </p:txBody>
      </p:sp>
      <p:sp>
        <p:nvSpPr>
          <p:cNvPr id="3" name="Shape 175"/>
          <p:cNvSpPr txBox="1">
            <a:spLocks/>
          </p:cNvSpPr>
          <p:nvPr/>
        </p:nvSpPr>
        <p:spPr>
          <a:xfrm>
            <a:off x="1438563" y="1647247"/>
            <a:ext cx="2170113" cy="4351338"/>
          </a:xfrm>
          <a:prstGeom prst="rect">
            <a:avLst/>
          </a:prstGeom>
        </p:spPr>
        <p:txBody>
          <a:bodyPr tIns="45700" bIns="4570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70000"/>
              </a:lnSpc>
              <a:spcBef>
                <a:spcPts val="0"/>
              </a:spcBef>
              <a:buSzPct val="99615"/>
              <a:buFont typeface="Calibri"/>
              <a:buAutoNum type="arabicPeriod"/>
              <a:defRPr/>
            </a:pPr>
            <a:r>
              <a:rPr lang="fi-FI" sz="3000" dirty="0" err="1"/>
              <a:t>bjuda</a:t>
            </a:r>
            <a:endParaRPr lang="fi-FI" sz="3000" dirty="0"/>
          </a:p>
          <a:p>
            <a:pPr marL="514350" indent="-514350">
              <a:lnSpc>
                <a:spcPct val="70000"/>
              </a:lnSpc>
              <a:buSzPct val="99615"/>
              <a:buFont typeface="Calibri"/>
              <a:buAutoNum type="arabicPeriod"/>
              <a:defRPr/>
            </a:pPr>
            <a:r>
              <a:rPr lang="fi-FI" sz="3000" dirty="0" err="1"/>
              <a:t>bli</a:t>
            </a:r>
            <a:endParaRPr lang="fi-FI" sz="3000" dirty="0"/>
          </a:p>
          <a:p>
            <a:pPr marL="514350" indent="-514350">
              <a:lnSpc>
                <a:spcPct val="70000"/>
              </a:lnSpc>
              <a:buSzPct val="99615"/>
              <a:buFont typeface="Calibri"/>
              <a:buAutoNum type="arabicPeriod"/>
              <a:defRPr/>
            </a:pPr>
            <a:r>
              <a:rPr lang="fi-FI" sz="3000" dirty="0" err="1"/>
              <a:t>dricka</a:t>
            </a:r>
            <a:endParaRPr lang="fi-FI" sz="3000" dirty="0"/>
          </a:p>
          <a:p>
            <a:pPr marL="514350" indent="-514350">
              <a:lnSpc>
                <a:spcPct val="70000"/>
              </a:lnSpc>
              <a:buSzPct val="99615"/>
              <a:buFont typeface="Calibri"/>
              <a:buAutoNum type="arabicPeriod"/>
              <a:defRPr/>
            </a:pPr>
            <a:r>
              <a:rPr lang="fi-FI" sz="3000" dirty="0" err="1"/>
              <a:t>få</a:t>
            </a:r>
            <a:endParaRPr lang="fi-FI" sz="3000" dirty="0"/>
          </a:p>
          <a:p>
            <a:pPr marL="514350" indent="-514350">
              <a:lnSpc>
                <a:spcPct val="70000"/>
              </a:lnSpc>
              <a:buSzPct val="99615"/>
              <a:buFont typeface="Calibri"/>
              <a:buAutoNum type="arabicPeriod"/>
              <a:defRPr/>
            </a:pPr>
            <a:r>
              <a:rPr lang="fi-FI" sz="3000" dirty="0" err="1"/>
              <a:t>ge</a:t>
            </a:r>
            <a:endParaRPr lang="fi-FI" sz="3000" dirty="0"/>
          </a:p>
          <a:p>
            <a:pPr marL="514350" indent="-514350">
              <a:lnSpc>
                <a:spcPct val="70000"/>
              </a:lnSpc>
              <a:buSzPct val="99615"/>
              <a:buFont typeface="Calibri"/>
              <a:buAutoNum type="arabicPeriod"/>
              <a:defRPr/>
            </a:pPr>
            <a:r>
              <a:rPr lang="fi-FI" sz="3000" dirty="0" err="1"/>
              <a:t>göra</a:t>
            </a:r>
            <a:endParaRPr lang="fi-FI" sz="3000" dirty="0"/>
          </a:p>
          <a:p>
            <a:pPr marL="514350" indent="-514350">
              <a:lnSpc>
                <a:spcPct val="70000"/>
              </a:lnSpc>
              <a:buSzPct val="99615"/>
              <a:buFont typeface="Calibri"/>
              <a:buAutoNum type="arabicPeriod"/>
              <a:defRPr/>
            </a:pPr>
            <a:r>
              <a:rPr lang="fi-FI" sz="3000" dirty="0"/>
              <a:t>ha</a:t>
            </a:r>
          </a:p>
          <a:p>
            <a:pPr marL="514350" indent="-514350">
              <a:lnSpc>
                <a:spcPct val="70000"/>
              </a:lnSpc>
              <a:buSzPct val="99615"/>
              <a:buFont typeface="Calibri"/>
              <a:buAutoNum type="arabicPeriod"/>
              <a:defRPr/>
            </a:pPr>
            <a:r>
              <a:rPr lang="fi-FI" sz="3000" dirty="0" err="1"/>
              <a:t>komma</a:t>
            </a:r>
            <a:endParaRPr lang="fi-FI" sz="3000" dirty="0"/>
          </a:p>
          <a:p>
            <a:pPr marL="514350" indent="-514350">
              <a:lnSpc>
                <a:spcPct val="70000"/>
              </a:lnSpc>
              <a:buSzPct val="99615"/>
              <a:buFont typeface="Calibri"/>
              <a:buAutoNum type="arabicPeriod"/>
              <a:defRPr/>
            </a:pPr>
            <a:r>
              <a:rPr lang="fi-FI" sz="3000" dirty="0" err="1"/>
              <a:t>kunna</a:t>
            </a:r>
            <a:endParaRPr lang="fi-FI" sz="3000" dirty="0"/>
          </a:p>
          <a:p>
            <a:pPr marL="514350" indent="-514350">
              <a:lnSpc>
                <a:spcPct val="70000"/>
              </a:lnSpc>
              <a:buSzPct val="99615"/>
              <a:buFont typeface="Calibri"/>
              <a:buAutoNum type="arabicPeriod"/>
              <a:defRPr/>
            </a:pPr>
            <a:r>
              <a:rPr lang="fi-FI" sz="3000" dirty="0" err="1"/>
              <a:t>ligga</a:t>
            </a:r>
            <a:endParaRPr lang="fi-FI" sz="3000" dirty="0"/>
          </a:p>
        </p:txBody>
      </p:sp>
      <p:sp>
        <p:nvSpPr>
          <p:cNvPr id="4" name="Shape 174"/>
          <p:cNvSpPr txBox="1">
            <a:spLocks/>
          </p:cNvSpPr>
          <p:nvPr/>
        </p:nvSpPr>
        <p:spPr>
          <a:xfrm>
            <a:off x="1290782" y="365125"/>
            <a:ext cx="10515600" cy="1325563"/>
          </a:xfrm>
          <a:prstGeom prst="rect">
            <a:avLst/>
          </a:prstGeom>
        </p:spPr>
        <p:txBody>
          <a:bodyPr tIns="45700" bIns="457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000000"/>
              </a:buClr>
              <a:buSzPct val="25000"/>
              <a:buFont typeface="Calibri" panose="020F0502020204030204" pitchFamily="34" charset="0"/>
              <a:buNone/>
            </a:pPr>
            <a:r>
              <a:rPr lang="fi-FI" altLang="fi-FI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Taivuta ja suomenna verbit.</a:t>
            </a:r>
          </a:p>
        </p:txBody>
      </p:sp>
    </p:spTree>
    <p:extLst>
      <p:ext uri="{BB962C8B-B14F-4D97-AF65-F5344CB8AC3E}">
        <p14:creationId xmlns:p14="http://schemas.microsoft.com/office/powerpoint/2010/main" val="161167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13F7E8-1595-3A41-84C9-B1BA19BFC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pitää osata?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36A4817-2D86-1E40-B591-04ADFAD40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3600" b="1" dirty="0"/>
              <a:t>Verbien </a:t>
            </a:r>
            <a:r>
              <a:rPr lang="fi-FI" sz="3600" dirty="0"/>
              <a:t>ja </a:t>
            </a:r>
            <a:r>
              <a:rPr lang="fi-FI" sz="3600" b="1" dirty="0"/>
              <a:t>predikaattien</a:t>
            </a:r>
            <a:r>
              <a:rPr lang="fi-FI" sz="3600" dirty="0"/>
              <a:t> sekä eri </a:t>
            </a:r>
            <a:r>
              <a:rPr lang="fi-FI" sz="3600" b="1" dirty="0"/>
              <a:t>aikamuotojen</a:t>
            </a:r>
            <a:r>
              <a:rPr lang="fi-FI" sz="3600" dirty="0"/>
              <a:t> tunnistaminen lauseessa</a:t>
            </a:r>
          </a:p>
          <a:p>
            <a:r>
              <a:rPr lang="fi-FI" sz="3600" dirty="0">
                <a:solidFill>
                  <a:srgbClr val="0070C0"/>
                </a:solidFill>
              </a:rPr>
              <a:t>I-IV </a:t>
            </a:r>
            <a:r>
              <a:rPr lang="fi-FI" sz="3600" dirty="0"/>
              <a:t>ryhmien sääntöjen ymmärtäminen ja muistaminen, esim. miten I-ryhmä taipuu</a:t>
            </a:r>
          </a:p>
          <a:p>
            <a:r>
              <a:rPr lang="fi-FI" sz="3600" dirty="0"/>
              <a:t>Edellä mainittujen soveltaminen käytännössä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1609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 txBox="1">
            <a:spLocks noGrp="1"/>
          </p:cNvSpPr>
          <p:nvPr>
            <p:ph type="title"/>
          </p:nvPr>
        </p:nvSpPr>
        <p:spPr>
          <a:xfrm>
            <a:off x="838200" y="579438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r>
              <a:rPr lang="fi-FI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Verbit jaetaan </a:t>
            </a:r>
            <a:r>
              <a:rPr lang="fi-FI" sz="40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neljään</a:t>
            </a:r>
            <a:r>
              <a:rPr lang="fi-FI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taivutusluokkaan (I–IV)</a:t>
            </a:r>
            <a:br>
              <a:rPr lang="fi-FI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3"/>
          <p:cNvSpPr txBox="1">
            <a:spLocks noGrp="1"/>
          </p:cNvSpPr>
          <p:nvPr>
            <p:ph type="body" idx="1"/>
          </p:nvPr>
        </p:nvSpPr>
        <p:spPr>
          <a:xfrm>
            <a:off x="838200" y="1376039"/>
            <a:ext cx="10515600" cy="440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Calibri"/>
              <a:buNone/>
            </a:pPr>
            <a:r>
              <a:rPr lang="fi-FI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i-FI" sz="2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Perusmuoto	Preesens	Imperfekti	Supiini	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Calibri"/>
              <a:buNone/>
            </a:pPr>
            <a:endParaRPr sz="2400"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Calibri"/>
              <a:buNone/>
            </a:pP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älska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älsk</a:t>
            </a:r>
            <a:r>
              <a:rPr lang="fi-FI" sz="2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älsk</a:t>
            </a:r>
            <a:r>
              <a:rPr lang="fi-FI" sz="2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ade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älsk</a:t>
            </a:r>
            <a:r>
              <a:rPr lang="fi-FI" sz="2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i-FI" sz="24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rakastaa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Calibri"/>
              <a:buNone/>
            </a:pPr>
            <a:endParaRPr sz="2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Calibri"/>
              <a:buNone/>
            </a:pP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II 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behöva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             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behöv</a:t>
            </a:r>
            <a:r>
              <a:rPr lang="fi-FI" sz="2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er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behöv</a:t>
            </a:r>
            <a:r>
              <a:rPr lang="fi-FI" sz="2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behöv</a:t>
            </a:r>
            <a:r>
              <a:rPr lang="fi-FI" sz="2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i-FI" sz="24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tarvita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Calibri"/>
              <a:buNone/>
            </a:pP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höra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hör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hör</a:t>
            </a:r>
            <a:r>
              <a:rPr lang="fi-FI" sz="2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hör</a:t>
            </a:r>
            <a:r>
              <a:rPr lang="fi-FI" sz="2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i-FI" sz="24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kuulla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Calibri"/>
              <a:buNone/>
            </a:pP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åka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åk</a:t>
            </a:r>
            <a:r>
              <a:rPr lang="fi-FI" sz="2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er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åk</a:t>
            </a:r>
            <a:r>
              <a:rPr lang="fi-FI" sz="2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åk</a:t>
            </a:r>
            <a:r>
              <a:rPr lang="fi-FI" sz="2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i-FI" sz="24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matkustaa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Calibri"/>
              <a:buNone/>
            </a:pPr>
            <a:endParaRPr sz="2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Calibri"/>
              <a:buNone/>
            </a:pP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III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</a:t>
            </a:r>
            <a:r>
              <a:rPr lang="fi-FI" sz="2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</a:t>
            </a:r>
            <a:r>
              <a:rPr lang="fi-FI" sz="2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dde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</a:t>
            </a:r>
            <a:r>
              <a:rPr lang="fi-FI" sz="2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tt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i-FI" sz="24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asua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Calibri"/>
              <a:buNone/>
            </a:pPr>
            <a:endParaRPr sz="2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Calibri"/>
              <a:buNone/>
            </a:pP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IV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komma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komm</a:t>
            </a:r>
            <a:r>
              <a:rPr lang="fi-FI" sz="2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er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i-FI" sz="2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kom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i-FI" sz="2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kommit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i-FI" sz="24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tulla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Calibri"/>
              <a:buNone/>
            </a:pP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gå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i-FI"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går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i-FI" sz="2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gick</a:t>
            </a:r>
            <a:r>
              <a:rPr lang="fi-FI" sz="2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i-FI" sz="2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gått</a:t>
            </a:r>
            <a:r>
              <a:rPr lang="fi-FI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fi-FI" sz="24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mennä, kävellä</a:t>
            </a:r>
            <a:endParaRPr dirty="0"/>
          </a:p>
        </p:txBody>
      </p:sp>
      <p:sp>
        <p:nvSpPr>
          <p:cNvPr id="99" name="Google Shape;99;p3"/>
          <p:cNvSpPr txBox="1"/>
          <p:nvPr/>
        </p:nvSpPr>
        <p:spPr>
          <a:xfrm>
            <a:off x="7150814" y="165001"/>
            <a:ext cx="2958957" cy="1077218"/>
          </a:xfrm>
          <a:prstGeom prst="rect">
            <a:avLst/>
          </a:prstGeom>
          <a:gradFill>
            <a:gsLst>
              <a:gs pos="0">
                <a:srgbClr val="FEFBF1"/>
              </a:gs>
              <a:gs pos="74000">
                <a:srgbClr val="FFE28B"/>
              </a:gs>
              <a:gs pos="83000">
                <a:srgbClr val="FFE28B"/>
              </a:gs>
              <a:gs pos="100000">
                <a:srgbClr val="FEEBB2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MUISTA</a:t>
            </a:r>
            <a:r>
              <a:rPr lang="fi-FI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fi-FI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fi-FI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Supiini päättyy </a:t>
            </a:r>
            <a:r>
              <a:rPr lang="fi-FI" sz="16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fi-FI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-kirjaimeen.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A83E25-2FAE-4F4B-A2F7-EB5C910A0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Tunnista lauseista verbit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546626B-302F-D047-A1C2-63C4B8730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57928"/>
            <a:ext cx="7744540" cy="3593591"/>
          </a:xfrm>
        </p:spPr>
        <p:txBody>
          <a:bodyPr>
            <a:normAutofit lnSpcReduction="10000"/>
          </a:bodyPr>
          <a:lstStyle/>
          <a:p>
            <a:r>
              <a:rPr lang="fi-FI" sz="4000" dirty="0" err="1"/>
              <a:t>Mina</a:t>
            </a:r>
            <a:r>
              <a:rPr lang="fi-FI" sz="4000" dirty="0"/>
              <a:t> </a:t>
            </a:r>
            <a:r>
              <a:rPr lang="fi-FI" sz="4000" dirty="0" err="1"/>
              <a:t>dagar</a:t>
            </a:r>
            <a:r>
              <a:rPr lang="fi-FI" sz="4000" dirty="0"/>
              <a:t> </a:t>
            </a:r>
            <a:r>
              <a:rPr lang="fi-FI" sz="4000" dirty="0" err="1"/>
              <a:t>är</a:t>
            </a:r>
            <a:r>
              <a:rPr lang="fi-FI" sz="4000" dirty="0"/>
              <a:t> </a:t>
            </a:r>
            <a:r>
              <a:rPr lang="fi-FI" sz="4000" dirty="0" err="1"/>
              <a:t>så</a:t>
            </a:r>
            <a:r>
              <a:rPr lang="fi-FI" sz="4000" dirty="0"/>
              <a:t> </a:t>
            </a:r>
            <a:r>
              <a:rPr lang="fi-FI" sz="4000" dirty="0" err="1"/>
              <a:t>olika</a:t>
            </a:r>
            <a:r>
              <a:rPr lang="fi-FI" sz="4000" dirty="0"/>
              <a:t>.</a:t>
            </a:r>
          </a:p>
          <a:p>
            <a:r>
              <a:rPr lang="fi-FI" sz="4000" dirty="0"/>
              <a:t>Sedan </a:t>
            </a:r>
            <a:r>
              <a:rPr lang="fi-FI" sz="4000" dirty="0" err="1"/>
              <a:t>satt</a:t>
            </a:r>
            <a:r>
              <a:rPr lang="fi-FI" sz="4000" dirty="0"/>
              <a:t> </a:t>
            </a:r>
            <a:r>
              <a:rPr lang="fi-FI" sz="4000" dirty="0" err="1"/>
              <a:t>jag</a:t>
            </a:r>
            <a:r>
              <a:rPr lang="fi-FI" sz="4000" dirty="0"/>
              <a:t> </a:t>
            </a:r>
            <a:r>
              <a:rPr lang="fi-FI" sz="4000" dirty="0" err="1"/>
              <a:t>mig</a:t>
            </a:r>
            <a:r>
              <a:rPr lang="fi-FI" sz="4000" dirty="0"/>
              <a:t> i </a:t>
            </a:r>
            <a:r>
              <a:rPr lang="fi-FI" sz="4000" dirty="0" err="1"/>
              <a:t>bussen</a:t>
            </a:r>
            <a:r>
              <a:rPr lang="fi-FI" sz="4000" dirty="0"/>
              <a:t>.  </a:t>
            </a:r>
          </a:p>
          <a:p>
            <a:r>
              <a:rPr lang="fi-FI" sz="4000" dirty="0" err="1"/>
              <a:t>Jag</a:t>
            </a:r>
            <a:r>
              <a:rPr lang="fi-FI" sz="4000" dirty="0"/>
              <a:t> </a:t>
            </a:r>
            <a:r>
              <a:rPr lang="fi-FI" sz="4000" dirty="0" err="1"/>
              <a:t>har</a:t>
            </a:r>
            <a:r>
              <a:rPr lang="fi-FI" sz="4000" dirty="0"/>
              <a:t> </a:t>
            </a:r>
            <a:r>
              <a:rPr lang="fi-FI" sz="4000" dirty="0" err="1"/>
              <a:t>alltid</a:t>
            </a:r>
            <a:r>
              <a:rPr lang="fi-FI" sz="4000" dirty="0"/>
              <a:t> </a:t>
            </a:r>
            <a:r>
              <a:rPr lang="fi-FI" sz="4000" dirty="0" err="1"/>
              <a:t>gillat</a:t>
            </a:r>
            <a:r>
              <a:rPr lang="fi-FI" sz="4000" dirty="0"/>
              <a:t> </a:t>
            </a:r>
            <a:r>
              <a:rPr lang="fi-FI" sz="4000" dirty="0" err="1"/>
              <a:t>att</a:t>
            </a:r>
            <a:r>
              <a:rPr lang="fi-FI" sz="4000" dirty="0"/>
              <a:t> </a:t>
            </a:r>
            <a:r>
              <a:rPr lang="fi-FI" sz="4000" dirty="0" err="1"/>
              <a:t>spela</a:t>
            </a:r>
            <a:r>
              <a:rPr lang="fi-FI" sz="4000" dirty="0"/>
              <a:t> </a:t>
            </a:r>
            <a:r>
              <a:rPr lang="fi-FI" sz="4000" dirty="0" err="1"/>
              <a:t>gitarr</a:t>
            </a:r>
            <a:r>
              <a:rPr lang="fi-FI" sz="4000" dirty="0"/>
              <a:t>. </a:t>
            </a:r>
          </a:p>
          <a:p>
            <a:r>
              <a:rPr lang="fi-FI" sz="4000" dirty="0" err="1"/>
              <a:t>Kan</a:t>
            </a:r>
            <a:r>
              <a:rPr lang="fi-FI" sz="4000" dirty="0"/>
              <a:t> du </a:t>
            </a:r>
            <a:r>
              <a:rPr lang="fi-FI" sz="4000" dirty="0" err="1"/>
              <a:t>säga</a:t>
            </a:r>
            <a:r>
              <a:rPr lang="fi-FI" sz="4000" dirty="0"/>
              <a:t>, </a:t>
            </a:r>
            <a:r>
              <a:rPr lang="fi-FI" sz="4000" dirty="0" err="1"/>
              <a:t>hur</a:t>
            </a:r>
            <a:r>
              <a:rPr lang="fi-FI" sz="4000" dirty="0"/>
              <a:t> </a:t>
            </a:r>
            <a:r>
              <a:rPr lang="fi-FI" sz="4000" dirty="0" err="1"/>
              <a:t>gammalt</a:t>
            </a:r>
            <a:r>
              <a:rPr lang="fi-FI" sz="4000" dirty="0"/>
              <a:t> </a:t>
            </a:r>
            <a:r>
              <a:rPr lang="fi-FI" sz="4000" dirty="0" err="1"/>
              <a:t>huset</a:t>
            </a:r>
            <a:r>
              <a:rPr lang="fi-FI" sz="4000" dirty="0"/>
              <a:t> </a:t>
            </a:r>
            <a:r>
              <a:rPr lang="fi-FI" sz="4000" dirty="0" err="1"/>
              <a:t>är</a:t>
            </a:r>
            <a:r>
              <a:rPr lang="fi-FI" sz="4000" dirty="0"/>
              <a:t>?</a:t>
            </a:r>
          </a:p>
          <a:p>
            <a:r>
              <a:rPr lang="fi-FI" sz="4000" dirty="0" err="1"/>
              <a:t>Det</a:t>
            </a:r>
            <a:r>
              <a:rPr lang="fi-FI" sz="4000" dirty="0"/>
              <a:t> </a:t>
            </a:r>
            <a:r>
              <a:rPr lang="fi-FI" sz="4000" dirty="0" err="1"/>
              <a:t>kommer</a:t>
            </a:r>
            <a:r>
              <a:rPr lang="fi-FI" sz="4000" dirty="0"/>
              <a:t> </a:t>
            </a:r>
            <a:r>
              <a:rPr lang="fi-FI" sz="4000" dirty="0" err="1"/>
              <a:t>att</a:t>
            </a:r>
            <a:r>
              <a:rPr lang="fi-FI" sz="4000" dirty="0"/>
              <a:t> </a:t>
            </a:r>
            <a:r>
              <a:rPr lang="fi-FI" sz="4000" dirty="0" err="1"/>
              <a:t>regna</a:t>
            </a:r>
            <a:r>
              <a:rPr lang="fi-FI" sz="4000" dirty="0"/>
              <a:t> i </a:t>
            </a:r>
            <a:r>
              <a:rPr lang="fi-FI" sz="4000" dirty="0" err="1"/>
              <a:t>morgon</a:t>
            </a:r>
            <a:r>
              <a:rPr lang="fi-FI" sz="4000" dirty="0"/>
              <a:t>.</a:t>
            </a:r>
          </a:p>
          <a:p>
            <a:endParaRPr lang="fi-FI" sz="4000" dirty="0"/>
          </a:p>
          <a:p>
            <a:endParaRPr lang="fi-FI" dirty="0"/>
          </a:p>
        </p:txBody>
      </p:sp>
      <p:sp>
        <p:nvSpPr>
          <p:cNvPr id="5" name="Tekstiruutu 4"/>
          <p:cNvSpPr txBox="1"/>
          <p:nvPr/>
        </p:nvSpPr>
        <p:spPr>
          <a:xfrm>
            <a:off x="8248072" y="171807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1110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A11C6-E3D4-6846-2DD7-CD05D0BEF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51EDAC6-B6BA-FD45-FAD1-B28AA3769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Tunnista lauseista verbit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A56754-1283-C8CC-1E67-9A6D1065A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57928"/>
            <a:ext cx="7744540" cy="3593591"/>
          </a:xfrm>
        </p:spPr>
        <p:txBody>
          <a:bodyPr>
            <a:normAutofit fontScale="92500"/>
          </a:bodyPr>
          <a:lstStyle/>
          <a:p>
            <a:r>
              <a:rPr lang="fi-FI" sz="4000" dirty="0" err="1"/>
              <a:t>Mina</a:t>
            </a:r>
            <a:r>
              <a:rPr lang="fi-FI" sz="4000" dirty="0"/>
              <a:t> </a:t>
            </a:r>
            <a:r>
              <a:rPr lang="fi-FI" sz="4000" dirty="0" err="1"/>
              <a:t>dagar</a:t>
            </a:r>
            <a:r>
              <a:rPr lang="fi-FI" sz="4000" dirty="0"/>
              <a:t> </a:t>
            </a:r>
            <a:r>
              <a:rPr lang="fi-FI" sz="4000" b="1" u="sng" dirty="0" err="1"/>
              <a:t>är</a:t>
            </a:r>
            <a:r>
              <a:rPr lang="fi-FI" sz="4000" dirty="0"/>
              <a:t> </a:t>
            </a:r>
            <a:r>
              <a:rPr lang="fi-FI" sz="4000" dirty="0" err="1"/>
              <a:t>så</a:t>
            </a:r>
            <a:r>
              <a:rPr lang="fi-FI" sz="4000" dirty="0"/>
              <a:t> </a:t>
            </a:r>
            <a:r>
              <a:rPr lang="fi-FI" sz="4000" dirty="0" err="1"/>
              <a:t>olika</a:t>
            </a:r>
            <a:r>
              <a:rPr lang="fi-FI" sz="4000" dirty="0"/>
              <a:t>.</a:t>
            </a:r>
          </a:p>
          <a:p>
            <a:r>
              <a:rPr lang="fi-FI" sz="4000" dirty="0"/>
              <a:t>Sedan </a:t>
            </a:r>
            <a:r>
              <a:rPr lang="fi-FI" sz="4000" b="1" u="sng" dirty="0" err="1"/>
              <a:t>satt</a:t>
            </a:r>
            <a:r>
              <a:rPr lang="fi-FI" sz="4000" dirty="0"/>
              <a:t> </a:t>
            </a:r>
            <a:r>
              <a:rPr lang="fi-FI" sz="4000" dirty="0" err="1"/>
              <a:t>jag</a:t>
            </a:r>
            <a:r>
              <a:rPr lang="fi-FI" sz="4000" dirty="0"/>
              <a:t> </a:t>
            </a:r>
            <a:r>
              <a:rPr lang="fi-FI" sz="4000" dirty="0" err="1"/>
              <a:t>mig</a:t>
            </a:r>
            <a:r>
              <a:rPr lang="fi-FI" sz="4000" dirty="0"/>
              <a:t> i </a:t>
            </a:r>
            <a:r>
              <a:rPr lang="fi-FI" sz="4000" dirty="0" err="1"/>
              <a:t>bussen</a:t>
            </a:r>
            <a:r>
              <a:rPr lang="fi-FI" sz="4000" dirty="0"/>
              <a:t>.  </a:t>
            </a:r>
          </a:p>
          <a:p>
            <a:r>
              <a:rPr lang="fi-FI" sz="4000" dirty="0" err="1"/>
              <a:t>Jag</a:t>
            </a:r>
            <a:r>
              <a:rPr lang="fi-FI" sz="4000" dirty="0"/>
              <a:t> </a:t>
            </a:r>
            <a:r>
              <a:rPr lang="fi-FI" sz="4000" b="1" u="sng" dirty="0" err="1"/>
              <a:t>har</a:t>
            </a:r>
            <a:r>
              <a:rPr lang="fi-FI" sz="4000" b="1" u="sng" dirty="0"/>
              <a:t> </a:t>
            </a:r>
            <a:r>
              <a:rPr lang="fi-FI" sz="4000" dirty="0" err="1"/>
              <a:t>alltid</a:t>
            </a:r>
            <a:r>
              <a:rPr lang="fi-FI" sz="4000" dirty="0"/>
              <a:t> </a:t>
            </a:r>
            <a:r>
              <a:rPr lang="fi-FI" sz="4000" b="1" u="sng" dirty="0" err="1"/>
              <a:t>gillat</a:t>
            </a:r>
            <a:r>
              <a:rPr lang="fi-FI" sz="4000" b="1" u="sng" dirty="0"/>
              <a:t> </a:t>
            </a:r>
            <a:r>
              <a:rPr lang="fi-FI" sz="4000" dirty="0" err="1"/>
              <a:t>att</a:t>
            </a:r>
            <a:r>
              <a:rPr lang="fi-FI" sz="4000" dirty="0"/>
              <a:t> </a:t>
            </a:r>
            <a:r>
              <a:rPr lang="fi-FI" sz="4000" dirty="0" err="1"/>
              <a:t>spela</a:t>
            </a:r>
            <a:r>
              <a:rPr lang="fi-FI" sz="4000" dirty="0"/>
              <a:t> </a:t>
            </a:r>
            <a:r>
              <a:rPr lang="fi-FI" sz="4000" dirty="0" err="1"/>
              <a:t>gitarr</a:t>
            </a:r>
            <a:r>
              <a:rPr lang="fi-FI" sz="4000" dirty="0"/>
              <a:t>. </a:t>
            </a:r>
          </a:p>
          <a:p>
            <a:r>
              <a:rPr lang="fi-FI" sz="4000" b="1" u="sng" dirty="0" err="1"/>
              <a:t>Kan</a:t>
            </a:r>
            <a:r>
              <a:rPr lang="fi-FI" sz="4000" dirty="0"/>
              <a:t> du </a:t>
            </a:r>
            <a:r>
              <a:rPr lang="fi-FI" sz="4000" b="1" u="sng" dirty="0" err="1"/>
              <a:t>säga</a:t>
            </a:r>
            <a:r>
              <a:rPr lang="fi-FI" sz="4000" dirty="0"/>
              <a:t>, </a:t>
            </a:r>
            <a:r>
              <a:rPr lang="fi-FI" sz="4000" dirty="0" err="1"/>
              <a:t>hur</a:t>
            </a:r>
            <a:r>
              <a:rPr lang="fi-FI" sz="4000" dirty="0"/>
              <a:t> </a:t>
            </a:r>
            <a:r>
              <a:rPr lang="fi-FI" sz="4000" dirty="0" err="1"/>
              <a:t>gammalt</a:t>
            </a:r>
            <a:r>
              <a:rPr lang="fi-FI" sz="4000" dirty="0"/>
              <a:t> </a:t>
            </a:r>
            <a:r>
              <a:rPr lang="fi-FI" sz="4000" dirty="0" err="1"/>
              <a:t>huset</a:t>
            </a:r>
            <a:r>
              <a:rPr lang="fi-FI" sz="4000" dirty="0"/>
              <a:t> </a:t>
            </a:r>
            <a:r>
              <a:rPr lang="fi-FI" sz="4000" b="1" u="sng" dirty="0" err="1"/>
              <a:t>är</a:t>
            </a:r>
            <a:r>
              <a:rPr lang="fi-FI" sz="4000" dirty="0"/>
              <a:t>?</a:t>
            </a:r>
          </a:p>
          <a:p>
            <a:r>
              <a:rPr lang="fi-FI" sz="4000" dirty="0" err="1"/>
              <a:t>Det</a:t>
            </a:r>
            <a:r>
              <a:rPr lang="fi-FI" sz="4000" dirty="0"/>
              <a:t> </a:t>
            </a:r>
            <a:r>
              <a:rPr lang="fi-FI" sz="4000" b="1" u="sng" dirty="0" err="1"/>
              <a:t>kommer</a:t>
            </a:r>
            <a:r>
              <a:rPr lang="fi-FI" sz="4000" b="1" u="sng" dirty="0"/>
              <a:t> </a:t>
            </a:r>
            <a:r>
              <a:rPr lang="fi-FI" sz="4000" b="1" u="sng" dirty="0" err="1"/>
              <a:t>att</a:t>
            </a:r>
            <a:r>
              <a:rPr lang="fi-FI" sz="4000" b="1" u="sng" dirty="0"/>
              <a:t> </a:t>
            </a:r>
            <a:r>
              <a:rPr lang="fi-FI" sz="4000" b="1" u="sng" dirty="0" err="1"/>
              <a:t>regna</a:t>
            </a:r>
            <a:r>
              <a:rPr lang="fi-FI" sz="4000" b="1" u="sng" dirty="0"/>
              <a:t> </a:t>
            </a:r>
            <a:r>
              <a:rPr lang="fi-FI" sz="4000" dirty="0"/>
              <a:t>i </a:t>
            </a:r>
            <a:r>
              <a:rPr lang="fi-FI" sz="4000" dirty="0" err="1"/>
              <a:t>morgon</a:t>
            </a:r>
            <a:r>
              <a:rPr lang="fi-FI" sz="4000" dirty="0"/>
              <a:t>.</a:t>
            </a:r>
          </a:p>
          <a:p>
            <a:endParaRPr lang="fi-FI" sz="4000" dirty="0"/>
          </a:p>
          <a:p>
            <a:endParaRPr lang="fi-FI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C72486BB-11D6-7B58-6CBC-A582649EA83A}"/>
              </a:ext>
            </a:extLst>
          </p:cNvPr>
          <p:cNvSpPr txBox="1"/>
          <p:nvPr/>
        </p:nvSpPr>
        <p:spPr>
          <a:xfrm>
            <a:off x="8248072" y="171807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19762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4 eri ryhmää, merkataan roomalaisilla numeroilla!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960582" y="2286001"/>
            <a:ext cx="10926618" cy="3593591"/>
          </a:xfrm>
        </p:spPr>
        <p:txBody>
          <a:bodyPr>
            <a:normAutofit/>
          </a:bodyPr>
          <a:lstStyle/>
          <a:p>
            <a:r>
              <a:rPr lang="fi-FI" sz="3200" dirty="0">
                <a:solidFill>
                  <a:srgbClr val="0070C0"/>
                </a:solidFill>
              </a:rPr>
              <a:t>I</a:t>
            </a:r>
            <a:r>
              <a:rPr lang="fi-FI" sz="3200" dirty="0"/>
              <a:t> </a:t>
            </a:r>
            <a:r>
              <a:rPr lang="fi-FI" sz="3200" i="1" dirty="0" err="1"/>
              <a:t>spela</a:t>
            </a:r>
            <a:r>
              <a:rPr lang="fi-FI" sz="3200" i="1" dirty="0"/>
              <a:t>, </a:t>
            </a:r>
            <a:r>
              <a:rPr lang="fi-FI" sz="3200" i="1" dirty="0" err="1"/>
              <a:t>spelar</a:t>
            </a:r>
            <a:r>
              <a:rPr lang="fi-FI" sz="3200" i="1" dirty="0"/>
              <a:t>, </a:t>
            </a:r>
            <a:r>
              <a:rPr lang="fi-FI" sz="3200" i="1" dirty="0" err="1"/>
              <a:t>spelade</a:t>
            </a:r>
            <a:r>
              <a:rPr lang="fi-FI" sz="3200" i="1" dirty="0"/>
              <a:t>, </a:t>
            </a:r>
            <a:r>
              <a:rPr lang="fi-FI" sz="3200" i="1" dirty="0" err="1"/>
              <a:t>spelat</a:t>
            </a:r>
            <a:endParaRPr lang="fi-FI" sz="3200" i="1" dirty="0"/>
          </a:p>
          <a:p>
            <a:r>
              <a:rPr lang="fi-FI" sz="3200" dirty="0">
                <a:solidFill>
                  <a:srgbClr val="0070C0"/>
                </a:solidFill>
              </a:rPr>
              <a:t>IIA</a:t>
            </a:r>
            <a:r>
              <a:rPr lang="fi-FI" sz="3200" dirty="0"/>
              <a:t> </a:t>
            </a:r>
            <a:r>
              <a:rPr lang="fi-FI" sz="3200" i="1" dirty="0" err="1"/>
              <a:t>ringa</a:t>
            </a:r>
            <a:r>
              <a:rPr lang="fi-FI" sz="3200" i="1" dirty="0"/>
              <a:t>, </a:t>
            </a:r>
            <a:r>
              <a:rPr lang="fi-FI" sz="3200" i="1" dirty="0" err="1"/>
              <a:t>ringer</a:t>
            </a:r>
            <a:r>
              <a:rPr lang="fi-FI" sz="3200" i="1" dirty="0"/>
              <a:t>, </a:t>
            </a:r>
            <a:r>
              <a:rPr lang="fi-FI" sz="3200" i="1" dirty="0" err="1"/>
              <a:t>ringde</a:t>
            </a:r>
            <a:r>
              <a:rPr lang="fi-FI" sz="3200" i="1" dirty="0"/>
              <a:t>, </a:t>
            </a:r>
            <a:r>
              <a:rPr lang="fi-FI" sz="3200" i="1" dirty="0" err="1"/>
              <a:t>ringt</a:t>
            </a:r>
            <a:endParaRPr lang="fi-FI" sz="3200" i="1" dirty="0"/>
          </a:p>
          <a:p>
            <a:r>
              <a:rPr lang="fi-FI" sz="3200" dirty="0">
                <a:solidFill>
                  <a:srgbClr val="0070C0"/>
                </a:solidFill>
              </a:rPr>
              <a:t>IIB</a:t>
            </a:r>
            <a:r>
              <a:rPr lang="fi-FI" sz="3200" dirty="0"/>
              <a:t> </a:t>
            </a:r>
            <a:r>
              <a:rPr lang="fi-FI" sz="3200" i="1" dirty="0" err="1"/>
              <a:t>köpa</a:t>
            </a:r>
            <a:r>
              <a:rPr lang="fi-FI" sz="3200" i="1" dirty="0"/>
              <a:t>, </a:t>
            </a:r>
            <a:r>
              <a:rPr lang="fi-FI" sz="3200" i="1" dirty="0" err="1"/>
              <a:t>köper</a:t>
            </a:r>
            <a:r>
              <a:rPr lang="fi-FI" sz="3200" i="1" dirty="0"/>
              <a:t>, </a:t>
            </a:r>
            <a:r>
              <a:rPr lang="fi-FI" sz="3200" i="1" dirty="0" err="1"/>
              <a:t>köpte</a:t>
            </a:r>
            <a:r>
              <a:rPr lang="fi-FI" sz="3200" i="1" dirty="0"/>
              <a:t>, </a:t>
            </a:r>
            <a:r>
              <a:rPr lang="fi-FI" sz="3200" i="1" dirty="0" err="1"/>
              <a:t>köpt</a:t>
            </a:r>
            <a:endParaRPr lang="fi-FI" sz="3200" i="1" dirty="0"/>
          </a:p>
          <a:p>
            <a:r>
              <a:rPr lang="fi-FI" sz="3200" dirty="0">
                <a:solidFill>
                  <a:srgbClr val="0070C0"/>
                </a:solidFill>
              </a:rPr>
              <a:t>III</a:t>
            </a:r>
            <a:r>
              <a:rPr lang="fi-FI" sz="3200" dirty="0"/>
              <a:t> </a:t>
            </a:r>
            <a:r>
              <a:rPr lang="fi-FI" sz="3200" i="1" dirty="0" err="1"/>
              <a:t>bo</a:t>
            </a:r>
            <a:r>
              <a:rPr lang="fi-FI" sz="3200" i="1" dirty="0"/>
              <a:t>, </a:t>
            </a:r>
            <a:r>
              <a:rPr lang="fi-FI" sz="3200" i="1" dirty="0" err="1"/>
              <a:t>bor</a:t>
            </a:r>
            <a:r>
              <a:rPr lang="fi-FI" sz="3200" i="1" dirty="0"/>
              <a:t>, </a:t>
            </a:r>
            <a:r>
              <a:rPr lang="fi-FI" sz="3200" i="1" dirty="0" err="1"/>
              <a:t>bodde</a:t>
            </a:r>
            <a:r>
              <a:rPr lang="fi-FI" sz="3200" i="1" dirty="0"/>
              <a:t>, </a:t>
            </a:r>
            <a:r>
              <a:rPr lang="fi-FI" sz="3200" i="1" dirty="0" err="1"/>
              <a:t>bott</a:t>
            </a:r>
            <a:endParaRPr lang="fi-FI" sz="3200" i="1" dirty="0"/>
          </a:p>
          <a:p>
            <a:r>
              <a:rPr lang="fi-FI" sz="3200" dirty="0">
                <a:solidFill>
                  <a:srgbClr val="0070C0"/>
                </a:solidFill>
              </a:rPr>
              <a:t>IV</a:t>
            </a:r>
            <a:r>
              <a:rPr lang="fi-FI" sz="3200" dirty="0"/>
              <a:t> </a:t>
            </a:r>
            <a:r>
              <a:rPr lang="fi-FI" sz="3200" i="1" dirty="0"/>
              <a:t>vara, </a:t>
            </a:r>
            <a:r>
              <a:rPr lang="fi-FI" sz="3200" i="1" dirty="0" err="1"/>
              <a:t>är</a:t>
            </a:r>
            <a:r>
              <a:rPr lang="fi-FI" sz="3200" i="1" dirty="0"/>
              <a:t>, </a:t>
            </a:r>
            <a:r>
              <a:rPr lang="fi-FI" sz="3200" i="1" dirty="0" err="1"/>
              <a:t>var</a:t>
            </a:r>
            <a:r>
              <a:rPr lang="fi-FI" sz="3200" i="1" dirty="0"/>
              <a:t>, varit</a:t>
            </a:r>
            <a:r>
              <a:rPr lang="fi-FI" sz="3200" dirty="0"/>
              <a:t> / </a:t>
            </a:r>
            <a:r>
              <a:rPr lang="fi-FI" sz="3200" i="1" dirty="0" err="1"/>
              <a:t>vinna</a:t>
            </a:r>
            <a:r>
              <a:rPr lang="fi-FI" sz="3200" i="1" dirty="0"/>
              <a:t>, </a:t>
            </a:r>
            <a:r>
              <a:rPr lang="fi-FI" sz="3200" i="1" dirty="0" err="1"/>
              <a:t>vinner</a:t>
            </a:r>
            <a:r>
              <a:rPr lang="fi-FI" sz="3200" i="1" dirty="0"/>
              <a:t>, </a:t>
            </a:r>
            <a:r>
              <a:rPr lang="fi-FI" sz="3200" i="1" dirty="0" err="1"/>
              <a:t>vann</a:t>
            </a:r>
            <a:r>
              <a:rPr lang="fi-FI" sz="3200" i="1" dirty="0"/>
              <a:t>, </a:t>
            </a:r>
            <a:r>
              <a:rPr lang="fi-FI" sz="3200" i="1" dirty="0" err="1"/>
              <a:t>vunnit</a:t>
            </a:r>
            <a:r>
              <a:rPr lang="fi-FI" sz="3200" dirty="0"/>
              <a:t>/ </a:t>
            </a:r>
            <a:r>
              <a:rPr lang="fi-FI" sz="3200" i="1" dirty="0" err="1"/>
              <a:t>gå</a:t>
            </a:r>
            <a:r>
              <a:rPr lang="fi-FI" sz="3200" i="1" dirty="0"/>
              <a:t>, </a:t>
            </a:r>
            <a:r>
              <a:rPr lang="fi-FI" sz="3200" i="1" dirty="0" err="1"/>
              <a:t>går</a:t>
            </a:r>
            <a:r>
              <a:rPr lang="fi-FI" sz="3200" i="1" dirty="0"/>
              <a:t>, </a:t>
            </a:r>
            <a:r>
              <a:rPr lang="fi-FI" sz="3200" i="1" dirty="0" err="1"/>
              <a:t>gick</a:t>
            </a:r>
            <a:r>
              <a:rPr lang="fi-FI" sz="3200" i="1" dirty="0"/>
              <a:t>, </a:t>
            </a:r>
            <a:r>
              <a:rPr lang="fi-FI" sz="3200" i="1" dirty="0" err="1"/>
              <a:t>gått</a:t>
            </a:r>
            <a:endParaRPr lang="fi-FI" sz="3200" i="1" dirty="0"/>
          </a:p>
          <a:p>
            <a:endParaRPr lang="fi-FI" dirty="0"/>
          </a:p>
        </p:txBody>
      </p:sp>
      <p:sp>
        <p:nvSpPr>
          <p:cNvPr id="4" name="Tekstiruutu 3"/>
          <p:cNvSpPr txBox="1"/>
          <p:nvPr/>
        </p:nvSpPr>
        <p:spPr>
          <a:xfrm>
            <a:off x="8557491" y="3042015"/>
            <a:ext cx="2872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 err="1">
                <a:solidFill>
                  <a:srgbClr val="FF0000"/>
                </a:solidFill>
              </a:rPr>
              <a:t>KoPuTuSX</a:t>
            </a:r>
            <a:endParaRPr lang="fi-FI" sz="2800" b="1" dirty="0">
              <a:solidFill>
                <a:srgbClr val="FF0000"/>
              </a:solidFill>
            </a:endParaRPr>
          </a:p>
        </p:txBody>
      </p:sp>
      <p:cxnSp>
        <p:nvCxnSpPr>
          <p:cNvPr id="10" name="Suora nuoliyhdysviiva 9"/>
          <p:cNvCxnSpPr/>
          <p:nvPr/>
        </p:nvCxnSpPr>
        <p:spPr>
          <a:xfrm flipH="1">
            <a:off x="4636655" y="3297382"/>
            <a:ext cx="3920836" cy="406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753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MuistA</a:t>
            </a:r>
            <a:r>
              <a:rPr lang="fi-FI" dirty="0"/>
              <a:t>!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136073" y="1366983"/>
            <a:ext cx="10293927" cy="451261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spcBef>
                <a:spcPts val="0"/>
              </a:spcBef>
              <a:buSzPct val="100000"/>
              <a:defRPr/>
            </a:pPr>
            <a:r>
              <a:rPr lang="fi-FI" sz="3000" b="1" dirty="0"/>
              <a:t>II taivutusluokassa imperfektin pääte on </a:t>
            </a:r>
            <a:r>
              <a:rPr lang="fi-FI" sz="3000" b="1" u="sng" dirty="0"/>
              <a:t>-te</a:t>
            </a:r>
            <a:r>
              <a:rPr lang="fi-FI" sz="3000" b="1" dirty="0"/>
              <a:t>, jos verbin vartalo päättyy kirjaimiin k, p, t, s, x  (”</a:t>
            </a:r>
            <a:r>
              <a:rPr lang="fi-FI" sz="3000" b="1" dirty="0" err="1"/>
              <a:t>KoPuTuSX</a:t>
            </a:r>
            <a:r>
              <a:rPr lang="fi-FI" sz="3000" b="1" dirty="0"/>
              <a:t>”).</a:t>
            </a:r>
          </a:p>
          <a:p>
            <a:pPr marL="0" indent="0">
              <a:buSzPct val="25000"/>
              <a:buNone/>
              <a:defRPr/>
            </a:pPr>
            <a:r>
              <a:rPr lang="fi-FI" sz="2800" dirty="0"/>
              <a:t>     </a:t>
            </a:r>
          </a:p>
          <a:p>
            <a:pPr marL="0" indent="0">
              <a:buSzPct val="25000"/>
              <a:buNone/>
              <a:defRPr/>
            </a:pPr>
            <a:r>
              <a:rPr lang="fi-FI" sz="2800" dirty="0"/>
              <a:t>         </a:t>
            </a:r>
            <a:r>
              <a:rPr lang="fi-FI" sz="3600" dirty="0" err="1"/>
              <a:t>åka</a:t>
            </a:r>
            <a:r>
              <a:rPr lang="fi-FI" sz="3600" dirty="0"/>
              <a:t>, </a:t>
            </a:r>
            <a:r>
              <a:rPr lang="fi-FI" sz="3600" dirty="0" err="1"/>
              <a:t>åker</a:t>
            </a:r>
            <a:r>
              <a:rPr lang="fi-FI" sz="3600" dirty="0"/>
              <a:t>, </a:t>
            </a:r>
            <a:r>
              <a:rPr lang="fi-FI" sz="3600" dirty="0" err="1"/>
              <a:t>åk</a:t>
            </a:r>
            <a:r>
              <a:rPr lang="fi-FI" sz="3600" b="1" dirty="0" err="1"/>
              <a:t>te</a:t>
            </a:r>
            <a:r>
              <a:rPr lang="fi-FI" sz="3600" dirty="0"/>
              <a:t>, </a:t>
            </a:r>
            <a:r>
              <a:rPr lang="fi-FI" sz="3600" dirty="0" err="1"/>
              <a:t>åkt</a:t>
            </a:r>
            <a:r>
              <a:rPr lang="fi-FI" sz="3600" dirty="0"/>
              <a:t> II			        </a:t>
            </a:r>
            <a:r>
              <a:rPr lang="fi-FI" sz="3200" i="1" dirty="0"/>
              <a:t>mennä, matkustaa</a:t>
            </a:r>
          </a:p>
          <a:p>
            <a:pPr marL="0" indent="0">
              <a:buSzPct val="25000"/>
              <a:buNone/>
              <a:defRPr/>
            </a:pPr>
            <a:r>
              <a:rPr lang="fi-FI" sz="3600" dirty="0"/>
              <a:t>       </a:t>
            </a:r>
            <a:r>
              <a:rPr lang="fi-FI" sz="3600" dirty="0" err="1"/>
              <a:t>köpa</a:t>
            </a:r>
            <a:r>
              <a:rPr lang="fi-FI" sz="3600" dirty="0"/>
              <a:t>, </a:t>
            </a:r>
            <a:r>
              <a:rPr lang="fi-FI" sz="3600" dirty="0" err="1"/>
              <a:t>köper</a:t>
            </a:r>
            <a:r>
              <a:rPr lang="fi-FI" sz="3600" dirty="0"/>
              <a:t>, </a:t>
            </a:r>
            <a:r>
              <a:rPr lang="fi-FI" sz="3600" dirty="0" err="1"/>
              <a:t>köp</a:t>
            </a:r>
            <a:r>
              <a:rPr lang="fi-FI" sz="3600" b="1" dirty="0" err="1"/>
              <a:t>te</a:t>
            </a:r>
            <a:r>
              <a:rPr lang="fi-FI" sz="3600" b="1" dirty="0"/>
              <a:t>, </a:t>
            </a:r>
            <a:r>
              <a:rPr lang="fi-FI" sz="3600" dirty="0" err="1"/>
              <a:t>köpt</a:t>
            </a:r>
            <a:r>
              <a:rPr lang="fi-FI" sz="3600" dirty="0"/>
              <a:t> II		        </a:t>
            </a:r>
            <a:r>
              <a:rPr lang="fi-FI" sz="3200" i="1" dirty="0"/>
              <a:t>ostaa</a:t>
            </a:r>
          </a:p>
          <a:p>
            <a:pPr marL="0" indent="0">
              <a:buSzPct val="25000"/>
              <a:buNone/>
              <a:defRPr/>
            </a:pPr>
            <a:r>
              <a:rPr lang="fi-FI" sz="3600" dirty="0"/>
              <a:t>       </a:t>
            </a:r>
            <a:r>
              <a:rPr lang="fi-FI" sz="3600" dirty="0" err="1"/>
              <a:t>byta</a:t>
            </a:r>
            <a:r>
              <a:rPr lang="fi-FI" sz="3600" dirty="0"/>
              <a:t>, </a:t>
            </a:r>
            <a:r>
              <a:rPr lang="fi-FI" sz="3600" dirty="0" err="1"/>
              <a:t>byter</a:t>
            </a:r>
            <a:r>
              <a:rPr lang="fi-FI" sz="3600" dirty="0"/>
              <a:t>, </a:t>
            </a:r>
            <a:r>
              <a:rPr lang="fi-FI" sz="3600" dirty="0" err="1"/>
              <a:t>byt</a:t>
            </a:r>
            <a:r>
              <a:rPr lang="fi-FI" sz="3600" b="1" dirty="0" err="1"/>
              <a:t>te</a:t>
            </a:r>
            <a:r>
              <a:rPr lang="fi-FI" sz="3600" dirty="0"/>
              <a:t>, </a:t>
            </a:r>
            <a:r>
              <a:rPr lang="fi-FI" sz="3600" dirty="0" err="1"/>
              <a:t>bytt</a:t>
            </a:r>
            <a:r>
              <a:rPr lang="fi-FI" sz="3600" dirty="0"/>
              <a:t> II			</a:t>
            </a:r>
            <a:r>
              <a:rPr lang="fi-FI" sz="3200" i="1" dirty="0"/>
              <a:t>vaihtaa</a:t>
            </a:r>
          </a:p>
          <a:p>
            <a:pPr marL="0" indent="0">
              <a:buSzPct val="25000"/>
              <a:buNone/>
              <a:defRPr/>
            </a:pPr>
            <a:r>
              <a:rPr lang="fi-FI" sz="3600" dirty="0"/>
              <a:t>       </a:t>
            </a:r>
            <a:r>
              <a:rPr lang="fi-FI" sz="3600" dirty="0" err="1"/>
              <a:t>läsa</a:t>
            </a:r>
            <a:r>
              <a:rPr lang="fi-FI" sz="3600" dirty="0"/>
              <a:t>, </a:t>
            </a:r>
            <a:r>
              <a:rPr lang="fi-FI" sz="3600" dirty="0" err="1"/>
              <a:t>läser</a:t>
            </a:r>
            <a:r>
              <a:rPr lang="fi-FI" sz="3600" dirty="0"/>
              <a:t>, </a:t>
            </a:r>
            <a:r>
              <a:rPr lang="fi-FI" sz="3600" dirty="0" err="1"/>
              <a:t>läs</a:t>
            </a:r>
            <a:r>
              <a:rPr lang="fi-FI" sz="3600" b="1" dirty="0" err="1"/>
              <a:t>te</a:t>
            </a:r>
            <a:r>
              <a:rPr lang="fi-FI" sz="3600" dirty="0"/>
              <a:t>, </a:t>
            </a:r>
            <a:r>
              <a:rPr lang="fi-FI" sz="3600" dirty="0" err="1"/>
              <a:t>läst</a:t>
            </a:r>
            <a:r>
              <a:rPr lang="fi-FI" sz="3600" dirty="0"/>
              <a:t> II			        </a:t>
            </a:r>
            <a:r>
              <a:rPr lang="fi-FI" sz="3200" i="1" dirty="0"/>
              <a:t>lukea</a:t>
            </a:r>
          </a:p>
          <a:p>
            <a:pPr marL="0" indent="0">
              <a:buSzPct val="25000"/>
              <a:buNone/>
              <a:defRPr/>
            </a:pPr>
            <a:r>
              <a:rPr lang="fi-FI" sz="3600" dirty="0"/>
              <a:t>       </a:t>
            </a:r>
            <a:r>
              <a:rPr lang="fi-FI" sz="3600" dirty="0" err="1"/>
              <a:t>växa</a:t>
            </a:r>
            <a:r>
              <a:rPr lang="fi-FI" sz="3600" dirty="0"/>
              <a:t>, </a:t>
            </a:r>
            <a:r>
              <a:rPr lang="fi-FI" sz="3600" dirty="0" err="1"/>
              <a:t>växer</a:t>
            </a:r>
            <a:r>
              <a:rPr lang="fi-FI" sz="3600" dirty="0"/>
              <a:t>, </a:t>
            </a:r>
            <a:r>
              <a:rPr lang="fi-FI" sz="3600" dirty="0" err="1"/>
              <a:t>väx</a:t>
            </a:r>
            <a:r>
              <a:rPr lang="fi-FI" sz="3600" b="1" dirty="0" err="1"/>
              <a:t>te</a:t>
            </a:r>
            <a:r>
              <a:rPr lang="fi-FI" sz="3600" dirty="0"/>
              <a:t>, </a:t>
            </a:r>
            <a:r>
              <a:rPr lang="fi-FI" sz="3600" dirty="0" err="1"/>
              <a:t>växt</a:t>
            </a:r>
            <a:r>
              <a:rPr lang="fi-FI" sz="3600" dirty="0"/>
              <a:t> II			</a:t>
            </a:r>
            <a:r>
              <a:rPr lang="fi-FI" sz="3200" i="1" dirty="0"/>
              <a:t>kasvaa</a:t>
            </a:r>
          </a:p>
          <a:p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FFB7EB4C-4B4C-620B-A7B2-3888DCEED46F}"/>
              </a:ext>
            </a:extLst>
          </p:cNvPr>
          <p:cNvCxnSpPr/>
          <p:nvPr/>
        </p:nvCxnSpPr>
        <p:spPr>
          <a:xfrm>
            <a:off x="3998068" y="2645923"/>
            <a:ext cx="0" cy="7830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15B66E19-2EA5-D601-F421-6B674E0F5968}"/>
              </a:ext>
            </a:extLst>
          </p:cNvPr>
          <p:cNvCxnSpPr/>
          <p:nvPr/>
        </p:nvCxnSpPr>
        <p:spPr>
          <a:xfrm>
            <a:off x="4795736" y="3429000"/>
            <a:ext cx="0" cy="5982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uora yhdysviiva 8">
            <a:extLst>
              <a:ext uri="{FF2B5EF4-FFF2-40B4-BE49-F238E27FC236}">
                <a16:creationId xmlns:a16="http://schemas.microsoft.com/office/drawing/2014/main" id="{67D47273-EF2B-56C9-864A-9497DA6C4E0C}"/>
              </a:ext>
            </a:extLst>
          </p:cNvPr>
          <p:cNvCxnSpPr/>
          <p:nvPr/>
        </p:nvCxnSpPr>
        <p:spPr>
          <a:xfrm>
            <a:off x="4474723" y="4027251"/>
            <a:ext cx="0" cy="5739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uora yhdysviiva 10">
            <a:extLst>
              <a:ext uri="{FF2B5EF4-FFF2-40B4-BE49-F238E27FC236}">
                <a16:creationId xmlns:a16="http://schemas.microsoft.com/office/drawing/2014/main" id="{2B28B2F6-2C0C-99CF-4F40-7E979CBC7B8E}"/>
              </a:ext>
            </a:extLst>
          </p:cNvPr>
          <p:cNvCxnSpPr/>
          <p:nvPr/>
        </p:nvCxnSpPr>
        <p:spPr>
          <a:xfrm>
            <a:off x="4173166" y="4601183"/>
            <a:ext cx="0" cy="5836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>
            <a:extLst>
              <a:ext uri="{FF2B5EF4-FFF2-40B4-BE49-F238E27FC236}">
                <a16:creationId xmlns:a16="http://schemas.microsoft.com/office/drawing/2014/main" id="{8B8EEB8D-7205-8C0D-F63E-44CFC1201D9D}"/>
              </a:ext>
            </a:extLst>
          </p:cNvPr>
          <p:cNvCxnSpPr/>
          <p:nvPr/>
        </p:nvCxnSpPr>
        <p:spPr>
          <a:xfrm>
            <a:off x="4581728" y="5184843"/>
            <a:ext cx="0" cy="6031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318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jos verbin vartalossa on </a:t>
            </a:r>
            <a:r>
              <a:rPr lang="fi-FI" u="sng" dirty="0">
                <a:solidFill>
                  <a:schemeClr val="tx1"/>
                </a:solidFill>
              </a:rPr>
              <a:t>mm</a:t>
            </a:r>
            <a:r>
              <a:rPr lang="fi-FI" dirty="0">
                <a:solidFill>
                  <a:schemeClr val="tx1"/>
                </a:solidFill>
              </a:rPr>
              <a:t> tai </a:t>
            </a:r>
            <a:r>
              <a:rPr lang="fi-FI" u="sng" dirty="0" err="1">
                <a:solidFill>
                  <a:schemeClr val="tx1"/>
                </a:solidFill>
              </a:rPr>
              <a:t>nn</a:t>
            </a:r>
            <a:r>
              <a:rPr lang="fi-FI" dirty="0"/>
              <a:t>, imperfektissä ja supiinissa toinen </a:t>
            </a:r>
            <a:r>
              <a:rPr lang="fi-FI" dirty="0">
                <a:solidFill>
                  <a:schemeClr val="tx1"/>
                </a:solidFill>
              </a:rPr>
              <a:t>n ja m katoaa</a:t>
            </a:r>
            <a:r>
              <a:rPr lang="fi-FI" dirty="0"/>
              <a:t>.</a:t>
            </a:r>
            <a:br>
              <a:rPr lang="fi-FI" b="1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25569" y="2886364"/>
            <a:ext cx="10178322" cy="3593591"/>
          </a:xfrm>
        </p:spPr>
        <p:txBody>
          <a:bodyPr/>
          <a:lstStyle/>
          <a:p>
            <a:pPr marL="0" indent="0">
              <a:buSzPct val="25000"/>
              <a:buNone/>
              <a:defRPr/>
            </a:pPr>
            <a:r>
              <a:rPr lang="fi-FI" sz="3600" dirty="0" err="1"/>
              <a:t>glömma</a:t>
            </a:r>
            <a:r>
              <a:rPr lang="fi-FI" sz="3600" dirty="0"/>
              <a:t>, </a:t>
            </a:r>
            <a:r>
              <a:rPr lang="fi-FI" sz="3600" dirty="0" err="1"/>
              <a:t>glömmer</a:t>
            </a:r>
            <a:r>
              <a:rPr lang="fi-FI" sz="3600" dirty="0"/>
              <a:t>, </a:t>
            </a:r>
            <a:r>
              <a:rPr lang="fi-FI" sz="3600" dirty="0" err="1"/>
              <a:t>glö</a:t>
            </a:r>
            <a:r>
              <a:rPr lang="fi-FI" sz="3600" b="1" dirty="0" err="1"/>
              <a:t>m</a:t>
            </a:r>
            <a:r>
              <a:rPr lang="fi-FI" sz="3600" dirty="0" err="1"/>
              <a:t>de</a:t>
            </a:r>
            <a:r>
              <a:rPr lang="fi-FI" sz="3600" dirty="0"/>
              <a:t>, </a:t>
            </a:r>
            <a:r>
              <a:rPr lang="fi-FI" sz="3600" dirty="0" err="1"/>
              <a:t>glö</a:t>
            </a:r>
            <a:r>
              <a:rPr lang="fi-FI" sz="3600" b="1" dirty="0" err="1"/>
              <a:t>m</a:t>
            </a:r>
            <a:r>
              <a:rPr lang="fi-FI" sz="3600" dirty="0" err="1"/>
              <a:t>t</a:t>
            </a:r>
            <a:r>
              <a:rPr lang="fi-FI" sz="3600" dirty="0"/>
              <a:t> II</a:t>
            </a:r>
            <a:r>
              <a:rPr lang="fi-FI" sz="3600" b="1" dirty="0"/>
              <a:t>	</a:t>
            </a:r>
            <a:r>
              <a:rPr lang="fi-FI" sz="3600" i="1" dirty="0"/>
              <a:t>unohtaa</a:t>
            </a:r>
            <a:endParaRPr lang="fi-FI" sz="4000" i="1" dirty="0"/>
          </a:p>
          <a:p>
            <a:pPr marL="0" indent="0">
              <a:buSzPct val="25000"/>
              <a:buNone/>
              <a:defRPr/>
            </a:pPr>
            <a:r>
              <a:rPr lang="fi-FI" sz="3600" dirty="0" err="1"/>
              <a:t>känna</a:t>
            </a:r>
            <a:r>
              <a:rPr lang="fi-FI" sz="3600" dirty="0"/>
              <a:t>, </a:t>
            </a:r>
            <a:r>
              <a:rPr lang="fi-FI" sz="3600" dirty="0" err="1"/>
              <a:t>känner</a:t>
            </a:r>
            <a:r>
              <a:rPr lang="fi-FI" sz="3600" dirty="0"/>
              <a:t>, </a:t>
            </a:r>
            <a:r>
              <a:rPr lang="fi-FI" sz="3600" dirty="0" err="1"/>
              <a:t>kä</a:t>
            </a:r>
            <a:r>
              <a:rPr lang="fi-FI" sz="3600" b="1" dirty="0" err="1"/>
              <a:t>n</a:t>
            </a:r>
            <a:r>
              <a:rPr lang="fi-FI" sz="3600" dirty="0" err="1"/>
              <a:t>de</a:t>
            </a:r>
            <a:r>
              <a:rPr lang="fi-FI" sz="3600" dirty="0"/>
              <a:t>, </a:t>
            </a:r>
            <a:r>
              <a:rPr lang="fi-FI" sz="3600" dirty="0" err="1"/>
              <a:t>kä</a:t>
            </a:r>
            <a:r>
              <a:rPr lang="fi-FI" sz="3600" b="1" dirty="0" err="1"/>
              <a:t>n</a:t>
            </a:r>
            <a:r>
              <a:rPr lang="fi-FI" sz="3600" dirty="0" err="1"/>
              <a:t>t</a:t>
            </a:r>
            <a:r>
              <a:rPr lang="fi-FI" sz="3600" dirty="0"/>
              <a:t> II	</a:t>
            </a:r>
            <a:r>
              <a:rPr lang="fi-FI" sz="3600" b="1" dirty="0"/>
              <a:t>	       </a:t>
            </a:r>
            <a:r>
              <a:rPr lang="fi-FI" sz="3600" i="1" dirty="0"/>
              <a:t>tuntea</a:t>
            </a:r>
            <a:endParaRPr lang="fi-FI" sz="4000" i="1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02095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A937CE2-5843-3A48-9CDB-6AEB949AB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Verbillä 4 muotoa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905D465-8417-D94B-B73D-97B051B06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54728"/>
            <a:ext cx="10178322" cy="3593591"/>
          </a:xfrm>
        </p:spPr>
        <p:txBody>
          <a:bodyPr>
            <a:noAutofit/>
          </a:bodyPr>
          <a:lstStyle/>
          <a:p>
            <a:r>
              <a:rPr lang="fi-FI" sz="3600" dirty="0">
                <a:solidFill>
                  <a:srgbClr val="0070C0"/>
                </a:solidFill>
              </a:rPr>
              <a:t>Perusmuoto</a:t>
            </a:r>
            <a:r>
              <a:rPr lang="fi-FI" sz="3600" dirty="0"/>
              <a:t>: </a:t>
            </a:r>
            <a:r>
              <a:rPr lang="fi-FI" sz="3600" i="1" dirty="0" err="1"/>
              <a:t>Jag</a:t>
            </a:r>
            <a:r>
              <a:rPr lang="fi-FI" sz="3600" i="1" dirty="0"/>
              <a:t> </a:t>
            </a:r>
            <a:r>
              <a:rPr lang="fi-FI" sz="3600" i="1" dirty="0" err="1"/>
              <a:t>ska</a:t>
            </a:r>
            <a:r>
              <a:rPr lang="fi-FI" sz="3600" i="1" dirty="0"/>
              <a:t> </a:t>
            </a:r>
            <a:r>
              <a:rPr lang="fi-FI" sz="3600" b="1" i="1" dirty="0" err="1"/>
              <a:t>spela</a:t>
            </a:r>
            <a:r>
              <a:rPr lang="fi-FI" sz="3600" i="1" dirty="0"/>
              <a:t> </a:t>
            </a:r>
            <a:r>
              <a:rPr lang="fi-FI" sz="3600" i="1" dirty="0" err="1"/>
              <a:t>fotboll</a:t>
            </a:r>
            <a:r>
              <a:rPr lang="fi-FI" sz="3600" i="1" dirty="0"/>
              <a:t> </a:t>
            </a:r>
            <a:r>
              <a:rPr lang="fi-FI" sz="3600" i="1" dirty="0" err="1"/>
              <a:t>nästa</a:t>
            </a:r>
            <a:r>
              <a:rPr lang="fi-FI" sz="3600" i="1" dirty="0"/>
              <a:t> </a:t>
            </a:r>
            <a:r>
              <a:rPr lang="fi-FI" sz="3600" i="1" dirty="0" err="1"/>
              <a:t>ve</a:t>
            </a:r>
            <a:r>
              <a:rPr lang="fi-FI" sz="3600" dirty="0" err="1"/>
              <a:t>cka</a:t>
            </a:r>
            <a:endParaRPr lang="fi-FI" sz="3600" dirty="0"/>
          </a:p>
          <a:p>
            <a:r>
              <a:rPr lang="fi-FI" sz="3600" dirty="0">
                <a:solidFill>
                  <a:srgbClr val="0070C0"/>
                </a:solidFill>
              </a:rPr>
              <a:t>Preesens</a:t>
            </a:r>
            <a:r>
              <a:rPr lang="fi-FI" sz="3600" dirty="0"/>
              <a:t>: </a:t>
            </a:r>
            <a:r>
              <a:rPr lang="fi-FI" sz="3600" i="1" dirty="0" err="1"/>
              <a:t>Jag</a:t>
            </a:r>
            <a:r>
              <a:rPr lang="fi-FI" sz="3600" i="1" dirty="0"/>
              <a:t> </a:t>
            </a:r>
            <a:r>
              <a:rPr lang="fi-FI" sz="3600" b="1" i="1" dirty="0" err="1"/>
              <a:t>spelar</a:t>
            </a:r>
            <a:r>
              <a:rPr lang="fi-FI" sz="3600" i="1" dirty="0"/>
              <a:t> </a:t>
            </a:r>
            <a:r>
              <a:rPr lang="fi-FI" sz="3600" i="1" dirty="0" err="1"/>
              <a:t>fotboll</a:t>
            </a:r>
            <a:r>
              <a:rPr lang="fi-FI" sz="3600" i="1" dirty="0"/>
              <a:t> </a:t>
            </a:r>
            <a:r>
              <a:rPr lang="fi-FI" sz="3600" i="1" dirty="0" err="1"/>
              <a:t>nästa</a:t>
            </a:r>
            <a:r>
              <a:rPr lang="fi-FI" sz="3600" i="1" dirty="0"/>
              <a:t> </a:t>
            </a:r>
            <a:r>
              <a:rPr lang="fi-FI" sz="3600" i="1" dirty="0" err="1"/>
              <a:t>ve</a:t>
            </a:r>
            <a:r>
              <a:rPr lang="fi-FI" sz="3600" dirty="0" err="1"/>
              <a:t>cka</a:t>
            </a:r>
            <a:endParaRPr lang="fi-FI" sz="3600" dirty="0"/>
          </a:p>
          <a:p>
            <a:r>
              <a:rPr lang="fi-FI" sz="3600" dirty="0">
                <a:solidFill>
                  <a:srgbClr val="0070C0"/>
                </a:solidFill>
              </a:rPr>
              <a:t>Imperfekti</a:t>
            </a:r>
            <a:r>
              <a:rPr lang="fi-FI" sz="3600" dirty="0"/>
              <a:t>: </a:t>
            </a:r>
            <a:r>
              <a:rPr lang="fi-FI" sz="3600" i="1" dirty="0" err="1"/>
              <a:t>Jag</a:t>
            </a:r>
            <a:r>
              <a:rPr lang="fi-FI" sz="3600" i="1" dirty="0"/>
              <a:t> </a:t>
            </a:r>
            <a:r>
              <a:rPr lang="fi-FI" sz="3600" b="1" i="1" dirty="0" err="1"/>
              <a:t>spelade</a:t>
            </a:r>
            <a:r>
              <a:rPr lang="fi-FI" sz="3600" i="1" dirty="0"/>
              <a:t> </a:t>
            </a:r>
            <a:r>
              <a:rPr lang="fi-FI" sz="3600" i="1" dirty="0" err="1"/>
              <a:t>fotboll</a:t>
            </a:r>
            <a:r>
              <a:rPr lang="fi-FI" sz="3600" i="1" dirty="0"/>
              <a:t> </a:t>
            </a:r>
            <a:r>
              <a:rPr lang="fi-FI" sz="3600" i="1" dirty="0" err="1"/>
              <a:t>förra</a:t>
            </a:r>
            <a:r>
              <a:rPr lang="fi-FI" sz="3600" i="1" dirty="0"/>
              <a:t> </a:t>
            </a:r>
            <a:r>
              <a:rPr lang="fi-FI" sz="3600" i="1" dirty="0" err="1"/>
              <a:t>veckan</a:t>
            </a:r>
            <a:r>
              <a:rPr lang="fi-FI" sz="3600" dirty="0"/>
              <a:t>.</a:t>
            </a:r>
          </a:p>
          <a:p>
            <a:r>
              <a:rPr lang="fi-FI" sz="3600" dirty="0"/>
              <a:t>Supiini (</a:t>
            </a:r>
            <a:r>
              <a:rPr lang="fi-FI" sz="3600" dirty="0">
                <a:solidFill>
                  <a:srgbClr val="0070C0"/>
                </a:solidFill>
              </a:rPr>
              <a:t>perfekti</a:t>
            </a:r>
            <a:r>
              <a:rPr lang="fi-FI" sz="3600" dirty="0"/>
              <a:t>): </a:t>
            </a:r>
            <a:r>
              <a:rPr lang="fi-FI" sz="3600" i="1" dirty="0" err="1"/>
              <a:t>Jag</a:t>
            </a:r>
            <a:r>
              <a:rPr lang="fi-FI" sz="3600" i="1" dirty="0"/>
              <a:t> </a:t>
            </a:r>
            <a:r>
              <a:rPr lang="fi-FI" sz="3600" i="1" dirty="0" err="1"/>
              <a:t>har</a:t>
            </a:r>
            <a:r>
              <a:rPr lang="fi-FI" sz="3600" i="1" dirty="0"/>
              <a:t> </a:t>
            </a:r>
            <a:r>
              <a:rPr lang="fi-FI" sz="3600" i="1" dirty="0" err="1"/>
              <a:t>alltid</a:t>
            </a:r>
            <a:r>
              <a:rPr lang="fi-FI" sz="3600" i="1" dirty="0"/>
              <a:t> </a:t>
            </a:r>
            <a:r>
              <a:rPr lang="fi-FI" sz="3600" b="1" i="1" dirty="0" err="1"/>
              <a:t>spelat</a:t>
            </a:r>
            <a:r>
              <a:rPr lang="fi-FI" sz="3600" i="1" dirty="0"/>
              <a:t> </a:t>
            </a:r>
            <a:r>
              <a:rPr lang="fi-FI" sz="3600" i="1" dirty="0" err="1"/>
              <a:t>fotboll</a:t>
            </a:r>
            <a:r>
              <a:rPr lang="fi-FI" sz="3600" i="1" dirty="0"/>
              <a:t> </a:t>
            </a:r>
            <a:r>
              <a:rPr lang="fi-FI" sz="3600" i="1" dirty="0" err="1"/>
              <a:t>under</a:t>
            </a:r>
            <a:r>
              <a:rPr lang="fi-FI" sz="3600" i="1" dirty="0"/>
              <a:t> </a:t>
            </a:r>
            <a:r>
              <a:rPr lang="fi-FI" sz="3600" i="1" dirty="0" err="1"/>
              <a:t>somrarna</a:t>
            </a:r>
            <a:endParaRPr lang="fi-FI" sz="3600" i="1" dirty="0"/>
          </a:p>
          <a:p>
            <a:r>
              <a:rPr lang="fi-FI" sz="3600" dirty="0"/>
              <a:t>Supiini (</a:t>
            </a:r>
            <a:r>
              <a:rPr lang="fi-FI" sz="3600" dirty="0">
                <a:solidFill>
                  <a:srgbClr val="0070C0"/>
                </a:solidFill>
              </a:rPr>
              <a:t>pluskvamperfekti</a:t>
            </a:r>
            <a:r>
              <a:rPr lang="fi-FI" sz="3600" dirty="0"/>
              <a:t>): </a:t>
            </a:r>
            <a:r>
              <a:rPr lang="fi-FI" sz="3600" i="1" dirty="0" err="1"/>
              <a:t>Jag</a:t>
            </a:r>
            <a:r>
              <a:rPr lang="fi-FI" sz="3600" i="1" dirty="0"/>
              <a:t> </a:t>
            </a:r>
            <a:r>
              <a:rPr lang="fi-FI" sz="3600" i="1" dirty="0" err="1"/>
              <a:t>hade</a:t>
            </a:r>
            <a:r>
              <a:rPr lang="fi-FI" sz="3600" i="1" dirty="0"/>
              <a:t> </a:t>
            </a:r>
            <a:r>
              <a:rPr lang="fi-FI" sz="3600" b="1" i="1" dirty="0" err="1"/>
              <a:t>spelat</a:t>
            </a:r>
            <a:r>
              <a:rPr lang="fi-FI" sz="3600" i="1" dirty="0"/>
              <a:t> </a:t>
            </a:r>
            <a:r>
              <a:rPr lang="fi-FI" sz="3600" i="1" dirty="0" err="1"/>
              <a:t>fotboll</a:t>
            </a:r>
            <a:r>
              <a:rPr lang="fi-FI" sz="3600" i="1" dirty="0"/>
              <a:t> 24 </a:t>
            </a:r>
            <a:r>
              <a:rPr lang="fi-FI" sz="3600" i="1" dirty="0" err="1"/>
              <a:t>år</a:t>
            </a:r>
            <a:r>
              <a:rPr lang="fi-FI" sz="3600" i="1" dirty="0"/>
              <a:t> </a:t>
            </a:r>
            <a:r>
              <a:rPr lang="fi-FI" sz="3600" i="1" dirty="0" err="1"/>
              <a:t>innan</a:t>
            </a:r>
            <a:r>
              <a:rPr lang="fi-FI" sz="3600" i="1" dirty="0"/>
              <a:t> </a:t>
            </a:r>
            <a:r>
              <a:rPr lang="fi-FI" sz="3600" i="1" dirty="0" err="1"/>
              <a:t>jag</a:t>
            </a:r>
            <a:r>
              <a:rPr lang="fi-FI" sz="3600" i="1" dirty="0"/>
              <a:t> </a:t>
            </a:r>
            <a:r>
              <a:rPr lang="fi-FI" sz="3600" i="1" dirty="0" err="1"/>
              <a:t>blev</a:t>
            </a:r>
            <a:r>
              <a:rPr lang="fi-FI" sz="3600" i="1" dirty="0"/>
              <a:t> för </a:t>
            </a:r>
            <a:r>
              <a:rPr lang="fi-FI" sz="3600" i="1" dirty="0" err="1"/>
              <a:t>gamma</a:t>
            </a:r>
            <a:r>
              <a:rPr lang="fi-FI" sz="3600" dirty="0" err="1"/>
              <a:t>l</a:t>
            </a:r>
            <a:r>
              <a:rPr lang="fi-FI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443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821</Words>
  <Application>Microsoft Office PowerPoint</Application>
  <PresentationFormat>Laajakuva</PresentationFormat>
  <Paragraphs>125</Paragraphs>
  <Slides>14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19" baseType="lpstr">
      <vt:lpstr>Arial</vt:lpstr>
      <vt:lpstr>Calibri</vt:lpstr>
      <vt:lpstr>Gill Sans MT</vt:lpstr>
      <vt:lpstr>Impact</vt:lpstr>
      <vt:lpstr>Badge</vt:lpstr>
      <vt:lpstr>Verbin taituvus</vt:lpstr>
      <vt:lpstr>Mitä pitää osata?</vt:lpstr>
      <vt:lpstr>Verbit jaetaan neljään taivutusluokkaan (I–IV) </vt:lpstr>
      <vt:lpstr>Tunnista lauseista verbit</vt:lpstr>
      <vt:lpstr>Tunnista lauseista verbit</vt:lpstr>
      <vt:lpstr>4 eri ryhmää, merkataan roomalaisilla numeroilla!</vt:lpstr>
      <vt:lpstr>MuistA!</vt:lpstr>
      <vt:lpstr>jos verbin vartalossa on mm tai nn, imperfektissä ja supiinissa toinen n ja m katoaa. </vt:lpstr>
      <vt:lpstr>Verbillä 4 muotoa</vt:lpstr>
      <vt:lpstr>Futuuri</vt:lpstr>
      <vt:lpstr>Perusmuoto eli se ensimmäinen muoto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Verbin taituvus</dc:title>
  <dc:creator>Juhani Kirves</dc:creator>
  <cp:lastModifiedBy>Juhani Kirves</cp:lastModifiedBy>
  <cp:revision>15</cp:revision>
  <dcterms:created xsi:type="dcterms:W3CDTF">2020-08-25T11:12:22Z</dcterms:created>
  <dcterms:modified xsi:type="dcterms:W3CDTF">2025-10-12T08:15:30Z</dcterms:modified>
</cp:coreProperties>
</file>