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657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2" r:id="rId20"/>
    <p:sldId id="573" r:id="rId21"/>
    <p:sldId id="574" r:id="rId22"/>
    <p:sldId id="323" r:id="rId23"/>
    <p:sldId id="582" r:id="rId24"/>
    <p:sldId id="325" r:id="rId25"/>
    <p:sldId id="324" r:id="rId26"/>
    <p:sldId id="326" r:id="rId27"/>
    <p:sldId id="327" r:id="rId28"/>
    <p:sldId id="328" r:id="rId29"/>
    <p:sldId id="269" r:id="rId30"/>
    <p:sldId id="329" r:id="rId31"/>
    <p:sldId id="331" r:id="rId32"/>
    <p:sldId id="330" r:id="rId33"/>
    <p:sldId id="333" r:id="rId34"/>
    <p:sldId id="332" r:id="rId35"/>
    <p:sldId id="578" r:id="rId36"/>
    <p:sldId id="338" r:id="rId37"/>
    <p:sldId id="339" r:id="rId38"/>
    <p:sldId id="340" r:id="rId39"/>
    <p:sldId id="341" r:id="rId40"/>
    <p:sldId id="342" r:id="rId41"/>
    <p:sldId id="343" r:id="rId42"/>
    <p:sldId id="346" r:id="rId43"/>
    <p:sldId id="347" r:id="rId44"/>
    <p:sldId id="348" r:id="rId45"/>
    <p:sldId id="350" r:id="rId46"/>
    <p:sldId id="351" r:id="rId47"/>
    <p:sldId id="352" r:id="rId48"/>
    <p:sldId id="354" r:id="rId49"/>
    <p:sldId id="355" r:id="rId50"/>
    <p:sldId id="281" r:id="rId51"/>
    <p:sldId id="356" r:id="rId52"/>
    <p:sldId id="386" r:id="rId53"/>
    <p:sldId id="387" r:id="rId54"/>
    <p:sldId id="388" r:id="rId55"/>
    <p:sldId id="389" r:id="rId56"/>
    <p:sldId id="390" r:id="rId57"/>
    <p:sldId id="391" r:id="rId58"/>
    <p:sldId id="361" r:id="rId59"/>
    <p:sldId id="362" r:id="rId60"/>
    <p:sldId id="365" r:id="rId61"/>
    <p:sldId id="370" r:id="rId62"/>
    <p:sldId id="367" r:id="rId63"/>
    <p:sldId id="368" r:id="rId64"/>
    <p:sldId id="374" r:id="rId65"/>
    <p:sldId id="375" r:id="rId66"/>
    <p:sldId id="376" r:id="rId67"/>
    <p:sldId id="377" r:id="rId68"/>
    <p:sldId id="379" r:id="rId69"/>
    <p:sldId id="380" r:id="rId70"/>
    <p:sldId id="382" r:id="rId71"/>
    <p:sldId id="383" r:id="rId72"/>
    <p:sldId id="400" r:id="rId73"/>
    <p:sldId id="682" r:id="rId74"/>
    <p:sldId id="401" r:id="rId75"/>
    <p:sldId id="402" r:id="rId76"/>
    <p:sldId id="403" r:id="rId77"/>
    <p:sldId id="404" r:id="rId7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447" autoAdjust="0"/>
  </p:normalViewPr>
  <p:slideViewPr>
    <p:cSldViewPr snapToGrid="0">
      <p:cViewPr varScale="1">
        <p:scale>
          <a:sx n="63" d="100"/>
          <a:sy n="63" d="100"/>
        </p:scale>
        <p:origin x="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9D44F-ADE7-4FCE-A727-91A052971E37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4F760-77DD-478E-A397-2087D46021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1218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4097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4055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403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7187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418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5177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0966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9073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2128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="1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 err="1"/>
              <a:t>Oivallus</a:t>
            </a:r>
            <a:endParaRPr lang="en-US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F5846-7FDB-7A41-BFAE-11B7D8CCC68D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3439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 err="1"/>
              <a:t>Oivallus</a:t>
            </a:r>
            <a:endParaRPr lang="en-US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F5846-7FDB-7A41-BFAE-11B7D8CCC68D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6554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7882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09080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0641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7535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56068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5228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8322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21532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54449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99391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346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47020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53125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98098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76549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9649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31926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14488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82465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40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28126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41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4144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60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86444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43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44723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44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71597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45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65050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46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6455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47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80392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48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38829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49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88536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50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32566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51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77795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53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15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5920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54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45451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56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82068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57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06722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501036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9c7c516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d9c7c516c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cc7a60dbd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cc7a60dbd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9c7c516c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d9c7c516c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="1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63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24923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9e59417e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9e59417e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21245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d9e59417e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d9e59417e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9e59417e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d9e59417e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9e59417e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9e59417e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d9e59417e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d9e59417e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d9e59417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d9e59417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9e59417e1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d9e59417e1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d9e59417e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d9e59417e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br>
              <a:rPr lang="fi-FI" b="0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</a:br>
            <a:endParaRPr lang="fi-FI" b="0" i="0" dirty="0">
              <a:solidFill>
                <a:srgbClr val="464646"/>
              </a:solidFill>
              <a:effectLst/>
              <a:latin typeface="Roboto" panose="02000000000000000000" pitchFamily="2" charset="0"/>
            </a:endParaRPr>
          </a:p>
          <a:p>
            <a:br>
              <a:rPr lang="fi-FI" b="0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</a:b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73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991490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a4d912ff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a4d912ff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88580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da4d912ff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da4d912ff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76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5006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da4d912ff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da4d912ff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8644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481C-05D3-4C3D-962F-B5C8A2B77B33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3480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B0B493-6150-B2D8-BFA4-F3994CE9D8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9F07B1F-4914-BA05-517D-1F8AC36F5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B91B5E-9E56-1FCD-451D-7DCC838C4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E6C4-7F87-4251-ADFE-39FC8EE4029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D47DCCD-9634-1267-F04C-A4A30C4F5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A48DBCA-2632-74BF-5967-E22CA35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4A83-39E7-4904-819B-8FD563AE79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6254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372D10-77EB-AE23-AC66-C8CDE12B5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B162F06-859A-46CD-EFBE-3D65DDDA7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50B9E2-5C0E-E549-7CD2-737713BAD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E6C4-7F87-4251-ADFE-39FC8EE4029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BFD84C3-023C-0702-A514-DF0DB047A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1F85A4F-C833-F3C6-20F0-C34C6FD99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4A83-39E7-4904-819B-8FD563AE79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390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9B54233-F12C-6F1F-0DDE-AC43C30C72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F5BA48C-1897-374C-06B5-ADAE59BC3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91DAC1B-20C4-B772-AD9D-A49B215BA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E6C4-7F87-4251-ADFE-39FC8EE4029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50A4068-30B1-7218-963F-6B5C378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9D00AA9-6170-E39A-4FFD-192D61F16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4A83-39E7-4904-819B-8FD563AE79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1870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/>
          <p:cNvSpPr>
            <a:spLocks noGrp="1"/>
          </p:cNvSpPr>
          <p:nvPr>
            <p:ph type="pic" sz="quarter" idx="21"/>
          </p:nvPr>
        </p:nvSpPr>
        <p:spPr>
          <a:xfrm>
            <a:off x="1" y="0"/>
            <a:ext cx="5461907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690507" y="365125"/>
            <a:ext cx="5866023" cy="109155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ebas Neue" charset="0"/>
                <a:cs typeface="Bebas Neue" charset="0"/>
              </a:defRPr>
            </a:lvl1pPr>
          </a:lstStyle>
          <a:p>
            <a:r>
              <a:rPr lang="fi-FI" dirty="0"/>
              <a:t>Otsikko</a:t>
            </a:r>
            <a:endParaRPr lang="en-US" dirty="0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11555307" y="44294"/>
            <a:ext cx="551446" cy="202621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1536192" rtl="0" eaLnBrk="1" latinLnBrk="0" hangingPunct="1">
              <a:defRPr sz="2400" b="1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76809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19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0428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2384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0480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0857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7667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4476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latin typeface="+mn-lt"/>
            </a:endParaRPr>
          </a:p>
        </p:txBody>
      </p:sp>
      <p:sp>
        <p:nvSpPr>
          <p:cNvPr id="13" name="Tekstin paikkamerkki 13"/>
          <p:cNvSpPr>
            <a:spLocks noGrp="1"/>
          </p:cNvSpPr>
          <p:nvPr>
            <p:ph type="body" sz="quarter" idx="20" hasCustomPrompt="1"/>
          </p:nvPr>
        </p:nvSpPr>
        <p:spPr>
          <a:xfrm>
            <a:off x="5690508" y="1768148"/>
            <a:ext cx="5866024" cy="4345503"/>
          </a:xfrm>
        </p:spPr>
        <p:txBody>
          <a:bodyPr/>
          <a:lstStyle>
            <a:lvl1pPr>
              <a:defRPr/>
            </a:lvl1pPr>
            <a:lvl3pPr marL="914400" indent="0">
              <a:buNone/>
              <a:defRPr/>
            </a:lvl3pPr>
          </a:lstStyle>
          <a:p>
            <a:pPr lvl="0"/>
            <a:r>
              <a:rPr lang="fi-FI" dirty="0"/>
              <a:t>Teksti</a:t>
            </a:r>
          </a:p>
        </p:txBody>
      </p:sp>
      <p:sp>
        <p:nvSpPr>
          <p:cNvPr id="8" name="Dian numeron paikkamerkki 4">
            <a:extLst>
              <a:ext uri="{FF2B5EF4-FFF2-40B4-BE49-F238E27FC236}">
                <a16:creationId xmlns:a16="http://schemas.microsoft.com/office/drawing/2014/main" id="{737FF8E8-1F8E-414D-8661-38E8062F5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2107" y="61608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1E4971-310B-774B-8DEE-5F834C23301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CEDC127-060F-2C4A-BBEA-0BB10785356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Oivallus 1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961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24594" y="365125"/>
            <a:ext cx="10731937" cy="81053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ebas Neue" charset="0"/>
                <a:cs typeface="Bebas Neue" charset="0"/>
              </a:defRPr>
            </a:lvl1pPr>
          </a:lstStyle>
          <a:p>
            <a:r>
              <a:rPr lang="fi-FI" dirty="0"/>
              <a:t>Otsikko</a:t>
            </a:r>
            <a:endParaRPr lang="en-US" dirty="0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11555307" y="44294"/>
            <a:ext cx="551446" cy="202621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1536192" rtl="0" eaLnBrk="1" latinLnBrk="0" hangingPunct="1">
              <a:defRPr sz="2400" b="1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76809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19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0428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2384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0480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0857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7667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4476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latin typeface="+mn-lt"/>
            </a:endParaRPr>
          </a:p>
        </p:txBody>
      </p:sp>
      <p:sp>
        <p:nvSpPr>
          <p:cNvPr id="8" name="Picture Placeholder 16"/>
          <p:cNvSpPr>
            <a:spLocks noGrp="1"/>
          </p:cNvSpPr>
          <p:nvPr userDrawn="1"/>
        </p:nvSpPr>
        <p:spPr>
          <a:xfrm>
            <a:off x="4202352" y="2040043"/>
            <a:ext cx="1970744" cy="3483000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endParaRPr lang="fi-FI" sz="900"/>
          </a:p>
        </p:txBody>
      </p:sp>
      <p:sp>
        <p:nvSpPr>
          <p:cNvPr id="16" name="Sisällön paikkamerkki 3">
            <a:extLst>
              <a:ext uri="{FF2B5EF4-FFF2-40B4-BE49-F238E27FC236}">
                <a16:creationId xmlns:a16="http://schemas.microsoft.com/office/drawing/2014/main" id="{DFC04D7D-D96C-D240-BE90-01644E4623D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530526"/>
            <a:ext cx="5034732" cy="4168648"/>
          </a:xfrm>
        </p:spPr>
        <p:txBody>
          <a:bodyPr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17" name="Sisällön paikkamerkki 3">
            <a:extLst>
              <a:ext uri="{FF2B5EF4-FFF2-40B4-BE49-F238E27FC236}">
                <a16:creationId xmlns:a16="http://schemas.microsoft.com/office/drawing/2014/main" id="{645A4E07-63E2-C64A-8296-6C6ADD5636C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520575" y="1530526"/>
            <a:ext cx="5034732" cy="4168648"/>
          </a:xfrm>
        </p:spPr>
        <p:txBody>
          <a:bodyPr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10" name="Dian numeron paikkamerkki 4">
            <a:extLst>
              <a:ext uri="{FF2B5EF4-FFF2-40B4-BE49-F238E27FC236}">
                <a16:creationId xmlns:a16="http://schemas.microsoft.com/office/drawing/2014/main" id="{5FB8CE6B-5C63-E948-8E0A-20890526A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2107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1E4971-310B-774B-8DEE-5F834C23301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087AA77-02E6-AA4E-8700-B19D1A8E85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Oivallus 1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322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/>
          </a:p>
        </p:txBody>
      </p:sp>
    </p:spTree>
    <p:extLst>
      <p:ext uri="{BB962C8B-B14F-4D97-AF65-F5344CB8AC3E}">
        <p14:creationId xmlns:p14="http://schemas.microsoft.com/office/powerpoint/2010/main" val="4266840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87442B-60E5-AF14-1C1F-35EDE83CA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6A202C-591A-58EE-A0EC-84F7FF4D6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EAD5AF-70A2-3494-A851-FF95FA145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E6C4-7F87-4251-ADFE-39FC8EE4029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22C119-E37B-52BF-9BB1-63472296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FFFCE34-DA70-FD8A-4720-8926D6A6F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4A83-39E7-4904-819B-8FD563AE79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946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6688AF-F71A-BABE-AFBF-5D6387FBB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5821496-8909-D5D0-FD27-4CEA01640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002A7F9-F236-559D-743C-4DFD02436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E6C4-7F87-4251-ADFE-39FC8EE4029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982DA8D-E046-1734-E4EB-D27401E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556F3F8-D942-29EF-88D3-203A6524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4A83-39E7-4904-819B-8FD563AE79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5404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D30ACA-2DFB-0D61-6C5B-BDC48716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69C7D8-C841-F8BB-DE43-6C7BD66BDD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02AB307-3769-95BD-9993-A493934A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38C2F9D-1D20-662C-1FAF-D43811B0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E6C4-7F87-4251-ADFE-39FC8EE4029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A0BAB5B-45DA-A18B-3F2B-698FB6E67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2481D80-D272-FB8E-EC36-CEC76E844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4A83-39E7-4904-819B-8FD563AE79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953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CD68C2-8B11-86C9-4CDD-8E27DC9B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57C3FE6-6470-E4AB-CB39-CD7C021C5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B16D488-DAEF-10BA-2A83-AF9E10E57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2F7BDEE-967D-2914-AC24-77BAC6326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E742E54C-5192-433A-D0AE-E591F484F0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0036D18-E622-AD60-3141-EBBC06792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E6C4-7F87-4251-ADFE-39FC8EE4029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8A662C6-2EA8-AAC8-308B-BAE6B2525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14E13D3-892C-CCEF-9E73-E13CD9A3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4A83-39E7-4904-819B-8FD563AE79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2680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21CEF3-B3EC-6051-5619-22EEC050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7E4EB42-727A-A9A6-E3D1-936F2787E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E6C4-7F87-4251-ADFE-39FC8EE4029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5A46B9F-0840-0B82-0675-716DE89A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FE2BA2B-B0A9-7E96-221C-DA00A3B7F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4A83-39E7-4904-819B-8FD563AE79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8530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8634164-94B8-476E-FE2B-42FC801AB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E6C4-7F87-4251-ADFE-39FC8EE4029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D51B39E-37FA-D0AB-F979-27F7C14BC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14D256A-06B3-0D03-7012-01D83AA3F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4A83-39E7-4904-819B-8FD563AE79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4794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35E275-2E82-7F90-7C2B-E06F16196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1B10580-D7E4-0565-B0F4-BAD6B62C2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7525B16-8C41-D036-47F6-D0AA69514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D1F2C2C-4DF3-7D9A-CBBD-84A157A54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E6C4-7F87-4251-ADFE-39FC8EE4029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AAF8D3A-69C5-C5AB-F74B-13DC3E31E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7B422E8-714E-D2A8-C399-F8FDCD63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4A83-39E7-4904-819B-8FD563AE79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1348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60CDB4-E4C6-9DEC-FBB3-A4D7E7A62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272666E-AFD1-B42E-3B71-D9A904E5DF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1CD0F72-5527-0287-73FD-22A11AA23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9EDBA09-975B-B91E-9A84-84CFE132C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E6C4-7F87-4251-ADFE-39FC8EE4029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9FB0540-9B07-C2A1-9450-6E19AE0B6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FA615D6-884F-FF96-4C9F-C096B30B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C4A83-39E7-4904-819B-8FD563AE79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5113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F79FE82-7031-6D47-3067-51733C41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CE1844B-7C00-F3AF-20FF-81154C0FC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3641299-32C3-AC39-0E18-99E86B429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B0E6C4-7F87-4251-ADFE-39FC8EE4029F}" type="datetimeFigureOut">
              <a:rPr lang="fi-FI" smtClean="0"/>
              <a:t>22.10.2024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473E2C8-0AB4-2750-D39C-5982C1885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9882997-4656-1052-3595-E0445FB2F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6C4A83-39E7-4904-819B-8FD563AE794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894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X_oy9614HQ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arenting.kars4kids.org/conservation-tasks-what-piaget-taught-me-about-children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www.youtube.com/watch?v=YgEAnO26p5w" TargetMode="External"/><Relationship Id="rId4" Type="http://schemas.openxmlformats.org/officeDocument/2006/relationships/hyperlink" Target="https://www.youtube.com/watch?v=TRF27F2bn-A&amp;ab_channel=Dr.Yu-LingLe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AFC454B-A080-4D23-B177-6D5356C6E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9427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8029" y="333478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474479" y="1096414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CCC5A22-35D9-1609-FC0A-C6B49AAD8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fi-FI" dirty="0"/>
              <a:t>Tuntidiat luvut 5-13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4D2FD2F-7EC9-E5BA-6557-903E40461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lang="fi-FI"/>
              <a:t>PS2</a:t>
            </a:r>
          </a:p>
        </p:txBody>
      </p:sp>
    </p:spTree>
    <p:extLst>
      <p:ext uri="{BB962C8B-B14F-4D97-AF65-F5344CB8AC3E}">
        <p14:creationId xmlns:p14="http://schemas.microsoft.com/office/powerpoint/2010/main" val="1634884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204945-B313-AF40-BFE8-3D9EE835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8" y="268258"/>
            <a:ext cx="9720072" cy="779758"/>
          </a:xfrm>
        </p:spPr>
        <p:txBody>
          <a:bodyPr>
            <a:normAutofit/>
          </a:bodyPr>
          <a:lstStyle/>
          <a:p>
            <a:r>
              <a:rPr lang="fi-FI" dirty="0"/>
              <a:t>Mielen teoria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F4CC61-BFE2-2145-BFA9-D89834329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967" y="1152939"/>
            <a:ext cx="7223363" cy="5436803"/>
          </a:xfrm>
        </p:spPr>
        <p:txBody>
          <a:bodyPr>
            <a:normAutofit fontScale="92500" lnSpcReduction="20000"/>
          </a:bodyPr>
          <a:lstStyle/>
          <a:p>
            <a:pPr lvl="0" fontAlgn="base">
              <a:buFont typeface="Arial" panose="020B0604020202020204" pitchFamily="34" charset="0"/>
              <a:buChar char="•"/>
            </a:pPr>
            <a:r>
              <a:rPr lang="fi-FI" sz="1800" b="1" dirty="0"/>
              <a:t> </a:t>
            </a:r>
            <a:r>
              <a:rPr lang="fi-FI" sz="2800" b="1" dirty="0"/>
              <a:t>Mielen teoria: 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800" dirty="0"/>
              <a:t>kyky tehdä erotus oman ja muiden mielen välillä</a:t>
            </a:r>
          </a:p>
          <a:p>
            <a:pPr lvl="1" fontAlgn="base"/>
            <a:r>
              <a:rPr lang="fi-FI" sz="2800" dirty="0"/>
              <a:t>kyky hahmottaa, että muilla ihmisillä on omat ajatukset, tunteet ja aikomukset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fi-FI" sz="2800" dirty="0"/>
              <a:t> Lapsi kehittää mielen teorian n. 2–4 v iässä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fi-FI" sz="2800" dirty="0"/>
              <a:t> </a:t>
            </a:r>
            <a:r>
              <a:rPr lang="fi-FI" sz="2800" b="1" dirty="0"/>
              <a:t>Mielen teorian kehittymiseen vaikuttavia tekijöitä: 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800" dirty="0"/>
              <a:t>lapsen ja vanhemman kielellinen vuorovaikutus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800" dirty="0"/>
              <a:t>sensitiivinen vanhemmuus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800" dirty="0"/>
              <a:t>kontaktien määrä, esim. sisarukset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800" dirty="0"/>
              <a:t>mielikuvitusystävä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fi-FI" sz="2800" dirty="0"/>
              <a:t> Mielen teorian kehittymistä tutkittu esim. </a:t>
            </a:r>
            <a:r>
              <a:rPr lang="fi-FI" sz="2800" b="1" dirty="0"/>
              <a:t>Sally-Anne-tehtävällä</a:t>
            </a:r>
            <a:r>
              <a:rPr lang="fi-FI" sz="2800" dirty="0"/>
              <a:t> (s. 69)</a:t>
            </a:r>
          </a:p>
        </p:txBody>
      </p:sp>
      <p:pic>
        <p:nvPicPr>
          <p:cNvPr id="8194" name="Picture 2" descr="Ilmainen kuvapankkikuva tunnisteilla aasialainen, aasialainen lapsi, aasialainen poika">
            <a:extLst>
              <a:ext uri="{FF2B5EF4-FFF2-40B4-BE49-F238E27FC236}">
                <a16:creationId xmlns:a16="http://schemas.microsoft.com/office/drawing/2014/main" id="{8238F855-7DC1-1642-83BB-B5253E425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t="2" r="11420" b="2"/>
          <a:stretch/>
        </p:blipFill>
        <p:spPr bwMode="auto">
          <a:xfrm>
            <a:off x="7998497" y="268258"/>
            <a:ext cx="3745248" cy="332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54F4AD4-91C6-3A44-AB3C-FBF8E7D8E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4321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719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1223E9-EB9D-CF7C-8AB0-47BCB3BCE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112976"/>
            <a:ext cx="9720072" cy="706374"/>
          </a:xfrm>
        </p:spPr>
        <p:txBody>
          <a:bodyPr>
            <a:normAutofit/>
          </a:bodyPr>
          <a:lstStyle/>
          <a:p>
            <a:r>
              <a:rPr lang="fi-FI" dirty="0"/>
              <a:t>TÄRKEITÄ KÄSITTEITÄ: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5230EE9-17B9-9F0E-7716-E92E8726D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828" y="980694"/>
            <a:ext cx="9818371" cy="5490010"/>
          </a:xfrm>
        </p:spPr>
        <p:txBody>
          <a:bodyPr>
            <a:normAutofit lnSpcReduction="10000"/>
          </a:bodyPr>
          <a:lstStyle/>
          <a:p>
            <a:r>
              <a:rPr lang="fi-FI" sz="2800" dirty="0"/>
              <a:t>SOSIAALINEN PUHE</a:t>
            </a:r>
          </a:p>
          <a:p>
            <a:endParaRPr lang="fi-FI" sz="2800" dirty="0"/>
          </a:p>
          <a:p>
            <a:r>
              <a:rPr lang="fi-FI" sz="2800" dirty="0"/>
              <a:t>PUHEELLA OHJAAMINEN</a:t>
            </a:r>
          </a:p>
          <a:p>
            <a:endParaRPr lang="fi-FI" sz="2800" dirty="0"/>
          </a:p>
          <a:p>
            <a:r>
              <a:rPr lang="fi-FI" sz="2800" dirty="0"/>
              <a:t>SISÄINEN PUHE</a:t>
            </a:r>
          </a:p>
          <a:p>
            <a:endParaRPr lang="fi-FI" sz="2800" dirty="0"/>
          </a:p>
          <a:p>
            <a:r>
              <a:rPr lang="fi-FI" sz="2800" dirty="0"/>
              <a:t>SKEEMA</a:t>
            </a:r>
          </a:p>
          <a:p>
            <a:endParaRPr lang="fi-FI" sz="2800" dirty="0"/>
          </a:p>
          <a:p>
            <a:r>
              <a:rPr lang="fi-FI" sz="2800" dirty="0"/>
              <a:t>ASSIMILAATIO</a:t>
            </a:r>
          </a:p>
          <a:p>
            <a:endParaRPr lang="fi-FI" sz="2800" dirty="0"/>
          </a:p>
          <a:p>
            <a:r>
              <a:rPr lang="fi-FI" sz="2800" dirty="0"/>
              <a:t>AKKOMMODAATIO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243EE9E-93FD-362A-63AB-B0AD2552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D653755-1E6D-80E5-D45D-B29C8B338129}"/>
              </a:ext>
            </a:extLst>
          </p:cNvPr>
          <p:cNvSpPr txBox="1"/>
          <p:nvPr/>
        </p:nvSpPr>
        <p:spPr>
          <a:xfrm>
            <a:off x="6453376" y="827170"/>
            <a:ext cx="4434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OBJEKTIPYSYVYYS</a:t>
            </a:r>
          </a:p>
          <a:p>
            <a:endParaRPr lang="fi-FI" sz="2800" dirty="0"/>
          </a:p>
          <a:p>
            <a:r>
              <a:rPr lang="fi-FI" sz="2800" dirty="0"/>
              <a:t>SYMBOLIFUNKTIO</a:t>
            </a:r>
          </a:p>
          <a:p>
            <a:endParaRPr lang="fi-FI" sz="2800" dirty="0"/>
          </a:p>
          <a:p>
            <a:r>
              <a:rPr lang="fi-FI" sz="2800" dirty="0"/>
              <a:t>EGOSENTRISYYS</a:t>
            </a:r>
          </a:p>
          <a:p>
            <a:endParaRPr lang="fi-FI" sz="2800" dirty="0"/>
          </a:p>
          <a:p>
            <a:r>
              <a:rPr lang="fi-FI" sz="2800" dirty="0"/>
              <a:t>MIELENTEORIA</a:t>
            </a:r>
          </a:p>
          <a:p>
            <a:endParaRPr lang="fi-FI" sz="2800" dirty="0"/>
          </a:p>
          <a:p>
            <a:r>
              <a:rPr lang="fi-FI" sz="2800" dirty="0"/>
              <a:t>LÄHIKEHITYKSEN VYÖHYKE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025959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310896"/>
            <a:ext cx="6987204" cy="820503"/>
          </a:xfrm>
        </p:spPr>
        <p:txBody>
          <a:bodyPr>
            <a:normAutofit/>
          </a:bodyPr>
          <a:lstStyle/>
          <a:p>
            <a:r>
              <a:rPr lang="fi-FI" dirty="0"/>
              <a:t>Kielen kehityksen osa-alueet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355522"/>
            <a:ext cx="6080028" cy="508652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Kielellinen ymmärtäminen</a:t>
            </a:r>
            <a:r>
              <a:rPr lang="fi-FI" sz="2800" dirty="0"/>
              <a:t>: lapsi ymmärtää sanojen ja lauseiden merkityksen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Kielellinen tuottaminen</a:t>
            </a:r>
            <a:r>
              <a:rPr lang="fi-FI" sz="2800" dirty="0"/>
              <a:t>: lapsi osaa käyttää kieltä oikein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kehittyvät pääosin samaan aikaan, mutta lapsi usein ymmärtää enemmän kuin tuottaa</a:t>
            </a:r>
          </a:p>
          <a:p>
            <a:pPr>
              <a:buFont typeface="Arial" panose="020B0604020202020204" pitchFamily="34" charset="0"/>
              <a:buChar char="•"/>
            </a:pPr>
            <a:endParaRPr lang="fi-FI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Kieltä opitaan vuorovaikutuksessa vanhemman kanssa</a:t>
            </a:r>
          </a:p>
        </p:txBody>
      </p:sp>
      <p:pic>
        <p:nvPicPr>
          <p:cNvPr id="3074" name="Picture 2" descr="Ilmainen kuvapankkikuva tunnisteilla äiti, äitiys, charmikas">
            <a:extLst>
              <a:ext uri="{FF2B5EF4-FFF2-40B4-BE49-F238E27FC236}">
                <a16:creationId xmlns:a16="http://schemas.microsoft.com/office/drawing/2014/main" id="{0CA8E9CA-008B-8343-89E6-B03C0EE0B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7"/>
          <a:stretch/>
        </p:blipFill>
        <p:spPr bwMode="auto">
          <a:xfrm>
            <a:off x="8011332" y="1058779"/>
            <a:ext cx="3723208" cy="515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8248887-3700-455B-B62A-4E992C00B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 , kuva: </a:t>
            </a:r>
            <a:r>
              <a:rPr lang="fi-FI" dirty="0" err="1"/>
              <a:t>pexels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53829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30" y="325909"/>
            <a:ext cx="9720072" cy="956981"/>
          </a:xfrm>
        </p:spPr>
        <p:txBody>
          <a:bodyPr/>
          <a:lstStyle/>
          <a:p>
            <a:r>
              <a:rPr lang="fi-FI" dirty="0"/>
              <a:t>Kielellinen ymmärtäminen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3457" y="1282890"/>
            <a:ext cx="9870745" cy="5187813"/>
          </a:xfrm>
        </p:spPr>
        <p:txBody>
          <a:bodyPr>
            <a:normAutofit fontScale="85000" lnSpcReduction="20000"/>
          </a:bodyPr>
          <a:lstStyle/>
          <a:p>
            <a:r>
              <a:rPr lang="fi-FI" sz="2800" b="1" dirty="0"/>
              <a:t>Opitaan tunnistamaan äänteet</a:t>
            </a:r>
          </a:p>
          <a:p>
            <a:pPr lvl="1"/>
            <a:r>
              <a:rPr lang="fi-FI" sz="2400" b="1" dirty="0"/>
              <a:t>yleismaailmallinen havaitseminen</a:t>
            </a:r>
            <a:r>
              <a:rPr lang="fi-FI" sz="2400" dirty="0"/>
              <a:t>: lapsi pystyy erottelemaan kaikkia eri kielten äänteitä lähes yhtä hyvin </a:t>
            </a:r>
          </a:p>
          <a:p>
            <a:pPr lvl="1"/>
            <a:r>
              <a:rPr lang="fi-FI" sz="2400" dirty="0"/>
              <a:t>yleismaailmallinen havaitseminen muuttuu kategoriseksi havaitsemiseksi 1. ikävuoden kuluessa</a:t>
            </a:r>
          </a:p>
          <a:p>
            <a:pPr lvl="1"/>
            <a:r>
              <a:rPr lang="fi-FI" sz="2400" b="1" dirty="0"/>
              <a:t>kategorinen havaitseminen</a:t>
            </a:r>
            <a:r>
              <a:rPr lang="fi-FI" sz="2400" dirty="0"/>
              <a:t>: kuullut äänteet luokitellaan aivoissa eri luokkiin ja niiden ero tunnistetaan</a:t>
            </a:r>
          </a:p>
          <a:p>
            <a:pPr lvl="2"/>
            <a:r>
              <a:rPr lang="fi-FI" sz="2200" dirty="0"/>
              <a:t>luokat oman äidinkielen äänteille kehittyvät 6−12 kk iässä</a:t>
            </a:r>
          </a:p>
          <a:p>
            <a:pPr lvl="2"/>
            <a:r>
              <a:rPr lang="fi-FI" sz="2200" dirty="0"/>
              <a:t>aivoissa olevat luokat äänteille nopeuttavat puheen havaitsemista</a:t>
            </a:r>
          </a:p>
          <a:p>
            <a:pPr lvl="2"/>
            <a:r>
              <a:rPr lang="fi-FI" sz="2200" dirty="0"/>
              <a:t>omaan kieliyhteisöön sosiaalistuminen</a:t>
            </a:r>
          </a:p>
          <a:p>
            <a:pPr lvl="1"/>
            <a:endParaRPr lang="fi-FI" sz="2400" dirty="0"/>
          </a:p>
          <a:p>
            <a:r>
              <a:rPr lang="fi-FI" sz="2800" b="1" dirty="0"/>
              <a:t>Opitaan kielen säännönmukaisuuksia</a:t>
            </a:r>
          </a:p>
          <a:p>
            <a:pPr lvl="1"/>
            <a:r>
              <a:rPr lang="fi-FI" sz="2400" b="1" dirty="0"/>
              <a:t>tilastollinen oppiminen</a:t>
            </a:r>
            <a:r>
              <a:rPr lang="fi-FI" sz="2400" dirty="0"/>
              <a:t>: aivot etsivät ja tunnistavat automaattisesti säännönmukaisuuksia</a:t>
            </a:r>
          </a:p>
          <a:p>
            <a:pPr lvl="1"/>
            <a:r>
              <a:rPr lang="fi-FI" sz="2400" dirty="0"/>
              <a:t>esim. suomessa sanapaino on sanan ensimmäisellä tavulla</a:t>
            </a:r>
          </a:p>
          <a:p>
            <a:pPr lvl="1"/>
            <a:r>
              <a:rPr lang="fi-FI" sz="2400" dirty="0"/>
              <a:t>esim. sanotaan vadelmia, ei </a:t>
            </a:r>
            <a:r>
              <a:rPr lang="fi-FI" sz="2400" dirty="0" err="1"/>
              <a:t>vadelmoita</a:t>
            </a:r>
            <a:endParaRPr lang="fi-FI" sz="2400" dirty="0"/>
          </a:p>
          <a:p>
            <a:pPr marL="128016" lvl="1" indent="0">
              <a:buNone/>
            </a:pPr>
            <a:endParaRPr lang="fi-FI" sz="2400" dirty="0"/>
          </a:p>
          <a:p>
            <a:pPr marL="128016" lvl="1" indent="0">
              <a:buNone/>
            </a:pPr>
            <a:r>
              <a:rPr lang="fi-FI" sz="2800" b="1" dirty="0"/>
              <a:t>Transaktionaalisuus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66201EE-3FE4-4AB6-960B-9D03C458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</a:p>
        </p:txBody>
      </p:sp>
    </p:spTree>
    <p:extLst>
      <p:ext uri="{BB962C8B-B14F-4D97-AF65-F5344CB8AC3E}">
        <p14:creationId xmlns:p14="http://schemas.microsoft.com/office/powerpoint/2010/main" val="327760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688" y="233469"/>
            <a:ext cx="9720072" cy="626067"/>
          </a:xfrm>
        </p:spPr>
        <p:txBody>
          <a:bodyPr>
            <a:normAutofit fontScale="90000"/>
          </a:bodyPr>
          <a:lstStyle/>
          <a:p>
            <a:r>
              <a:rPr lang="fi-FI" dirty="0"/>
              <a:t>Sanojen nopea oppiminen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688" y="1168400"/>
            <a:ext cx="10503250" cy="545613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3200" dirty="0"/>
              <a:t>Lapsi näkee uuden asian ja kuulee uuden sanan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3200" dirty="0"/>
              <a:t>Lapsi yhdistää uuden sanan uuteen asiaan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3200" dirty="0"/>
              <a:t>Voi oppia sanan jopa kerrasta</a:t>
            </a:r>
          </a:p>
          <a:p>
            <a:pPr>
              <a:buFont typeface="Arial" panose="020B0604020202020204" pitchFamily="34" charset="0"/>
              <a:buChar char="•"/>
            </a:pPr>
            <a:endParaRPr lang="fi-FI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816" y="2993953"/>
            <a:ext cx="5692140" cy="316788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softEdge rad="0"/>
          </a:effectLst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9179FA9-2BEC-415C-8CA2-0B69FEB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</a:p>
        </p:txBody>
      </p:sp>
    </p:spTree>
    <p:extLst>
      <p:ext uri="{BB962C8B-B14F-4D97-AF65-F5344CB8AC3E}">
        <p14:creationId xmlns:p14="http://schemas.microsoft.com/office/powerpoint/2010/main" val="4169563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159327"/>
            <a:ext cx="10821508" cy="924929"/>
          </a:xfrm>
        </p:spPr>
        <p:txBody>
          <a:bodyPr/>
          <a:lstStyle/>
          <a:p>
            <a:r>
              <a:rPr lang="fi-FI" dirty="0"/>
              <a:t>Sanojen oppiminen Merkityksiä päättelemällä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084256"/>
            <a:ext cx="10474452" cy="515195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3200" dirty="0"/>
              <a:t>Lapsi kuulee uuden sanan ja näkee sekä tutun että uuden asian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3200" dirty="0"/>
              <a:t>Koska lapsi tietää tutun asian nimen, lapsi päättelee uuden sanan tarkoittavan uutta asiaa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655" y="2715491"/>
            <a:ext cx="8019879" cy="402975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44B5C73-CD56-4AA6-998C-57957E24D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</a:p>
        </p:txBody>
      </p:sp>
    </p:spTree>
    <p:extLst>
      <p:ext uri="{BB962C8B-B14F-4D97-AF65-F5344CB8AC3E}">
        <p14:creationId xmlns:p14="http://schemas.microsoft.com/office/powerpoint/2010/main" val="1481436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203939"/>
            <a:ext cx="4226745" cy="689402"/>
          </a:xfrm>
        </p:spPr>
        <p:txBody>
          <a:bodyPr>
            <a:normAutofit fontScale="90000"/>
          </a:bodyPr>
          <a:lstStyle/>
          <a:p>
            <a:r>
              <a:rPr lang="fi-FI" dirty="0"/>
              <a:t>Puheen tuottaminen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022" y="909174"/>
            <a:ext cx="6810457" cy="546257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Aluksi vauva jokeltelee ja leikkii äänteillä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Yksittäisten sanojen vaihe (n. 1-v.)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Sanan ja eleen yhdistäminen (n. 1-2-v.) sanavarasto n. 50-100 sanaa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Kahden sanan lauseet (n. 2-3-v.)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Useamman sanan lauseet, monimutkaisempi ilmaisu (kouluikään mennessä, eskari-ikäinen tunnistaa noin 10 000 sanaa)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Aikuisen sananvarasto noin 20 000-35 000 sanaa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39321EE-F7CE-4A93-879B-0643007D7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© Sanoma Pro, Tekijät ● Mieli 2 Kehittyvä ihminen , kuva: </a:t>
            </a:r>
            <a:r>
              <a:rPr lang="fi-FI" dirty="0" err="1"/>
              <a:t>pixabay</a:t>
            </a:r>
            <a:endParaRPr lang="fi-FI" dirty="0"/>
          </a:p>
        </p:txBody>
      </p:sp>
      <p:pic>
        <p:nvPicPr>
          <p:cNvPr id="1026" name="Picture 2" descr="Lapset, Leija, Hauskaa, Nuori, Pelissä, Kenttä, Lapsuus">
            <a:extLst>
              <a:ext uri="{FF2B5EF4-FFF2-40B4-BE49-F238E27FC236}">
                <a16:creationId xmlns:a16="http://schemas.microsoft.com/office/drawing/2014/main" id="{1D2ACD24-486F-0C48-9ACE-D5DA534DF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469" y="314179"/>
            <a:ext cx="3972403" cy="595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971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688" y="119148"/>
            <a:ext cx="9720072" cy="903950"/>
          </a:xfrm>
        </p:spPr>
        <p:txBody>
          <a:bodyPr>
            <a:normAutofit/>
          </a:bodyPr>
          <a:lstStyle/>
          <a:p>
            <a:r>
              <a:rPr lang="fi-FI" dirty="0"/>
              <a:t>Monikielisten lasten kielen kehitys</a:t>
            </a:r>
          </a:p>
        </p:txBody>
      </p:sp>
      <p:pic>
        <p:nvPicPr>
          <p:cNvPr id="4098" name="Picture 2" descr="Ilmainen kuvapankkikuva tunnisteilla arvokas, iho, kädet">
            <a:extLst>
              <a:ext uri="{FF2B5EF4-FFF2-40B4-BE49-F238E27FC236}">
                <a16:creationId xmlns:a16="http://schemas.microsoft.com/office/drawing/2014/main" id="{95D8ABCC-3196-E34E-B79A-0FACAEF42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7" r="-2" b="12456"/>
          <a:stretch/>
        </p:blipFill>
        <p:spPr bwMode="auto">
          <a:xfrm>
            <a:off x="1024128" y="2386051"/>
            <a:ext cx="3149870" cy="344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6057" y="1023098"/>
            <a:ext cx="7724899" cy="5715754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Kielimoodi: </a:t>
            </a:r>
            <a:r>
              <a:rPr lang="fi-FI" sz="2800" dirty="0"/>
              <a:t>aivot ovat valmiina tunnistamaan henkilön käyttämässä kielessä tärkeitä äänteiden eroja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Kielimoodin jatkuva vaihtaminen kuormittavaa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Jos opitaan kaksi kieltä yhtä aikaa – luultavasti yksi kielimoodi </a:t>
            </a:r>
            <a:r>
              <a:rPr lang="fi-FI" sz="2800" dirty="0"/>
              <a:t>(jos kotona puhutaan jatkuvasti kahta kieltä tehokkaampaa että kielimoodia ei tarvitse vaihtaa jatkuvasti)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Jos opitaan kaksi kieltä peräkkäin – luultavasti kaksi kielimoodia </a:t>
            </a:r>
            <a:r>
              <a:rPr lang="fi-FI" sz="2800" dirty="0"/>
              <a:t>(jos kahta kieltä ei kuule jatkuvasti esim. kotikieli eri kuin koulukieli, helpompaa että eri kielimoodit)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Kielimoodin vaihtaminen kuormittavaa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Kaksikielisyydestä tyypillisesti kehittyvälle lapselle hyötyä </a:t>
            </a:r>
            <a:r>
              <a:rPr lang="fi-FI" sz="2800" dirty="0"/>
              <a:t>(vaikka joskus voi viivästyttää lapsen kielen kehitystä varhaislapsuudessa)</a:t>
            </a:r>
          </a:p>
          <a:p>
            <a:pPr lvl="1"/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4EF89FD-09CF-4D98-A7AE-274F2FD2A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6093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202355"/>
            <a:ext cx="5902061" cy="875449"/>
          </a:xfrm>
        </p:spPr>
        <p:txBody>
          <a:bodyPr>
            <a:normAutofit/>
          </a:bodyPr>
          <a:lstStyle/>
          <a:p>
            <a:r>
              <a:rPr lang="fi-FI" dirty="0"/>
              <a:t>Kielen kehityksen häiriöt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3148" y="1211283"/>
            <a:ext cx="6083041" cy="5006637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Kielen kehityksen vaikeudet vaikuttavat muuhun oppimiseen (hankaloittaa vuorovaikutusta ja pieni lapsi oppii asioita vuorovaikutuksessa)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Jos lapsi ei osaa ilmaista itseään tai ei tule ymmärretyksi -&gt; kiukku, turhautuminen -&gt; voi johtaa ongelmakäyttäytymiseen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Ongelmia voi tulla myös jos lapsi ei ymmärrä tai ei pysty muistamaan, mitä hänelle kerrotaan tai mitä häneltä toivotaan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Itsesäätelyn, ajattelun taitojen kehityksen hidastuminen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Vanhemman suhde kielihäiriöiseen lapseen voi vaikeutua</a:t>
            </a:r>
          </a:p>
        </p:txBody>
      </p:sp>
      <p:pic>
        <p:nvPicPr>
          <p:cNvPr id="2050" name="Picture 2" descr="Vanhempi, Vanhemmat, Poika, Yhteys, Äiti, Rakkaus, Ilo">
            <a:extLst>
              <a:ext uri="{FF2B5EF4-FFF2-40B4-BE49-F238E27FC236}">
                <a16:creationId xmlns:a16="http://schemas.microsoft.com/office/drawing/2014/main" id="{2D2DE4EE-6382-4D44-BE87-A78995E53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709"/>
          <a:stretch/>
        </p:blipFill>
        <p:spPr bwMode="auto">
          <a:xfrm>
            <a:off x="7665253" y="640080"/>
            <a:ext cx="3773681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F85FBAD-E601-403E-BF98-CE8E1939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 Sanoma Pro, Tekijät ● Mieli 2 Kehittyvä ihminen , kuva: pixabay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02121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3660" y="4792783"/>
            <a:ext cx="6293689" cy="1952241"/>
          </a:xfrm>
        </p:spPr>
        <p:txBody>
          <a:bodyPr anchor="b">
            <a:normAutofit/>
          </a:bodyPr>
          <a:lstStyle/>
          <a:p>
            <a:pPr algn="l"/>
            <a:r>
              <a:rPr lang="fi-FI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 Itsesäätely- ja tunnetaitojen kehittyminen</a:t>
            </a:r>
            <a:br>
              <a:rPr lang="fi-FI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fi-FI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Kuva 6" descr="Kuva, joka sisältää kohteen teksti, käsine, veitsi, ruokailuvälineet&#10;&#10;Kuvaus luotu automaattisesti">
            <a:extLst>
              <a:ext uri="{FF2B5EF4-FFF2-40B4-BE49-F238E27FC236}">
                <a16:creationId xmlns:a16="http://schemas.microsoft.com/office/drawing/2014/main" id="{BF5AAA58-5781-417A-A1F5-FB3357C69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2640768"/>
            <a:ext cx="3993942" cy="1557637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06B7210-C838-491A-8905-54A65BA04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© Sanoma Pro, Tekijät ● Mieli 2 Kehittyvä ihminen</a:t>
            </a:r>
          </a:p>
        </p:txBody>
      </p:sp>
    </p:spTree>
    <p:extLst>
      <p:ext uri="{BB962C8B-B14F-4D97-AF65-F5344CB8AC3E}">
        <p14:creationId xmlns:p14="http://schemas.microsoft.com/office/powerpoint/2010/main" val="3574829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02" y="227729"/>
            <a:ext cx="6666362" cy="840813"/>
          </a:xfrm>
        </p:spPr>
        <p:txBody>
          <a:bodyPr>
            <a:normAutofit/>
          </a:bodyPr>
          <a:lstStyle/>
          <a:p>
            <a:r>
              <a:rPr lang="fi-FI" dirty="0"/>
              <a:t>Varhaislapsuus ja leikki-ikä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730" y="1068542"/>
            <a:ext cx="5901459" cy="5149378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 </a:t>
            </a:r>
            <a:r>
              <a:rPr lang="fi-FI" sz="2400" b="1" dirty="0"/>
              <a:t>Varhaislapsuus (taapero) 1-2 v (3v): </a:t>
            </a:r>
            <a:r>
              <a:rPr lang="fi-FI" sz="2400" dirty="0"/>
              <a:t>lapsi tutustuu innokkaasti ympäristöönsä, ilmaisee selvästi omaa tahtoaan ja haluaa tehdä asioita itse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 </a:t>
            </a:r>
            <a:r>
              <a:rPr lang="fi-FI" sz="2400" b="1" dirty="0"/>
              <a:t>Leikki-ikä (keskilapsuus) 2,5/3</a:t>
            </a:r>
            <a:r>
              <a:rPr lang="fi-FI" sz="2400" b="1" dirty="0">
                <a:ea typeface="+mn-lt"/>
                <a:cs typeface="+mn-lt"/>
              </a:rPr>
              <a:t>–</a:t>
            </a:r>
            <a:r>
              <a:rPr lang="fi-FI" sz="2400" b="1" dirty="0"/>
              <a:t>6 v: </a:t>
            </a:r>
            <a:r>
              <a:rPr lang="fi-FI" sz="2400" dirty="0"/>
              <a:t>leikki on lapselle luontaista ja itsessään tärkeää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/>
              <a:t>leikkiessään lapsi oppii vuorovaikutus- ja ongelmanratkaisutaitoja, käsittei­den hallintaa, kerronnallisuutta, loogista ajattelua sekä motorisia taitoja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Varhaislapsuuden ja leikki-iän aikana </a:t>
            </a:r>
            <a:r>
              <a:rPr lang="fi-FI" sz="2400" b="1" dirty="0"/>
              <a:t>yksilöllinen vaihtelu </a:t>
            </a:r>
            <a:r>
              <a:rPr lang="fi-FI" sz="2400" dirty="0"/>
              <a:t>kehityksessä on suurta (esim. lukemaan oppiminen)</a:t>
            </a:r>
          </a:p>
          <a:p>
            <a:pPr marL="0" indent="0">
              <a:buNone/>
            </a:pPr>
            <a:endParaRPr lang="fi-FI" sz="2000" dirty="0"/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pic>
        <p:nvPicPr>
          <p:cNvPr id="1026" name="Picture 2" descr="Ilmainen kuvapankkikuva tunnisteilla aasialainen lapsi, aasialainen tyttö, asu">
            <a:extLst>
              <a:ext uri="{FF2B5EF4-FFF2-40B4-BE49-F238E27FC236}">
                <a16:creationId xmlns:a16="http://schemas.microsoft.com/office/drawing/2014/main" id="{06F9B118-E5FD-964C-9C7D-FCB3F518F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0490" y="640080"/>
            <a:ext cx="3723208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2239" y="6419088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081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 descr="Kuva, joka sisältää kohteen henkilö, ikkuna, valmistelu&#10;&#10;Kuvaus luotu automaattisesti">
            <a:extLst>
              <a:ext uri="{FF2B5EF4-FFF2-40B4-BE49-F238E27FC236}">
                <a16:creationId xmlns:a16="http://schemas.microsoft.com/office/drawing/2014/main" id="{5C1BE660-C072-A347-DA8A-C326D81C103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/>
          <a:srcRect l="29935" r="16971"/>
          <a:stretch/>
        </p:blipFill>
        <p:spPr>
          <a:xfrm>
            <a:off x="1" y="0"/>
            <a:ext cx="5461907" cy="6858000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4E7FC06-1764-B840-017B-C00EC5C9A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Temperamentti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17DE2DD-E5C0-2F6F-957C-1BBF2D4B32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pPr marL="428625" indent="-428625"/>
            <a:r>
              <a:rPr lang="fi-FI" sz="3000" b="1" dirty="0"/>
              <a:t>Temperamentti</a:t>
            </a:r>
            <a:r>
              <a:rPr lang="fi-FI" sz="3000" dirty="0"/>
              <a:t> on yksilön synnynnäinen tapaa reagoida sekä ympäristöön että omiin sisäisiin tiloihin, kuten nälkään, väsymykseen ja kipuun.</a:t>
            </a:r>
          </a:p>
          <a:p>
            <a:pPr marL="428625" indent="-428625"/>
            <a:r>
              <a:rPr lang="fi-FI" sz="3000" dirty="0"/>
              <a:t>Temperamenttierot ilmenevät ihmisissä jo muutaman ensimmäisen elinviikon aikana. </a:t>
            </a:r>
          </a:p>
          <a:p>
            <a:pPr marL="428625" indent="-428625"/>
            <a:r>
              <a:rPr lang="fi-FI" sz="3000" dirty="0"/>
              <a:t>Myös eläinten välillä on huomattu geneettisesti määräytyneitä temperamenttieroja.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811293A-D634-664F-85A6-6328CDD62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1E4971-310B-774B-8DEE-5F834C23301A}" type="slidenum">
              <a:rPr lang="fi-FI" smtClean="0"/>
              <a:pPr/>
              <a:t>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12D6809-A0B2-D7C2-3B2C-2F0BC1B5428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i-FI" dirty="0"/>
              <a:t>Oivallus 5</a:t>
            </a:r>
          </a:p>
        </p:txBody>
      </p:sp>
    </p:spTree>
    <p:extLst>
      <p:ext uri="{BB962C8B-B14F-4D97-AF65-F5344CB8AC3E}">
        <p14:creationId xmlns:p14="http://schemas.microsoft.com/office/powerpoint/2010/main" val="404200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E7FC06-1764-B840-017B-C00EC5C9A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Vaahtokarkkikoe – kyky säädellä käyttäytymistä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CAA63C-B553-0048-83E6-BB0EBC9A788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fi-FI" sz="3600" dirty="0"/>
              <a:t>Vaahtokarkkikoe </a:t>
            </a:r>
            <a:r>
              <a:rPr lang="fi-FI" sz="3600" dirty="0">
                <a:hlinkClick r:id="rId3"/>
              </a:rPr>
              <a:t>video</a:t>
            </a:r>
            <a:r>
              <a:rPr lang="fi-FI" sz="3600" dirty="0"/>
              <a:t>. </a:t>
            </a:r>
          </a:p>
          <a:p>
            <a:pPr marL="342900" indent="-342900"/>
            <a:r>
              <a:rPr lang="fi-FI" sz="3600" dirty="0"/>
              <a:t>Miten arvioit lasten temperamentin näkyvän kokeessa? </a:t>
            </a:r>
          </a:p>
        </p:txBody>
      </p:sp>
      <p:pic>
        <p:nvPicPr>
          <p:cNvPr id="10" name="Kuvan paikkamerkki 9" descr="Kuva, joka sisältää kohteen sisä, seinä, henkilö, pieni&#10;&#10;Kuvaus luotu automaattisesti">
            <a:extLst>
              <a:ext uri="{FF2B5EF4-FFF2-40B4-BE49-F238E27FC236}">
                <a16:creationId xmlns:a16="http://schemas.microsoft.com/office/drawing/2014/main" id="{9E7FCEAD-4878-ECC0-B453-072EA724AA1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tretch/>
        </p:blipFill>
        <p:spPr>
          <a:xfrm>
            <a:off x="6319070" y="1530526"/>
            <a:ext cx="5677472" cy="3861704"/>
          </a:xfr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811293A-D634-664F-85A6-6328CDD62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1E4971-310B-774B-8DEE-5F834C23301A}" type="slidenum">
              <a:rPr lang="fi-FI" smtClean="0"/>
              <a:pPr/>
              <a:t>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12D6809-A0B2-D7C2-3B2C-2F0BC1B5428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/>
              <a:t>Oivallus 5</a:t>
            </a:r>
          </a:p>
        </p:txBody>
      </p:sp>
    </p:spTree>
    <p:extLst>
      <p:ext uri="{BB962C8B-B14F-4D97-AF65-F5344CB8AC3E}">
        <p14:creationId xmlns:p14="http://schemas.microsoft.com/office/powerpoint/2010/main" val="312341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876" y="224269"/>
            <a:ext cx="5557146" cy="1499616"/>
          </a:xfrm>
        </p:spPr>
        <p:txBody>
          <a:bodyPr>
            <a:normAutofit/>
          </a:bodyPr>
          <a:lstStyle/>
          <a:p>
            <a:r>
              <a:rPr lang="fi-FI" dirty="0" err="1"/>
              <a:t>Sosioemotionaalinen</a:t>
            </a:r>
            <a:r>
              <a:rPr lang="fi-FI" dirty="0"/>
              <a:t> kehitys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958" y="1723885"/>
            <a:ext cx="6509084" cy="4909846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b="1" dirty="0"/>
              <a:t>Sosioemotionaaliset taidot: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vuorovaikutustaidot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oman käyttäytymisen, tunteiden, ajatusten ja toiminnan säätely ja ohjaaminen</a:t>
            </a:r>
          </a:p>
          <a:p>
            <a:pPr marL="128016" lvl="1" indent="0">
              <a:buNone/>
            </a:pPr>
            <a:r>
              <a:rPr lang="fi-FI" sz="2000" b="1" dirty="0"/>
              <a:t>(Voidaan puhua myös </a:t>
            </a:r>
            <a:r>
              <a:rPr lang="fi-FI" sz="2000" b="1" dirty="0" err="1"/>
              <a:t>sosiokognitiivisista</a:t>
            </a:r>
            <a:r>
              <a:rPr lang="fi-FI" sz="2000" b="1" dirty="0"/>
              <a:t> taidoista)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 err="1"/>
              <a:t>Sosioemotionaalisen</a:t>
            </a:r>
            <a:r>
              <a:rPr lang="fi-FI" sz="2400" dirty="0"/>
              <a:t> kehityksen perustana vauvaiän varhainen vuorovaikutus ja kiintymyssuhteet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Toimivat sosiaaliset suhteet edellyttävät taitoa säädellä itseään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/>
              <a:t>Myönteinen </a:t>
            </a:r>
            <a:r>
              <a:rPr lang="fi-FI" sz="2400" b="1" dirty="0" err="1"/>
              <a:t>sosioemotionaalinen</a:t>
            </a:r>
            <a:r>
              <a:rPr lang="fi-FI" sz="2400" b="1" dirty="0"/>
              <a:t> kehitys: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ehkäisee käyttäytymisen ongelmia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edistää lapsen psyykkistä hyvinvointia ja sosiaalisia suhteita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ennakoi hyvää koulumenestystä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846A700-4FCA-46AE-9A31-9A2C61589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148" y="6470704"/>
            <a:ext cx="3875798" cy="274320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 Kuva: </a:t>
            </a:r>
            <a:r>
              <a:rPr lang="fi-FI" dirty="0" err="1"/>
              <a:t>Pixabay</a:t>
            </a:r>
            <a:endParaRPr lang="fi-FI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7F1327D8-81C8-44E9-959C-99BA62A9B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49" r="31091" b="-1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0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7C49BD38-5B1C-13E9-6C5B-56A26703F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443" y="161235"/>
            <a:ext cx="11930419" cy="644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04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190C6521-A174-41B7-9C0C-6E8A9A2CA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628" y="241610"/>
            <a:ext cx="7794171" cy="6118422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571F849-B2A2-41C5-8DF3-2EAED30E4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0888" y="6043083"/>
            <a:ext cx="5901459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rPr>
              <a:t>© Sanoma Pro, Tekijät ● Mieli 2 Kehittyvä ihminen</a:t>
            </a:r>
          </a:p>
        </p:txBody>
      </p:sp>
    </p:spTree>
    <p:extLst>
      <p:ext uri="{BB962C8B-B14F-4D97-AF65-F5344CB8AC3E}">
        <p14:creationId xmlns:p14="http://schemas.microsoft.com/office/powerpoint/2010/main" val="2795918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319" y="228226"/>
            <a:ext cx="9720072" cy="917013"/>
          </a:xfrm>
        </p:spPr>
        <p:txBody>
          <a:bodyPr>
            <a:normAutofit/>
          </a:bodyPr>
          <a:lstStyle/>
          <a:p>
            <a:r>
              <a:rPr lang="fi-FI" dirty="0"/>
              <a:t>Itsesäätely</a:t>
            </a:r>
          </a:p>
        </p:txBody>
      </p:sp>
      <p:pic>
        <p:nvPicPr>
          <p:cNvPr id="2050" name="Picture 2" descr="Ilmainen kuvapankkikuva tunnisteilla esikoulu, hauska, ihmiset">
            <a:extLst>
              <a:ext uri="{FF2B5EF4-FFF2-40B4-BE49-F238E27FC236}">
                <a16:creationId xmlns:a16="http://schemas.microsoft.com/office/drawing/2014/main" id="{CD0A1ACE-0D8B-574A-8EAC-297A349E1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3" r="5953"/>
          <a:stretch/>
        </p:blipFill>
        <p:spPr bwMode="auto">
          <a:xfrm>
            <a:off x="7766756" y="1453461"/>
            <a:ext cx="4176889" cy="359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629" y="1001487"/>
            <a:ext cx="6874127" cy="5469218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000" dirty="0"/>
              <a:t>Kyky tahdonalaisesti säädellä omia tuntemuksiaan, kokemuksiaan, ajatuksiaan, tai toimintaansa</a:t>
            </a:r>
          </a:p>
          <a:p>
            <a:pPr marL="0" indent="0">
              <a:buNone/>
            </a:pPr>
            <a:r>
              <a:rPr lang="fi-FI" sz="2000" b="1" dirty="0"/>
              <a:t>Itsesäätelyn osa-alueet:</a:t>
            </a:r>
          </a:p>
          <a:p>
            <a:pPr marL="0" indent="0">
              <a:buNone/>
            </a:pPr>
            <a:r>
              <a:rPr lang="fi-FI" sz="2000" b="1" dirty="0"/>
              <a:t>1. Tunteiden säätely (emotionaalinen)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miten säätelee tunteitaan tai tunteidensa ilmaisua</a:t>
            </a:r>
          </a:p>
          <a:p>
            <a:pPr marL="0" indent="0">
              <a:buNone/>
            </a:pPr>
            <a:r>
              <a:rPr lang="fi-FI" sz="2000" b="1" dirty="0"/>
              <a:t>2. Käyttäytymisen säätely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miten säätelee omaa toimintaansa tai käyttäytymistään</a:t>
            </a:r>
          </a:p>
          <a:p>
            <a:pPr marL="0" indent="0">
              <a:buNone/>
            </a:pPr>
            <a:r>
              <a:rPr lang="fi-FI" sz="2000" b="1" dirty="0"/>
              <a:t>3. Kognitiivinen säätely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miten käyttää ajattelutaitojaan itsensä säätelyyn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/>
              <a:t>Itsesäätelyn osa-alueet toimivat yhdessä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/>
              <a:t>Itsesäätelyä tarvitaan, jotta vastavuoroinen vuorovaikutus onnistuu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/>
              <a:t>Itsesäätelyn avulla ihmisen toiminta on kulloiseenkin tilanteeseen ja yksilön tavoitteisiin sopivaa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06BED5A-99C5-4AD9-8FA7-A82866FF1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0779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043" y="247759"/>
            <a:ext cx="6066818" cy="808155"/>
          </a:xfrm>
        </p:spPr>
        <p:txBody>
          <a:bodyPr>
            <a:normAutofit/>
          </a:bodyPr>
          <a:lstStyle/>
          <a:p>
            <a:r>
              <a:rPr lang="fi-FI" dirty="0"/>
              <a:t>Itsesäätelyn perusta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500" y="1065094"/>
            <a:ext cx="6153903" cy="540561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Temperamentti: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itsesäätely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reaktiivisuus: taipumus kokea myönteisiä tunteita, taipumus kokea kielteisiä tunteita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Aivojen kypsyminen: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otsalohkot tärkeässä roolissa itsehillinnässä ja toiminnan suunnittelussa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limbinen järjestelmä tärkeä tunteiden käsittelylle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Otsalohkojen ja limbisen järjestelmän yhteydet vahvistuvat huomattavasti ennen kouluikää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Ympäristö vaikuttaa: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itsesäätely kehittyy vuorovaikutuksessa muiden kanssa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sosiaalinen säätely = kanssasäätely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981F47B-52AA-4CAD-88E5-D0E46EF2F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148" y="6470704"/>
            <a:ext cx="3875798" cy="274320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fi-FI" dirty="0"/>
          </a:p>
        </p:txBody>
      </p:sp>
      <p:pic>
        <p:nvPicPr>
          <p:cNvPr id="5" name="Picture 4" descr="A picture containing person, wall, indoor, sitting&#10;&#10;Description automatically generated">
            <a:extLst>
              <a:ext uri="{FF2B5EF4-FFF2-40B4-BE49-F238E27FC236}">
                <a16:creationId xmlns:a16="http://schemas.microsoft.com/office/drawing/2014/main" id="{F0B9360E-7555-42C2-8013-02BC286DA2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22" r="34418" b="-1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0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276606"/>
            <a:ext cx="5902061" cy="889254"/>
          </a:xfrm>
        </p:spPr>
        <p:txBody>
          <a:bodyPr>
            <a:normAutofit/>
          </a:bodyPr>
          <a:lstStyle/>
          <a:p>
            <a:r>
              <a:rPr lang="fi-FI" dirty="0"/>
              <a:t>Tunteiden säätely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8302" y="1268730"/>
            <a:ext cx="6390142" cy="557784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Tunteiden säätely: </a:t>
            </a:r>
            <a:r>
              <a:rPr lang="fi-FI" sz="2800" dirty="0"/>
              <a:t>tunteiden voimakkuutta, kestoa tai laatua pyritään säätelemään tietoisesti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vaikka tunteita ei voi täysin hallita, niiden vaikutuksia voi säädellä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Tunteiden lievittäminen</a:t>
            </a:r>
            <a:r>
              <a:rPr lang="fi-FI" sz="2800" dirty="0"/>
              <a:t>: kielteisten tunteiden kontrollointia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Tunteiden vahvistaminen</a:t>
            </a:r>
            <a:r>
              <a:rPr lang="fi-FI" sz="2800" dirty="0"/>
              <a:t>: myönteisten tunteiden tukeminen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Vanhemmat opettavat lapselle tunteiden säätelyä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Esim. rauhoittelemalla tai rohkaisemalla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joskus lasta auttaa konkreettinen esine, jonka avulla tunteiden säätely helpottuu (</a:t>
            </a:r>
            <a:r>
              <a:rPr lang="fi-FI" sz="2400" b="1" dirty="0"/>
              <a:t>siirtymäobjekti,</a:t>
            </a:r>
            <a:r>
              <a:rPr lang="fi-FI" sz="2400" dirty="0"/>
              <a:t> esim. pehmolelu)</a:t>
            </a:r>
          </a:p>
        </p:txBody>
      </p:sp>
      <p:pic>
        <p:nvPicPr>
          <p:cNvPr id="3074" name="Picture 2" descr="Ilmainen kuvapankkikuva tunnisteilla epäselvä tausta, halaaminen, halaus">
            <a:extLst>
              <a:ext uri="{FF2B5EF4-FFF2-40B4-BE49-F238E27FC236}">
                <a16:creationId xmlns:a16="http://schemas.microsoft.com/office/drawing/2014/main" id="{D479582D-60A9-D845-B438-05B1E3774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0490" y="640080"/>
            <a:ext cx="3723208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D0C471B-D095-405F-BC62-530F8AD16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2239" y="6419088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15140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304" y="214567"/>
            <a:ext cx="9720072" cy="927365"/>
          </a:xfrm>
        </p:spPr>
        <p:txBody>
          <a:bodyPr>
            <a:normAutofit/>
          </a:bodyPr>
          <a:lstStyle/>
          <a:p>
            <a:r>
              <a:rPr lang="fi-FI" dirty="0"/>
              <a:t>Tunteiden säätelyn kehitys</a:t>
            </a:r>
          </a:p>
        </p:txBody>
      </p:sp>
      <p:pic>
        <p:nvPicPr>
          <p:cNvPr id="4098" name="Picture 2" descr="Ilmainen kuvapankkikuva tunnisteilla äiti, auttaminen, elämäntapa">
            <a:extLst>
              <a:ext uri="{FF2B5EF4-FFF2-40B4-BE49-F238E27FC236}">
                <a16:creationId xmlns:a16="http://schemas.microsoft.com/office/drawing/2014/main" id="{5FE61FC2-21F5-984B-9CBF-DCF8EDA44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3" r="7318"/>
          <a:stretch/>
        </p:blipFill>
        <p:spPr bwMode="auto">
          <a:xfrm>
            <a:off x="871163" y="2267217"/>
            <a:ext cx="4142232" cy="344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6493" y="1223010"/>
            <a:ext cx="6512137" cy="504977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Tunteiden sanallistaminen </a:t>
            </a:r>
            <a:r>
              <a:rPr lang="fi-FI" sz="2800" dirty="0"/>
              <a:t>kehittyy vuorovaikutuksessa aikuisen kanssa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vanhempi havaitsee ja osoittaa ymmärtävänsä lapsen tunteen ja sanoittaa sen lapselle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lapsi oppii myöhemmin itse sanallistamaan tunteitaan</a:t>
            </a:r>
          </a:p>
          <a:p>
            <a:pPr lvl="1"/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Erilaisten tunteiden sietokyky kehittyy itsesäätelyn kehittymisen myötä</a:t>
            </a:r>
          </a:p>
          <a:p>
            <a:pPr lvl="1"/>
            <a:r>
              <a:rPr lang="fi-FI" sz="2400" dirty="0"/>
              <a:t>tilannetekijöiden ja kulttuurin vaikutus</a:t>
            </a:r>
          </a:p>
          <a:p>
            <a:pPr lvl="1"/>
            <a:r>
              <a:rPr lang="fi-FI" sz="2400" dirty="0"/>
              <a:t>väsymys ja stressi hankaloittavat tunteiden säätelyä</a:t>
            </a: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E01DF7A-08B5-411A-B24E-14B42CC2F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5510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752" y="196596"/>
            <a:ext cx="9720072" cy="1060704"/>
          </a:xfrm>
        </p:spPr>
        <p:txBody>
          <a:bodyPr>
            <a:normAutofit/>
          </a:bodyPr>
          <a:lstStyle/>
          <a:p>
            <a:r>
              <a:rPr lang="fi-FI" dirty="0"/>
              <a:t>Käyttäytymisen säätely</a:t>
            </a:r>
          </a:p>
        </p:txBody>
      </p:sp>
      <p:pic>
        <p:nvPicPr>
          <p:cNvPr id="1026" name="Picture 2" descr="Ilmainen kuvapankkikuva tunnisteilla asu, esikoulu, hauska">
            <a:extLst>
              <a:ext uri="{FF2B5EF4-FFF2-40B4-BE49-F238E27FC236}">
                <a16:creationId xmlns:a16="http://schemas.microsoft.com/office/drawing/2014/main" id="{F87F599C-EFA5-E14C-BAD6-ECF81A708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r="14824"/>
          <a:stretch/>
        </p:blipFill>
        <p:spPr bwMode="auto">
          <a:xfrm>
            <a:off x="753194" y="2286000"/>
            <a:ext cx="3615605" cy="344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850" y="1371600"/>
            <a:ext cx="7555229" cy="5099104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Käyttäytymisen säätely: </a:t>
            </a:r>
            <a:r>
              <a:rPr lang="fi-FI" sz="2800" dirty="0"/>
              <a:t>oman käytöksen ja toiminnan kontrollointia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Vanhemmat tukevat lasta käyttäytymisen säätelyssä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Kehittyy lapsuuden aikana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taaperon on vaikeaa olla ottamatta käteensä kaikkia kiinnostavia esineitä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4-vuotias osaa jo usein odottaa esim. vuoroaan leikissä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Lapsi oppii erilaisia käyttäytymisen säätelyn keinoja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esim. siirtää huomionsa muualle, jotta pystyisi olla ajattelematta edessään olevaa vaahtokarkkia (</a:t>
            </a:r>
            <a:r>
              <a:rPr lang="fi-FI" sz="2400" b="1" dirty="0"/>
              <a:t>Walter </a:t>
            </a:r>
            <a:r>
              <a:rPr lang="fi-FI" sz="2400" b="1" dirty="0" err="1"/>
              <a:t>Mischel</a:t>
            </a:r>
            <a:r>
              <a:rPr lang="fi-FI" sz="2400" b="1" dirty="0"/>
              <a:t>: vaahtokarkkitesti</a:t>
            </a:r>
            <a:r>
              <a:rPr lang="fi-FI" sz="24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 err="1"/>
              <a:t>Konkreeettiset</a:t>
            </a:r>
            <a:r>
              <a:rPr lang="fi-FI" sz="2400" dirty="0"/>
              <a:t> ja mentaaliset säätelykeinot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76AF1AE-E2E0-47DF-A87C-B0FC38A8F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 Sanoma Pro, Tekijät ● Mieli 2 Kehittyvä ihminen</a:t>
            </a:r>
          </a:p>
        </p:txBody>
      </p:sp>
    </p:spTree>
    <p:extLst>
      <p:ext uri="{BB962C8B-B14F-4D97-AF65-F5344CB8AC3E}">
        <p14:creationId xmlns:p14="http://schemas.microsoft.com/office/powerpoint/2010/main" val="1663387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441" y="129640"/>
            <a:ext cx="5806440" cy="1499616"/>
          </a:xfrm>
        </p:spPr>
        <p:txBody>
          <a:bodyPr/>
          <a:lstStyle/>
          <a:p>
            <a:r>
              <a:rPr lang="fi-FI" dirty="0"/>
              <a:t>Kognitiivinen kehitys</a:t>
            </a:r>
            <a:br>
              <a:rPr lang="fi-FI" dirty="0"/>
            </a:br>
            <a:r>
              <a:rPr lang="fi-FI" dirty="0"/>
              <a:t>varhaislapsuudessa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522" y="1629256"/>
            <a:ext cx="6873009" cy="4824784"/>
          </a:xfrm>
        </p:spPr>
        <p:txBody>
          <a:bodyPr vert="horz" lIns="45720" tIns="45720" rIns="45720" bIns="45720" rtlCol="0" anchor="t"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Kognitiivinen kehitys</a:t>
            </a:r>
            <a:r>
              <a:rPr lang="fi-FI" sz="2800" dirty="0"/>
              <a:t>: tiedonkäsittelytaitojen kehitys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400" dirty="0"/>
              <a:t>esim. muisti, ajattelu, kieli ja tarkkaavaisuuden säätely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Kognitiiviseen kehitysvauhtiin vaikuttavat perimä ja ympäristö (kehittyvät suotuisassa ympäristössä vauhdikkaasti)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Kognitiivista kehitystä tukevat esim. 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400" dirty="0"/>
              <a:t>hoivaajan sensitiivisyys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400" dirty="0"/>
              <a:t>runsas vuorovaikutus lapsen kanssa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400" dirty="0"/>
              <a:t>lapselle puhuminen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Kognitiivinen stimulaatio</a:t>
            </a:r>
            <a:r>
              <a:rPr lang="fi-FI" sz="2800" dirty="0"/>
              <a:t>: lapselle luodaan kognitiivisten taitojen kehittymistä edistävä virikkeellinen ympäristö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3072" y="6454040"/>
            <a:ext cx="5901459" cy="274320"/>
          </a:xfrm>
        </p:spPr>
        <p:txBody>
          <a:bodyPr/>
          <a:lstStyle/>
          <a:p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3074" name="Picture 2" descr="Ilmainen kuvapankkikuva tunnisteilla esikoulu, huone, lapsi">
            <a:extLst>
              <a:ext uri="{FF2B5EF4-FFF2-40B4-BE49-F238E27FC236}">
                <a16:creationId xmlns:a16="http://schemas.microsoft.com/office/drawing/2014/main" id="{74478653-29A4-3A42-B0B1-DAE301186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725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688" y="172593"/>
            <a:ext cx="5902061" cy="934974"/>
          </a:xfrm>
        </p:spPr>
        <p:txBody>
          <a:bodyPr>
            <a:normAutofit/>
          </a:bodyPr>
          <a:lstStyle/>
          <a:p>
            <a:r>
              <a:rPr lang="fi-FI" dirty="0"/>
              <a:t>Kognitiivinen säätely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689" y="1107567"/>
            <a:ext cx="6428232" cy="5500297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b="1" dirty="0"/>
              <a:t>Kognitiivinen säätely: </a:t>
            </a:r>
            <a:r>
              <a:rPr lang="fi-FI" sz="2400" dirty="0"/>
              <a:t>omien kognitiivisten prosessien säätelyä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Sisältää tarkkaavaisuuden säätelyn, työmuistin, tavoitteiden asettamisen, suunnittelun ja valintojen tekemisen, ongelmanratkaisun sekä mielen teorian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/>
              <a:t>On vahvasti yhteyksissä käyttäytymisen säätelyyn (säätelykyvyn kehittyessä lapsi kykenee paremmin ohjeiden noudattamiseen ja suunnitelmallisuuteen)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/>
              <a:t>Esimerkki: lapsi tekee suunnitelman lelun hankkimisesta itselleen ja vanhempi auttaa suunnitelman tekemisessä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i-FI" sz="2000" b="1" dirty="0"/>
              <a:t>tavoitteen asettaminen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i-FI" sz="2000" b="1" dirty="0"/>
              <a:t>työskentely kohti tavoitetta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/>
              <a:t>Sidoksissa myös toiminnanohjaukseen</a:t>
            </a:r>
            <a:endParaRPr lang="fi-FI" b="1" dirty="0"/>
          </a:p>
        </p:txBody>
      </p:sp>
      <p:pic>
        <p:nvPicPr>
          <p:cNvPr id="5122" name="Picture 2" descr="Ilmainen kuvapankkikuva tunnisteilla ahkera, ajatteleminen, älykäs">
            <a:extLst>
              <a:ext uri="{FF2B5EF4-FFF2-40B4-BE49-F238E27FC236}">
                <a16:creationId xmlns:a16="http://schemas.microsoft.com/office/drawing/2014/main" id="{DDCAD751-261E-D643-B594-F36D997DE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0490" y="640080"/>
            <a:ext cx="3723208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7C25B9E-6BF4-44C2-AFD2-3BC11D7E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 Sanoma Pro, Tekijät ● Mieli 2 Kehittyvä ihminen</a:t>
            </a:r>
          </a:p>
        </p:txBody>
      </p:sp>
    </p:spTree>
    <p:extLst>
      <p:ext uri="{BB962C8B-B14F-4D97-AF65-F5344CB8AC3E}">
        <p14:creationId xmlns:p14="http://schemas.microsoft.com/office/powerpoint/2010/main" val="3906544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398" y="112976"/>
            <a:ext cx="10142982" cy="889254"/>
          </a:xfrm>
        </p:spPr>
        <p:txBody>
          <a:bodyPr/>
          <a:lstStyle/>
          <a:p>
            <a:r>
              <a:rPr lang="fi-FI" dirty="0"/>
              <a:t>Itsesäätelyn ja toiminnanohjauksen kehitys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963" y="1002230"/>
            <a:ext cx="9805417" cy="5105962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Itsesäätely ja toiminnanohjaus ovat harjoiteltavia taitoja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lapsen kasvaessa temperamentin vaikutus vähenee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hyvät itsesäätelyn taidot ennustavat monin tavoin lapsen myönteistä kehitystä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Toisaalta harjoittelu ei auta, jos lapsen kasvuympäristö ei tue itsesäätelyä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Esim. </a:t>
            </a:r>
            <a:r>
              <a:rPr lang="fi-FI" sz="2400" dirty="0" err="1"/>
              <a:t>Mischelin</a:t>
            </a:r>
            <a:r>
              <a:rPr lang="fi-FI" sz="2400" dirty="0"/>
              <a:t> vaahtokarkkitesti: Jos lapsi ennakoi sitä, että vaahtokarkkeja ei luultavasti kohta enää ole, niihin ei ole varaa tai aikuinen ei pidä lupaustaan, kannattaa toimia lyhytjänteisesti ja syödä vaahtokarkki heti.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Lapsen heikko itsesäätely yhteydessä mm. vuorovaikutusongelmiin, kyvyttömyyteen sopeutua sosiaalisiin tilanteisiin ja haastavien tilanteiden välttelyyn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 err="1"/>
              <a:t>Dunedinin</a:t>
            </a:r>
            <a:r>
              <a:rPr lang="fi-FI" sz="2800" dirty="0"/>
              <a:t> pitkittäistutkimus s. 97, Lapsesta aikuiseksi -pitkittäistutkimus s. 97</a:t>
            </a:r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3F8416E-1F67-4BB7-8AE0-6DF2AD5F6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</a:p>
        </p:txBody>
      </p:sp>
    </p:spTree>
    <p:extLst>
      <p:ext uri="{BB962C8B-B14F-4D97-AF65-F5344CB8AC3E}">
        <p14:creationId xmlns:p14="http://schemas.microsoft.com/office/powerpoint/2010/main" val="3673036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i-FI" sz="3400">
                <a:solidFill>
                  <a:srgbClr val="FFFFFF"/>
                </a:solidFill>
              </a:rPr>
              <a:t>Toiminnanohjaus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7308" y="591344"/>
            <a:ext cx="7325592" cy="5765006"/>
          </a:xfrm>
        </p:spPr>
        <p:txBody>
          <a:bodyPr anchor="ctr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Toiminnanohjaus: 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kaikki taidot, joita ihminen tarvitsee oman toiminnan ohjaamiseen, suunnitteluun ja korjaamiseen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Tiedonkäsittelytoiminto, joka on sidoksissa muuhun kognitiiviseen toimintaan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työmuisti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tarkkaavaisuus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keskeisiä toiminnanohjauksessa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Tavoitteellinen toiminta edellyttää toiminnanohjausta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mm. toiminnan suunnittelua, kykyä ylläpitää toimintaa, kykyä joustaa ja vaihtaa suoritustapaa sekä kykyä </a:t>
            </a:r>
            <a:r>
              <a:rPr lang="fi-FI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inhibioida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reaktioita </a:t>
            </a:r>
          </a:p>
          <a:p>
            <a:pPr>
              <a:buFont typeface="Arial" panose="020B0604020202020204" pitchFamily="34" charset="0"/>
              <a:buChar char="•"/>
            </a:pPr>
            <a:endParaRPr lang="fi-FI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Pienellä lapsella toiminnanohjauksen tärkeimmät osa-alueet:</a:t>
            </a:r>
          </a:p>
          <a:p>
            <a:pPr marL="457200" indent="-457200">
              <a:buAutoNum type="arabicPeriod"/>
            </a:pPr>
            <a:r>
              <a:rPr 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Inhibitiokyky: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kyky välttää väärää tai impulsiivista toimintoa</a:t>
            </a:r>
          </a:p>
          <a:p>
            <a:pPr marL="457200" indent="-457200">
              <a:buAutoNum type="arabicPeriod"/>
            </a:pPr>
            <a:r>
              <a:rPr 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Tarkkaavaisuuden ylläpito: 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kyky keskittyä tehtävään</a:t>
            </a:r>
          </a:p>
          <a:p>
            <a:pPr marL="457200" indent="-457200">
              <a:buAutoNum type="arabicPeriod"/>
            </a:pPr>
            <a:r>
              <a:rPr 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Kyky noudattaa ohjeita: 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kyky pitää ohje mielessä, hahmottaa missä osassa tehtävää on ja mitä pitää tehdä seuraavaksi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C79E847-48B3-41C6-9ADB-5CBE5F6B2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511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 Sanoma Pro, Tekijät ● Mieli 2 Kehittyvä ihminen</a:t>
            </a:r>
          </a:p>
        </p:txBody>
      </p:sp>
    </p:spTree>
    <p:extLst>
      <p:ext uri="{BB962C8B-B14F-4D97-AF65-F5344CB8AC3E}">
        <p14:creationId xmlns:p14="http://schemas.microsoft.com/office/powerpoint/2010/main" val="2251610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148590"/>
            <a:ext cx="5902061" cy="982980"/>
          </a:xfrm>
        </p:spPr>
        <p:txBody>
          <a:bodyPr>
            <a:normAutofit/>
          </a:bodyPr>
          <a:lstStyle/>
          <a:p>
            <a:r>
              <a:rPr lang="fi-FI" dirty="0"/>
              <a:t>Tunnetaitojen kehitys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866" y="1131568"/>
            <a:ext cx="6629401" cy="557783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b="1" dirty="0"/>
              <a:t>Lapsi oppii tunnistamaan tunteita vanhempien reaktioiden avulla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Miten vanhempi reagoi kun lapsi itkee? Lapsi oppii ymmärtämään tunnetilaansa sen perusteella, miten vanhempi häneen reagoi.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/>
              <a:t>Tunnetietoisuus:</a:t>
            </a:r>
            <a:r>
              <a:rPr lang="fi-FI" sz="2400" dirty="0"/>
              <a:t> kyky tunnistaa omia ja muiden tunteita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jos tunnetta ei tunnista, sitä on vaikeaa säädellä</a:t>
            </a:r>
            <a:endParaRPr lang="fi-FI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/>
              <a:t>Kieli keskeisessä roolissa </a:t>
            </a:r>
            <a:r>
              <a:rPr lang="fi-FI" sz="2400" dirty="0"/>
              <a:t>tunnetaitojen kehityksen kannalta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/>
              <a:t>Mielen teorian</a:t>
            </a:r>
            <a:r>
              <a:rPr lang="fi-FI" sz="2400" dirty="0"/>
              <a:t> kehittyminen 2−4 v iässä auttaa lasta pohtimaan toisen ihmisen tunnetilaa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Mitä paremmin lapsi tunnistaa tunteita, sitä paremmin lapsi pystyy toimimaan muiden kanssa (</a:t>
            </a:r>
            <a:r>
              <a:rPr lang="fi-FI" sz="2400" b="1" dirty="0"/>
              <a:t>sosiaaliset kyvyt</a:t>
            </a:r>
            <a:r>
              <a:rPr lang="fi-FI" sz="24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  <a:p>
            <a:pPr>
              <a:buFont typeface="Arial" panose="020B0604020202020204" pitchFamily="34" charset="0"/>
              <a:buChar char="•"/>
            </a:pPr>
            <a:endParaRPr lang="fi-FI" sz="18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92AAE4F-F885-46DB-AC71-2B2B0370B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00" b="1312"/>
          <a:stretch/>
        </p:blipFill>
        <p:spPr>
          <a:xfrm>
            <a:off x="7552267" y="640080"/>
            <a:ext cx="3999654" cy="5577840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64F6FFC-B0F5-4335-95EC-6BC796BC6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9711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440FE28D-A50A-438F-B701-8D58AFB4C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8902" y="112976"/>
            <a:ext cx="10198939" cy="6632048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A97B976-0688-4BCA-81E8-964AEB6F9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</a:p>
        </p:txBody>
      </p:sp>
    </p:spTree>
    <p:extLst>
      <p:ext uri="{BB962C8B-B14F-4D97-AF65-F5344CB8AC3E}">
        <p14:creationId xmlns:p14="http://schemas.microsoft.com/office/powerpoint/2010/main" val="1722011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477FFB6C-DADE-E949-F592-79A62D5F8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5398" y="73501"/>
            <a:ext cx="8591551" cy="675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560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C9577E-BBA1-2C45-9271-1ADD65073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902060" cy="1499616"/>
          </a:xfrm>
        </p:spPr>
        <p:txBody>
          <a:bodyPr>
            <a:normAutofit fontScale="90000"/>
          </a:bodyPr>
          <a:lstStyle/>
          <a:p>
            <a:r>
              <a:rPr lang="fi" sz="4667">
                <a:ea typeface="Calibri"/>
                <a:cs typeface="Calibri"/>
                <a:sym typeface="Calibri"/>
              </a:rPr>
              <a:t>Tietoisuus itsestä kehittyy </a:t>
            </a:r>
            <a:br>
              <a:rPr lang="fi" sz="4667">
                <a:ea typeface="Calibri"/>
                <a:cs typeface="Calibri"/>
                <a:sym typeface="Calibri"/>
              </a:rPr>
            </a:br>
            <a:r>
              <a:rPr lang="fi" sz="4667">
                <a:ea typeface="Calibri"/>
                <a:cs typeface="Calibri"/>
                <a:sym typeface="Calibri"/>
              </a:rPr>
              <a:t>varhaislapsuudessa</a:t>
            </a:r>
            <a:endParaRPr lang="fi-FI" sz="4667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FCF219-F13D-5A4F-9837-F3EEA8FD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1970314"/>
            <a:ext cx="6269300" cy="4582886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Tietoisuus itsestä (itsetajunta): </a:t>
            </a:r>
            <a:r>
              <a:rPr lang="fi" sz="28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lapselle kehittyvä kyky käsittää itsensä muista ihmisistä ja ympäristöstä erillisenä yksilönä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Tutkittu </a:t>
            </a:r>
            <a:r>
              <a:rPr lang="fi-FI" sz="2800" b="1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peilitunnistustehtävällä</a:t>
            </a:r>
            <a:endParaRPr lang="fi-FI" sz="2800" dirty="0">
              <a:highlight>
                <a:srgbClr val="FFFFFF"/>
              </a:highlight>
              <a:ea typeface="Calibri"/>
              <a:cs typeface="Calibri"/>
              <a:sym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lapset tunnistavat itsensä peilistä n. 1,5−2 vuoden iässä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>
                <a:ea typeface="Calibri"/>
                <a:cs typeface="Calibri"/>
                <a:sym typeface="Calibri"/>
              </a:rPr>
              <a:t>Pienten lasten tutkiminen haasteellista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>
                <a:ea typeface="Calibri"/>
                <a:cs typeface="Calibri"/>
                <a:sym typeface="Calibri"/>
              </a:rPr>
              <a:t>kielen ymmärtäminen ja tuottaminen vasta kehittymässä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>
                <a:ea typeface="Calibri"/>
                <a:cs typeface="Calibri"/>
                <a:sym typeface="Calibri"/>
              </a:rPr>
              <a:t>tutkijat joutuvat epäsuorasti päättelemään mitä lapset kokevat</a:t>
            </a:r>
            <a:endParaRPr lang="fi-FI" sz="2400" dirty="0">
              <a:highlight>
                <a:srgbClr val="FFFFFF"/>
              </a:highlight>
              <a:ea typeface="Calibri"/>
              <a:cs typeface="Calibri"/>
              <a:sym typeface="Calibri"/>
            </a:endParaRPr>
          </a:p>
          <a:p>
            <a:pPr marL="0" indent="0">
              <a:buNone/>
            </a:pPr>
            <a:endParaRPr lang="fi-FI" sz="2800" dirty="0">
              <a:highlight>
                <a:srgbClr val="FFFFFF"/>
              </a:highlight>
              <a:ea typeface="Calibri"/>
              <a:cs typeface="Calibri"/>
              <a:sym typeface="Calibri"/>
            </a:endParaRP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2050" name="Picture 2" descr="Ilmainen kuvapankkikuva tunnisteilla kasvot, naama, nuori">
            <a:extLst>
              <a:ext uri="{FF2B5EF4-FFF2-40B4-BE49-F238E27FC236}">
                <a16:creationId xmlns:a16="http://schemas.microsoft.com/office/drawing/2014/main" id="{6F09E196-3025-E043-99D9-392713D32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0489" y="640080"/>
            <a:ext cx="3723208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071E3BE-A7E1-8749-A580-4B952A324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57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31D0D1-828C-AA4B-8191-D1558179F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08" y="210642"/>
            <a:ext cx="10884664" cy="1133415"/>
          </a:xfrm>
        </p:spPr>
        <p:txBody>
          <a:bodyPr>
            <a:normAutofit fontScale="90000"/>
          </a:bodyPr>
          <a:lstStyle/>
          <a:p>
            <a:r>
              <a:rPr lang="fi" sz="4800" dirty="0">
                <a:ea typeface="Calibri"/>
                <a:cs typeface="Calibri"/>
                <a:sym typeface="Calibri"/>
              </a:rPr>
              <a:t>Itsetajunnan kehittyminen edellyttää vuorovaikutusta</a:t>
            </a:r>
            <a:endParaRPr lang="fi-FI" sz="4800" dirty="0"/>
          </a:p>
        </p:txBody>
      </p:sp>
      <p:pic>
        <p:nvPicPr>
          <p:cNvPr id="3074" name="Picture 2" descr="Ilmainen kuvapankkikuva tunnisteilla jalka, nuori, Poika">
            <a:extLst>
              <a:ext uri="{FF2B5EF4-FFF2-40B4-BE49-F238E27FC236}">
                <a16:creationId xmlns:a16="http://schemas.microsoft.com/office/drawing/2014/main" id="{9FB5BD19-44CB-AB49-8A3F-42B1C7E9F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" r="1" b="25979"/>
          <a:stretch/>
        </p:blipFill>
        <p:spPr bwMode="auto">
          <a:xfrm>
            <a:off x="1024128" y="2386051"/>
            <a:ext cx="3149869" cy="344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BBCAC2-3F99-8044-9E7A-370C039D9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612" y="1189822"/>
            <a:ext cx="7433909" cy="511857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Itsestään tietoiseksi </a:t>
            </a:r>
            <a:r>
              <a:rPr lang="fi" sz="28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tulemisessa keskeistä </a:t>
            </a:r>
            <a:r>
              <a:rPr lang="fi" sz="2800" b="1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vuorovaikutus</a:t>
            </a:r>
            <a:endParaRPr lang="fi" sz="2800" dirty="0">
              <a:highlight>
                <a:srgbClr val="FFFFFF"/>
              </a:highlight>
              <a:ea typeface="Calibri"/>
              <a:cs typeface="Calibri"/>
              <a:sym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lapsi oppii, että pystyy vaikuttamaan ympäristöönsä ja että ihmiset reagoivat hänen toimintaansa (esim. ojentaa lelua, pudottaa lelun)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b="1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Tunnetilan peilaaminen: </a:t>
            </a:r>
            <a:r>
              <a:rPr lang="fi-FI" sz="28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vanhempi peilaa vauvalle tämän tunnetilaa ja käyttäytymistä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tukee vauvalle kehittyvää alustavaa ymmärrystä omasta ja toisen mielestä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vauva käsittää, että hoivaaja vastaanottaa hänen tunteensa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vauva alkaa ymmärtää vanhemman erillistä tunnetilaa </a:t>
            </a:r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61098FB-FEAB-BB44-9048-A37CF4A5B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510528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635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0C61F6-04A1-A048-8683-ABDF8145B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6066817" cy="1499616"/>
          </a:xfrm>
        </p:spPr>
        <p:txBody>
          <a:bodyPr>
            <a:normAutofit/>
          </a:bodyPr>
          <a:lstStyle/>
          <a:p>
            <a:r>
              <a:rPr lang="en-US" spc="133" err="1">
                <a:sym typeface="Calibri"/>
              </a:rPr>
              <a:t>Minuuden</a:t>
            </a:r>
            <a:r>
              <a:rPr lang="en-US" spc="133">
                <a:sym typeface="Calibri"/>
              </a:rPr>
              <a:t> </a:t>
            </a:r>
            <a:r>
              <a:rPr lang="en-US" spc="133" err="1">
                <a:sym typeface="Calibri"/>
              </a:rPr>
              <a:t>kehittyminen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2DFBBE-DECC-EF47-85D5-1A37A38A1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113" y="1949986"/>
            <a:ext cx="6531381" cy="4158206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3200" b="1" dirty="0"/>
              <a:t>Minuus:</a:t>
            </a:r>
            <a:r>
              <a:rPr lang="fi-FI" sz="3200" dirty="0"/>
              <a:t> </a:t>
            </a:r>
            <a:r>
              <a:rPr lang="en-US" sz="3200" dirty="0" err="1">
                <a:highlight>
                  <a:srgbClr val="FFFFFF"/>
                </a:highlight>
                <a:sym typeface="Calibri"/>
              </a:rPr>
              <a:t>ihmisen</a:t>
            </a:r>
            <a:r>
              <a:rPr lang="en-US" sz="32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3200" dirty="0" err="1">
                <a:highlight>
                  <a:srgbClr val="FFFFFF"/>
                </a:highlight>
                <a:sym typeface="Calibri"/>
              </a:rPr>
              <a:t>tietoisuus</a:t>
            </a:r>
            <a:r>
              <a:rPr lang="en-US" sz="3200" dirty="0">
                <a:highlight>
                  <a:srgbClr val="FFFFFF"/>
                </a:highlight>
                <a:sym typeface="Calibri"/>
              </a:rPr>
              <a:t> ja </a:t>
            </a:r>
            <a:r>
              <a:rPr lang="en-US" sz="3200" dirty="0" err="1">
                <a:highlight>
                  <a:srgbClr val="FFFFFF"/>
                </a:highlight>
                <a:sym typeface="Calibri"/>
              </a:rPr>
              <a:t>käsitys</a:t>
            </a:r>
            <a:r>
              <a:rPr lang="en-US" sz="32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3200" dirty="0" err="1">
                <a:highlight>
                  <a:srgbClr val="FFFFFF"/>
                </a:highlight>
                <a:sym typeface="Calibri"/>
              </a:rPr>
              <a:t>omasta</a:t>
            </a:r>
            <a:r>
              <a:rPr lang="en-US" sz="32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3200" dirty="0" err="1">
                <a:highlight>
                  <a:srgbClr val="FFFFFF"/>
                </a:highlight>
                <a:sym typeface="Calibri"/>
              </a:rPr>
              <a:t>itsestään</a:t>
            </a:r>
            <a:endParaRPr lang="en-US" sz="3200" dirty="0">
              <a:highlight>
                <a:srgbClr val="FFFFFF"/>
              </a:highlight>
              <a:sym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 err="1">
                <a:highlight>
                  <a:srgbClr val="FFFFFF"/>
                </a:highlight>
                <a:sym typeface="Calibri"/>
              </a:rPr>
              <a:t>perustana</a:t>
            </a:r>
            <a:r>
              <a:rPr lang="en-US" sz="28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2800" dirty="0" err="1">
                <a:highlight>
                  <a:srgbClr val="FFFFFF"/>
                </a:highlight>
                <a:sym typeface="Calibri"/>
              </a:rPr>
              <a:t>tietoisuuden</a:t>
            </a:r>
            <a:r>
              <a:rPr lang="en-US" sz="28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2800" dirty="0" err="1">
                <a:highlight>
                  <a:srgbClr val="FFFFFF"/>
                </a:highlight>
                <a:sym typeface="Calibri"/>
              </a:rPr>
              <a:t>kehittyminen</a:t>
            </a:r>
            <a:r>
              <a:rPr lang="en-US" sz="28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2800" dirty="0" err="1">
                <a:highlight>
                  <a:srgbClr val="FFFFFF"/>
                </a:highlight>
                <a:sym typeface="Calibri"/>
              </a:rPr>
              <a:t>itsestä</a:t>
            </a:r>
            <a:endParaRPr lang="en-US" sz="2800" dirty="0">
              <a:highlight>
                <a:srgbClr val="FFFFFF"/>
              </a:highlight>
              <a:sym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 err="1">
                <a:highlight>
                  <a:srgbClr val="FFFFFF"/>
                </a:highlight>
                <a:sym typeface="Calibri"/>
              </a:rPr>
              <a:t>lapsi</a:t>
            </a:r>
            <a:r>
              <a:rPr lang="en-US" sz="28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2800" dirty="0" err="1">
                <a:highlight>
                  <a:srgbClr val="FFFFFF"/>
                </a:highlight>
                <a:sym typeface="Calibri"/>
              </a:rPr>
              <a:t>ymmärtää</a:t>
            </a:r>
            <a:r>
              <a:rPr lang="en-US" sz="28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2800" dirty="0" err="1">
                <a:highlight>
                  <a:srgbClr val="FFFFFF"/>
                </a:highlight>
                <a:sym typeface="Calibri"/>
              </a:rPr>
              <a:t>olevansa</a:t>
            </a:r>
            <a:r>
              <a:rPr lang="en-US" sz="28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2800" dirty="0" err="1">
                <a:highlight>
                  <a:srgbClr val="FFFFFF"/>
                </a:highlight>
                <a:sym typeface="Calibri"/>
              </a:rPr>
              <a:t>fyysisesti</a:t>
            </a:r>
            <a:r>
              <a:rPr lang="en-US" sz="2800" dirty="0">
                <a:highlight>
                  <a:srgbClr val="FFFFFF"/>
                </a:highlight>
                <a:sym typeface="Calibri"/>
              </a:rPr>
              <a:t> ja </a:t>
            </a:r>
            <a:r>
              <a:rPr lang="en-US" sz="2800" dirty="0" err="1">
                <a:highlight>
                  <a:srgbClr val="FFFFFF"/>
                </a:highlight>
                <a:sym typeface="Calibri"/>
              </a:rPr>
              <a:t>mieleltään</a:t>
            </a:r>
            <a:r>
              <a:rPr lang="en-US" sz="28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2800" dirty="0" err="1">
                <a:highlight>
                  <a:srgbClr val="FFFFFF"/>
                </a:highlight>
                <a:sym typeface="Calibri"/>
              </a:rPr>
              <a:t>oma</a:t>
            </a:r>
            <a:r>
              <a:rPr lang="en-US" sz="28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2800" dirty="0" err="1">
                <a:highlight>
                  <a:srgbClr val="FFFFFF"/>
                </a:highlight>
                <a:sym typeface="Calibri"/>
              </a:rPr>
              <a:t>yksilönsä</a:t>
            </a:r>
            <a:endParaRPr lang="en-US" sz="2800" dirty="0">
              <a:highlight>
                <a:srgbClr val="FFFFFF"/>
              </a:highlight>
              <a:sym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err="1">
                <a:highlight>
                  <a:srgbClr val="FFFFFF"/>
                </a:highlight>
                <a:sym typeface="Calibri"/>
              </a:rPr>
              <a:t>Lapsi</a:t>
            </a:r>
            <a:r>
              <a:rPr lang="en-US" sz="32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3200" dirty="0" err="1">
                <a:highlight>
                  <a:srgbClr val="FFFFFF"/>
                </a:highlight>
                <a:sym typeface="Calibri"/>
              </a:rPr>
              <a:t>luo</a:t>
            </a:r>
            <a:r>
              <a:rPr lang="en-US" sz="32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3200" dirty="0" err="1">
                <a:highlight>
                  <a:srgbClr val="FFFFFF"/>
                </a:highlight>
                <a:sym typeface="Calibri"/>
              </a:rPr>
              <a:t>vähitellen</a:t>
            </a:r>
            <a:r>
              <a:rPr lang="en-US" sz="32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3200" dirty="0" err="1">
                <a:highlight>
                  <a:srgbClr val="FFFFFF"/>
                </a:highlight>
                <a:sym typeface="Calibri"/>
              </a:rPr>
              <a:t>kuvaa</a:t>
            </a:r>
            <a:r>
              <a:rPr lang="en-US" sz="32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3200" dirty="0" err="1">
                <a:highlight>
                  <a:srgbClr val="FFFFFF"/>
                </a:highlight>
                <a:sym typeface="Calibri"/>
              </a:rPr>
              <a:t>siitä</a:t>
            </a:r>
            <a:r>
              <a:rPr lang="en-US" sz="3200" dirty="0">
                <a:highlight>
                  <a:srgbClr val="FFFFFF"/>
                </a:highlight>
                <a:sym typeface="Calibri"/>
              </a:rPr>
              <a:t>, </a:t>
            </a:r>
            <a:r>
              <a:rPr lang="en-US" sz="3200" dirty="0" err="1">
                <a:highlight>
                  <a:srgbClr val="FFFFFF"/>
                </a:highlight>
                <a:sym typeface="Calibri"/>
              </a:rPr>
              <a:t>millainen</a:t>
            </a:r>
            <a:r>
              <a:rPr lang="en-US" sz="32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3200" dirty="0" err="1">
                <a:highlight>
                  <a:srgbClr val="FFFFFF"/>
                </a:highlight>
                <a:sym typeface="Calibri"/>
              </a:rPr>
              <a:t>henkilö</a:t>
            </a:r>
            <a:r>
              <a:rPr lang="en-US" sz="32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3200" dirty="0" err="1">
                <a:highlight>
                  <a:srgbClr val="FFFFFF"/>
                </a:highlight>
                <a:sym typeface="Calibri"/>
              </a:rPr>
              <a:t>hän</a:t>
            </a:r>
            <a:r>
              <a:rPr lang="en-US" sz="3200" dirty="0">
                <a:highlight>
                  <a:srgbClr val="FFFFFF"/>
                </a:highlight>
                <a:sym typeface="Calibri"/>
              </a:rPr>
              <a:t> 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err="1">
                <a:highlight>
                  <a:srgbClr val="FFFFFF"/>
                </a:highlight>
                <a:sym typeface="Calibri"/>
              </a:rPr>
              <a:t>Minuuden</a:t>
            </a:r>
            <a:r>
              <a:rPr lang="en-US" sz="32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3200" dirty="0" err="1">
                <a:highlight>
                  <a:srgbClr val="FFFFFF"/>
                </a:highlight>
                <a:sym typeface="Calibri"/>
              </a:rPr>
              <a:t>kehittyminen</a:t>
            </a:r>
            <a:r>
              <a:rPr lang="en-US" sz="3200" dirty="0">
                <a:highlight>
                  <a:srgbClr val="FFFFFF"/>
                </a:highlight>
                <a:sym typeface="Calibri"/>
              </a:rPr>
              <a:t> on </a:t>
            </a:r>
            <a:r>
              <a:rPr lang="en-US" sz="3200" b="1" dirty="0" err="1">
                <a:highlight>
                  <a:srgbClr val="FFFFFF"/>
                </a:highlight>
                <a:sym typeface="Calibri"/>
              </a:rPr>
              <a:t>prosessi</a:t>
            </a:r>
            <a:endParaRPr lang="en-US" sz="3200" b="1" dirty="0">
              <a:highlight>
                <a:srgbClr val="FFFFFF"/>
              </a:highlight>
              <a:sym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err="1">
                <a:highlight>
                  <a:srgbClr val="FFFFFF"/>
                </a:highlight>
                <a:sym typeface="Calibri"/>
              </a:rPr>
              <a:t>jatkuu</a:t>
            </a:r>
            <a:r>
              <a:rPr lang="en-US" sz="24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2400" dirty="0" err="1">
                <a:highlight>
                  <a:srgbClr val="FFFFFF"/>
                </a:highlight>
                <a:sym typeface="Calibri"/>
              </a:rPr>
              <a:t>jossain</a:t>
            </a:r>
            <a:r>
              <a:rPr lang="en-US" sz="24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2400" dirty="0" err="1">
                <a:highlight>
                  <a:srgbClr val="FFFFFF"/>
                </a:highlight>
                <a:sym typeface="Calibri"/>
              </a:rPr>
              <a:t>määrin</a:t>
            </a:r>
            <a:r>
              <a:rPr lang="en-US" sz="24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2400" dirty="0" err="1">
                <a:highlight>
                  <a:srgbClr val="FFFFFF"/>
                </a:highlight>
                <a:sym typeface="Calibri"/>
              </a:rPr>
              <a:t>läpi</a:t>
            </a:r>
            <a:r>
              <a:rPr lang="en-US" sz="2400" dirty="0">
                <a:highlight>
                  <a:srgbClr val="FFFFFF"/>
                </a:highlight>
                <a:sym typeface="Calibri"/>
              </a:rPr>
              <a:t> </a:t>
            </a:r>
            <a:r>
              <a:rPr lang="en-US" sz="2400" dirty="0" err="1">
                <a:highlight>
                  <a:srgbClr val="FFFFFF"/>
                </a:highlight>
                <a:sym typeface="Calibri"/>
              </a:rPr>
              <a:t>elämän</a:t>
            </a:r>
            <a:endParaRPr lang="en-US" sz="2400" dirty="0">
              <a:highlight>
                <a:srgbClr val="FFFFFF"/>
              </a:highlight>
              <a:sym typeface="Calibri"/>
            </a:endParaRPr>
          </a:p>
          <a:p>
            <a:pPr marL="0" indent="0">
              <a:buNone/>
            </a:pPr>
            <a:endParaRPr lang="en-US" sz="2400" dirty="0">
              <a:highlight>
                <a:srgbClr val="FFFFFF"/>
              </a:highlight>
              <a:sym typeface="Calibri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FEF0F6D-5756-264B-A735-411C9051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148" y="6470704"/>
            <a:ext cx="3875797" cy="274320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8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22893-E4E2-B742-9C44-9587A4A53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7"/>
          <a:stretch/>
        </p:blipFill>
        <p:spPr>
          <a:xfrm>
            <a:off x="7552266" y="13"/>
            <a:ext cx="4639733" cy="68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845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D1ECEF-6EE9-234B-A5EB-E1B6DDEA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673" y="167169"/>
            <a:ext cx="5160675" cy="1243584"/>
          </a:xfrm>
        </p:spPr>
        <p:txBody>
          <a:bodyPr>
            <a:normAutofit fontScale="90000"/>
          </a:bodyPr>
          <a:lstStyle/>
          <a:p>
            <a:r>
              <a:rPr lang="fi" dirty="0">
                <a:ea typeface="Calibri"/>
                <a:cs typeface="Calibri"/>
                <a:sym typeface="Calibri"/>
              </a:rPr>
              <a:t>Minäkäsityksen kehittyminen</a:t>
            </a:r>
            <a:endParaRPr lang="fi-FI" dirty="0"/>
          </a:p>
        </p:txBody>
      </p:sp>
      <p:pic>
        <p:nvPicPr>
          <p:cNvPr id="16" name="Kuva 15" descr="Henkilö pitelee peiliä">
            <a:extLst>
              <a:ext uri="{FF2B5EF4-FFF2-40B4-BE49-F238E27FC236}">
                <a16:creationId xmlns:a16="http://schemas.microsoft.com/office/drawing/2014/main" id="{F0134FAC-49BA-D711-904D-F359E5E03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4" r="-4" b="-4"/>
          <a:stretch/>
        </p:blipFill>
        <p:spPr>
          <a:xfrm>
            <a:off x="1" y="10"/>
            <a:ext cx="2934472" cy="3315748"/>
          </a:xfrm>
          <a:prstGeom prst="rect">
            <a:avLst/>
          </a:prstGeom>
        </p:spPr>
      </p:pic>
      <p:pic>
        <p:nvPicPr>
          <p:cNvPr id="12" name="Kuva 11" descr="Hampaat pesivä lapsi">
            <a:extLst>
              <a:ext uri="{FF2B5EF4-FFF2-40B4-BE49-F238E27FC236}">
                <a16:creationId xmlns:a16="http://schemas.microsoft.com/office/drawing/2014/main" id="{78ED8042-9540-FFE0-B66F-AA24E6C3A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8" r="2612" b="-2"/>
          <a:stretch/>
        </p:blipFill>
        <p:spPr>
          <a:xfrm>
            <a:off x="3095339" y="10"/>
            <a:ext cx="2999073" cy="3315748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DA6A2B8-5AB0-284D-AB66-0B9A8DD81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5277" y="1656410"/>
            <a:ext cx="5731067" cy="508861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000" b="1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Minäkäsitys</a:t>
            </a:r>
            <a:r>
              <a:rPr lang="fi-FI" sz="20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: skeema siitä, kuka itse 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osa minuutta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>
                <a:highlight>
                  <a:srgbClr val="FFFFFF"/>
                </a:highlight>
              </a:rPr>
              <a:t>muodostuu jatkuvassa </a:t>
            </a:r>
            <a:r>
              <a:rPr lang="fi-FI" sz="2000" b="1" dirty="0">
                <a:highlight>
                  <a:srgbClr val="FFFFFF"/>
                </a:highlight>
              </a:rPr>
              <a:t>vuorovaikutuksessa</a:t>
            </a:r>
            <a:r>
              <a:rPr lang="fi-FI" sz="2000" dirty="0">
                <a:highlight>
                  <a:srgbClr val="FFFFFF"/>
                </a:highlight>
              </a:rPr>
              <a:t> muiden ihmisten kanssa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b="1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muovautuu koko elämän ajan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1-vuotiaalla alustava käsitys siitä mikä hän 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ei osaa vielä sanoa sitä ääneen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2−3-vuotias muodostanut jonkinlaisen käsityksen itsestään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esim. käsitys omasta sukupuolesta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ei vielä kerro tarinaa siitä, kuka hän on ja millainen hän 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tietoinen monista ominaisuuksistaan, mutta niitä ei ole vielä koostettu minäkäsitykseksi</a:t>
            </a:r>
            <a:endParaRPr lang="fi-FI" sz="2000" dirty="0">
              <a:ea typeface="Calibri"/>
              <a:cs typeface="Calibri"/>
              <a:sym typeface="Calibri"/>
            </a:endParaRPr>
          </a:p>
          <a:p>
            <a:pPr>
              <a:buFont typeface="Arial" panose="020B0604020202020204" pitchFamily="34" charset="0"/>
              <a:buChar char="•"/>
            </a:pPr>
            <a:endParaRPr lang="fi-FI" sz="2000" dirty="0">
              <a:highlight>
                <a:srgbClr val="FFFFFF"/>
              </a:highlight>
              <a:ea typeface="Calibri"/>
              <a:cs typeface="Calibri"/>
              <a:sym typeface="Calibri"/>
            </a:endParaRPr>
          </a:p>
          <a:p>
            <a:pPr>
              <a:buFont typeface="Arial" panose="020B0604020202020204" pitchFamily="34" charset="0"/>
              <a:buChar char="•"/>
            </a:pPr>
            <a:endParaRPr lang="fi-FI" sz="2000" dirty="0">
              <a:highlight>
                <a:srgbClr val="FFFFFF"/>
              </a:highlight>
              <a:ea typeface="Calibri"/>
              <a:cs typeface="Calibri"/>
              <a:sym typeface="Calibri"/>
            </a:endParaRPr>
          </a:p>
          <a:p>
            <a:pPr>
              <a:buFont typeface="Arial" panose="020B0604020202020204" pitchFamily="34" charset="0"/>
              <a:buChar char="•"/>
            </a:pPr>
            <a:endParaRPr lang="fi-FI" sz="16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EF26B3F-C870-5448-A509-E2AA38D1C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 Sanoma Pro, Tekijät ● Mieli 2 Kehittyvä ihminen</a:t>
            </a:r>
            <a:endParaRPr lang="en-US"/>
          </a:p>
        </p:txBody>
      </p:sp>
      <p:pic>
        <p:nvPicPr>
          <p:cNvPr id="6" name="Kuva 5" descr="Lapsen kädet pitelemässä perinteistä kameraa kasvotusten">
            <a:extLst>
              <a:ext uri="{FF2B5EF4-FFF2-40B4-BE49-F238E27FC236}">
                <a16:creationId xmlns:a16="http://schemas.microsoft.com/office/drawing/2014/main" id="{7A504466-CFB5-D238-7A43-743016780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1" b="3815"/>
          <a:stretch/>
        </p:blipFill>
        <p:spPr>
          <a:xfrm>
            <a:off x="20" y="3476625"/>
            <a:ext cx="6094392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17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7C4BD-F119-4226-BDAE-45E536F57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209" y="194686"/>
            <a:ext cx="9720072" cy="66485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cs typeface="Calibri Light"/>
              </a:rPr>
              <a:t>Muistin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kehitys</a:t>
            </a:r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925FE-EBDC-47CF-BDE0-3E7DDE2D7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895" y="1019846"/>
            <a:ext cx="7847635" cy="542424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60000"/>
              </a:lnSpc>
              <a:buFont typeface="Arial" panose="020B0602020104020603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Taapero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alkaa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muodostaa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kategorioita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käsiteluokkia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kielen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kehittyessä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esim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palloja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eri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värisiä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kokoisia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Lapsi pystyy pitämään useampia asioita työmuistissaan 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Omaa elämää koskevien muistikuvien edellytyksenä </a:t>
            </a:r>
            <a:r>
              <a:rPr lang="fi-FI" sz="2400" b="1" dirty="0">
                <a:latin typeface="Calibri" panose="020F0502020204030204" pitchFamily="34" charset="0"/>
                <a:cs typeface="Calibri" panose="020F0502020204030204" pitchFamily="34" charset="0"/>
              </a:rPr>
              <a:t>minätietoisuuden kehittyminen </a:t>
            </a: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(n. 2 v)</a:t>
            </a:r>
          </a:p>
          <a:p>
            <a:pPr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Lapsen yleinen tietopohja ja kyky kommunikoida kasvavat leikki-iässä (4-5 v.)</a:t>
            </a:r>
          </a:p>
          <a:p>
            <a:pPr marL="264795" lvl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jäsentyneemmät </a:t>
            </a:r>
            <a:r>
              <a:rPr lang="fi-FI" sz="2400" b="1" dirty="0">
                <a:latin typeface="Calibri" panose="020F0502020204030204" pitchFamily="34" charset="0"/>
                <a:cs typeface="Calibri" panose="020F0502020204030204" pitchFamily="34" charset="0"/>
              </a:rPr>
              <a:t>skeemat</a:t>
            </a:r>
          </a:p>
          <a:p>
            <a:pPr marL="264795" lvl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muististrategioiden käyttäminen</a:t>
            </a:r>
          </a:p>
          <a:p>
            <a:pPr>
              <a:lnSpc>
                <a:spcPct val="70000"/>
              </a:lnSpc>
              <a:buFont typeface="Arial,Sans-Serif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</a:t>
            </a:r>
            <a:r>
              <a:rPr lang="fi-FI" sz="24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Lapsuusiän amnesia</a:t>
            </a:r>
            <a:r>
              <a:rPr lang="fi-FI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: varhaisten muistojen unohtuminen (alle 3-v.)</a:t>
            </a:r>
          </a:p>
          <a:p>
            <a:pPr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Kyky painaa mieleen suhteessa unohtamiseen alkaa lisääntyä leikki-iän lopulla</a:t>
            </a:r>
            <a:endParaRPr lang="fi-FI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Vanhemmat voivat tukea lapsen muistia keskustelemalla lapsen kanssa tapahtumista ja kokemuksista</a:t>
            </a:r>
          </a:p>
        </p:txBody>
      </p:sp>
      <p:pic>
        <p:nvPicPr>
          <p:cNvPr id="1026" name="Picture 2" descr="Ilmainen kuvapankkikuva tunnisteilla äiti, äiti ja lapsi, äitiys">
            <a:extLst>
              <a:ext uri="{FF2B5EF4-FFF2-40B4-BE49-F238E27FC236}">
                <a16:creationId xmlns:a16="http://schemas.microsoft.com/office/drawing/2014/main" id="{821F3161-2025-A740-A138-57D9C951E3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7714" r="-1" b="9260"/>
          <a:stretch/>
        </p:blipFill>
        <p:spPr bwMode="auto">
          <a:xfrm>
            <a:off x="8573530" y="1943555"/>
            <a:ext cx="3516678" cy="384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CA05010-19CC-4FDE-B9A5-02D08C820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41723" y="6373368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6808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2871F1-F11D-264C-8DD7-0A90706E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191253"/>
            <a:ext cx="10664768" cy="714774"/>
          </a:xfrm>
        </p:spPr>
        <p:txBody>
          <a:bodyPr>
            <a:normAutofit/>
          </a:bodyPr>
          <a:lstStyle/>
          <a:p>
            <a:r>
              <a:rPr lang="fi" dirty="0">
                <a:ea typeface="Calibri"/>
                <a:cs typeface="Calibri"/>
                <a:sym typeface="Calibri"/>
              </a:rPr>
              <a:t>Minäkäsityksen muodostuminen leikki-iässä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6532766-99D8-EB4A-AEB0-A8E8B212B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282" y="1263414"/>
            <a:ext cx="5258718" cy="5403333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M</a:t>
            </a:r>
            <a:r>
              <a:rPr lang="fi-FI" sz="24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inäkäsityksen muodostuminen </a:t>
            </a:r>
            <a:r>
              <a:rPr lang="fi-FI" sz="2400" b="1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alkaa keskimäärin 3. ikävuonna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Leikki-ikä</a:t>
            </a:r>
            <a:r>
              <a:rPr lang="fi-FI" sz="24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 (3-6 v) merkittävää aikaa minäkäsityksen kehittymisen kannalta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konkreettiset kuvaukset itsestä muuttuvat vähitellen monimutkaisemmiksi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Vertaissuhteet</a:t>
            </a:r>
            <a:r>
              <a:rPr lang="fi-FI" sz="24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 tärkeässä roolissa 4. ja 5. ikävuoden kohdalla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b="1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sosiaalinen vertailu</a:t>
            </a:r>
            <a:r>
              <a:rPr lang="fi-FI" sz="24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: lapselle muodostuu käsitys omista kyvyistä, esim. missä on hyvä tai huono verrattuna muihin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Myönteinen minäkäsitys:</a:t>
            </a:r>
            <a:endParaRPr lang="fi-FI" sz="2400" dirty="0">
              <a:highlight>
                <a:srgbClr val="FFFFFF"/>
              </a:highlight>
              <a:ea typeface="Calibri"/>
              <a:cs typeface="Calibri"/>
              <a:sym typeface="Calibri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fi-FI" sz="2400" dirty="0">
                <a:highlight>
                  <a:srgbClr val="FFFFFF"/>
                </a:highlight>
              </a:rPr>
              <a:t>luottamusta itseen ja omiin mahdollisuuksiin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i-FI" sz="2400" dirty="0">
                <a:highlight>
                  <a:srgbClr val="FFFFFF"/>
                </a:highlight>
              </a:rPr>
              <a:t>kehittymisessä tärkeää lapsen kokemus hyväksytyksi ja rakastetuksi tulemisesta</a:t>
            </a:r>
            <a:r>
              <a:rPr lang="fi-FI" sz="2400" dirty="0">
                <a:highlight>
                  <a:srgbClr val="FFFFFF"/>
                </a:highlight>
                <a:cs typeface="Calibri"/>
                <a:sym typeface="Calibri"/>
              </a:rPr>
              <a:t> sekä siitä, että </a:t>
            </a:r>
            <a:r>
              <a:rPr lang="fi-FI" sz="24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omilla ajatuksilla ja tunteilla on merkitystä</a:t>
            </a:r>
          </a:p>
          <a:p>
            <a:pPr>
              <a:buFont typeface="Arial" panose="020B0604020202020204" pitchFamily="34" charset="0"/>
              <a:buChar char="•"/>
            </a:pPr>
            <a:endParaRPr lang="fi-FI" sz="2400" dirty="0">
              <a:highlight>
                <a:srgbClr val="FFFFFF"/>
              </a:highlight>
              <a:ea typeface="Calibri"/>
              <a:cs typeface="Calibri"/>
              <a:sym typeface="Calibri"/>
            </a:endParaRPr>
          </a:p>
          <a:p>
            <a:pPr>
              <a:buFont typeface="Arial" panose="020B0604020202020204" pitchFamily="34" charset="0"/>
              <a:buChar char="•"/>
            </a:pPr>
            <a:endParaRPr lang="fi-FI" sz="2400" dirty="0">
              <a:highlight>
                <a:srgbClr val="FFFFFF"/>
              </a:highlight>
              <a:ea typeface="Calibri"/>
              <a:cs typeface="Calibri"/>
              <a:sym typeface="Calibri"/>
            </a:endParaRPr>
          </a:p>
          <a:p>
            <a:pPr>
              <a:buFont typeface="Arial" panose="020B0604020202020204" pitchFamily="34" charset="0"/>
              <a:buChar char="•"/>
            </a:pPr>
            <a:endParaRPr lang="fi-FI" sz="2400" dirty="0">
              <a:highlight>
                <a:srgbClr val="FFFFFF"/>
              </a:highlight>
              <a:ea typeface="Calibri"/>
              <a:cs typeface="Calibri"/>
              <a:sym typeface="Calibri"/>
            </a:endParaRPr>
          </a:p>
          <a:p>
            <a:pPr>
              <a:buFont typeface="Arial" panose="020B0604020202020204" pitchFamily="34" charset="0"/>
              <a:buChar char="•"/>
            </a:pPr>
            <a:endParaRPr lang="fi-FI" sz="14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EFBA6F1-22D1-B58B-3C40-85117F6842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30" r="8536" b="2"/>
          <a:stretch/>
        </p:blipFill>
        <p:spPr>
          <a:xfrm>
            <a:off x="6217922" y="2286000"/>
            <a:ext cx="4526278" cy="4023360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1593909-362D-E746-B32F-53C393EFB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 Sanoma Pro, Tekijät ● Mieli 2 Kehittyvä ihminen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8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68EDA3-8660-EE47-B3D1-4BE9919CD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061" y="323182"/>
            <a:ext cx="5902060" cy="802909"/>
          </a:xfrm>
        </p:spPr>
        <p:txBody>
          <a:bodyPr>
            <a:normAutofit/>
          </a:bodyPr>
          <a:lstStyle/>
          <a:p>
            <a:r>
              <a:rPr lang="fi" dirty="0">
                <a:ea typeface="Calibri"/>
                <a:cs typeface="Calibri"/>
                <a:sym typeface="Calibri"/>
              </a:rPr>
              <a:t>Itsetunnon kehittyminen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63C7B70-FF76-3449-A761-03216A909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316" y="1255923"/>
            <a:ext cx="6787354" cy="5131112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267" b="1" dirty="0"/>
              <a:t>I</a:t>
            </a:r>
            <a:r>
              <a:rPr lang="fi-FI" sz="2267" b="1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tsetunto</a:t>
            </a:r>
            <a:r>
              <a:rPr lang="fi-FI" sz="2267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: käsitys omasta arvosta ja kyvykkyydestä</a:t>
            </a:r>
            <a:endParaRPr lang="fi-FI" sz="2267" dirty="0">
              <a:ea typeface="Calibri"/>
              <a:cs typeface="Calibri"/>
              <a:sym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>
                <a:ea typeface="Calibri"/>
                <a:cs typeface="Calibri"/>
                <a:sym typeface="Calibri"/>
              </a:rPr>
              <a:t>pohja luodaan varhain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133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itsetunnossa voi tapahtua vaihteluita</a:t>
            </a:r>
            <a:endParaRPr lang="fi-FI" sz="2000" dirty="0">
              <a:ea typeface="Calibri"/>
              <a:cs typeface="Calibri"/>
              <a:sym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267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Terveen itsetunnon perustana myönteinen minäkäsitys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rakentuu pitkälti vanhempien ja muiden kasvattajien palautteen varaan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>
                <a:ea typeface="Calibri"/>
                <a:cs typeface="Calibri"/>
                <a:sym typeface="Calibri"/>
              </a:rPr>
              <a:t>myönteistä kehitystä edistää turvallinen kasvuympäristö; lapsi voi kokea olevansa hyväksytty ja rakastettu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267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Leikki-ikää</a:t>
            </a:r>
            <a:r>
              <a:rPr lang="fi-FI" sz="2267" dirty="0">
                <a:highlight>
                  <a:srgbClr val="FFFFFF"/>
                </a:highlight>
              </a:rPr>
              <a:t>n kuuluu itsensä ja kykyjensä yliarviointi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tärkeää, jotta lapsi uskaltaa ennakkoluulottomasti tarttua uusiin haasteisiin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267" dirty="0">
                <a:highlight>
                  <a:srgbClr val="FFFFFF"/>
                </a:highlight>
                <a:ea typeface="Calibri"/>
                <a:cs typeface="Calibri"/>
                <a:sym typeface="Calibri"/>
              </a:rPr>
              <a:t>Varhainen puuttuminen lapsen negatiivisiin käsityksiin itsestä on tärkeää</a:t>
            </a:r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pic>
        <p:nvPicPr>
          <p:cNvPr id="4098" name="Picture 2" descr="Ilmainen kuvapankkikuva tunnisteilla aktiivisuus, asu, candid-kuva">
            <a:extLst>
              <a:ext uri="{FF2B5EF4-FFF2-40B4-BE49-F238E27FC236}">
                <a16:creationId xmlns:a16="http://schemas.microsoft.com/office/drawing/2014/main" id="{91B0E160-B654-1541-872F-FB4989461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3" r="23963" b="-1"/>
          <a:stretch/>
        </p:blipFill>
        <p:spPr bwMode="auto">
          <a:xfrm>
            <a:off x="7880267" y="724637"/>
            <a:ext cx="3999653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B10F931-FEFD-7F4E-BD9F-CC7FD6F61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78461" y="6387035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558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C6B84-E10F-294A-9B3A-F8D785BF0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721070"/>
          </a:xfrm>
        </p:spPr>
        <p:txBody>
          <a:bodyPr>
            <a:normAutofit/>
          </a:bodyPr>
          <a:lstStyle/>
          <a:p>
            <a:r>
              <a:rPr lang="fi-FI" dirty="0"/>
              <a:t>Kouluikä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EEBE8-FC27-9B43-B939-37E77A0E3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763486"/>
            <a:ext cx="6426591" cy="445443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Kouluikä: </a:t>
            </a:r>
            <a:r>
              <a:rPr lang="fi-FI" sz="2800" dirty="0"/>
              <a:t>toinen nimitys keski- ja myöhäislapsuudelle ennen murrosikää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Ajoittuu noin 7-12 ikävuoden välille</a:t>
            </a:r>
          </a:p>
          <a:p>
            <a:pPr>
              <a:buFont typeface="Arial" panose="020B0604020202020204" pitchFamily="34" charset="0"/>
              <a:buChar char="•"/>
            </a:pPr>
            <a:endParaRPr lang="fi-FI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Keskeisiä kouluiän kehityksen muutoksia: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itsenäisyyden lisääntyminen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vertaissuhteiden merkityksen kasvaminen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tiedonkäsittelyn muutokset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1026" name="Picture 2" descr="Ilmainen kuvapankkikuva tunnisteilla ahkera, älykäs, älyllinen">
            <a:extLst>
              <a:ext uri="{FF2B5EF4-FFF2-40B4-BE49-F238E27FC236}">
                <a16:creationId xmlns:a16="http://schemas.microsoft.com/office/drawing/2014/main" id="{40C2DF54-EB61-4741-9B2A-8D21A5686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9" r="25158" b="1"/>
          <a:stretch/>
        </p:blipFill>
        <p:spPr bwMode="auto">
          <a:xfrm>
            <a:off x="7552267" y="640080"/>
            <a:ext cx="3999654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18830C6-9C2A-4A0E-BBD0-F0BC5826F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2412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30EFFE-81E2-4E42-A0A5-F1C55E3B1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1711" y="158268"/>
            <a:ext cx="5475406" cy="1499616"/>
          </a:xfrm>
        </p:spPr>
        <p:txBody>
          <a:bodyPr>
            <a:normAutofit/>
          </a:bodyPr>
          <a:lstStyle/>
          <a:p>
            <a:r>
              <a:rPr lang="fi-FI" dirty="0"/>
              <a:t>Aivojen kehitys kouluiässä</a:t>
            </a:r>
          </a:p>
        </p:txBody>
      </p:sp>
      <p:pic>
        <p:nvPicPr>
          <p:cNvPr id="6" name="Kuva 5" descr="Koripallo menossa korin läpi taivasta vasten">
            <a:extLst>
              <a:ext uri="{FF2B5EF4-FFF2-40B4-BE49-F238E27FC236}">
                <a16:creationId xmlns:a16="http://schemas.microsoft.com/office/drawing/2014/main" id="{E8FDA843-7239-64E7-8810-EA58466D0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r="32345" b="-4"/>
          <a:stretch/>
        </p:blipFill>
        <p:spPr>
          <a:xfrm>
            <a:off x="1" y="10"/>
            <a:ext cx="2934472" cy="331574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E46823D5-C1A1-765A-F407-150DC074D6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335" r="24057" b="-2"/>
          <a:stretch/>
        </p:blipFill>
        <p:spPr>
          <a:xfrm>
            <a:off x="3095339" y="10"/>
            <a:ext cx="2999073" cy="3315748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3110460-2643-40C2-9834-F1561C60F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7102" y="1740724"/>
            <a:ext cx="5475399" cy="4959008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Erityisesti </a:t>
            </a:r>
            <a:r>
              <a:rPr lang="fi-FI" sz="2400" b="1" dirty="0"/>
              <a:t>otsalohkot</a:t>
            </a:r>
            <a:r>
              <a:rPr lang="fi-FI" sz="2400" dirty="0"/>
              <a:t> kypsyvät voimakkaasti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mahdollistaa monien kouluiän taitojen kehittymisen, esim. itsesäätely, oman toiminnan suunnittelu, metakognitiiviset taidot ja </a:t>
            </a:r>
            <a:r>
              <a:rPr lang="fi-FI" sz="2400" dirty="0" err="1"/>
              <a:t>mentalisaatio</a:t>
            </a: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/>
              <a:t>Hermosoluyhteyksien</a:t>
            </a:r>
            <a:r>
              <a:rPr lang="fi-FI" sz="2400" dirty="0"/>
              <a:t> karsiminen ja optimointi keskeistä: toiminta </a:t>
            </a:r>
            <a:r>
              <a:rPr lang="fi-FI" sz="2400" dirty="0" err="1"/>
              <a:t>sujuvoituu</a:t>
            </a:r>
            <a:r>
              <a:rPr lang="fi-FI" sz="2400" dirty="0"/>
              <a:t> ja nopeutuu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Erot monissa kyvyissä voivat olla isoja lasten välillä erilaisen kehitystahdin vuoksi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Karkeamotoriikan päälle rakentuu vähitellen hienomotoriikka (silmä-käsikoordinaatio)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Ympäristö voi tarjota virikkeitä ja stimuloida kehitystä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8FA4EB6-D41F-4E35-84C1-2008E13DE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 Sanoma Pro, Tekijät ● Mieli 2 Kehittyvä ihminen</a:t>
            </a:r>
          </a:p>
        </p:txBody>
      </p:sp>
      <p:pic>
        <p:nvPicPr>
          <p:cNvPr id="8" name="Kuva 7" descr="Paperin kirjoitus-alikohde">
            <a:extLst>
              <a:ext uri="{FF2B5EF4-FFF2-40B4-BE49-F238E27FC236}">
                <a16:creationId xmlns:a16="http://schemas.microsoft.com/office/drawing/2014/main" id="{C692CA91-1620-AF31-0BA0-8159B8CD43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4" b="5535"/>
          <a:stretch/>
        </p:blipFill>
        <p:spPr>
          <a:xfrm>
            <a:off x="20" y="3476625"/>
            <a:ext cx="6094392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374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7ED3C9-B5ED-4A6F-941B-93868EC56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418" y="265612"/>
            <a:ext cx="5901459" cy="902921"/>
          </a:xfrm>
        </p:spPr>
        <p:txBody>
          <a:bodyPr>
            <a:normAutofit/>
          </a:bodyPr>
          <a:lstStyle/>
          <a:p>
            <a:r>
              <a:rPr lang="fi-FI" dirty="0"/>
              <a:t>Temperamentti ja koulu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9AB603-241A-47B5-89F4-C5CCC99EB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205" y="1273215"/>
            <a:ext cx="6019937" cy="5584785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Temperamentti:</a:t>
            </a:r>
            <a:r>
              <a:rPr lang="fi-FI" sz="2800" dirty="0"/>
              <a:t> synnynnäinen toiminta- ja reagointitapa → voi vaikuttaa siihen, miten lapsi sopeutuu kouluun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Esim. herkkä reagointi ympäristön ärsykkeisiin tai impulsiivisuus voivat tuottaa haasteita erityisesti, jos kouluympäristö ei huomioi erilaisia temperamentteja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Hyvä työrauha ja erilaisia temperamentteja huomioiva opetus tasaavat synnynnäisiä eroja temperamenteissa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Keskeistä </a:t>
            </a:r>
            <a:r>
              <a:rPr lang="fi-FI" sz="2800" b="1" dirty="0"/>
              <a:t>temperamentin ja ympäristön yhteensopivuus</a:t>
            </a:r>
            <a:r>
              <a:rPr lang="fi-FI" sz="2800" dirty="0"/>
              <a:t>: millä tavalla erilaisiin temperamentteihin reagoidaan ympäristön taholta?</a:t>
            </a:r>
          </a:p>
        </p:txBody>
      </p:sp>
      <p:pic>
        <p:nvPicPr>
          <p:cNvPr id="2050" name="Picture 2" descr="Ilmainen kuvapankkikuva tunnisteilla ihmiset, istuminen, kirjoituspöydät">
            <a:extLst>
              <a:ext uri="{FF2B5EF4-FFF2-40B4-BE49-F238E27FC236}">
                <a16:creationId xmlns:a16="http://schemas.microsoft.com/office/drawing/2014/main" id="{CE658C3E-8033-2042-8D9E-CEAA382C3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877" y="2476224"/>
            <a:ext cx="5121485" cy="289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EA6084B-BAD3-4AE9-85E6-9079CFF44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777756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6FA5A3-284B-4FF8-B1A7-6A8D3788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956" y="164592"/>
            <a:ext cx="5902061" cy="1499616"/>
          </a:xfrm>
        </p:spPr>
        <p:txBody>
          <a:bodyPr>
            <a:normAutofit/>
          </a:bodyPr>
          <a:lstStyle/>
          <a:p>
            <a:r>
              <a:rPr lang="fi-FI" sz="4800" dirty="0"/>
              <a:t>Tiedonkäsittelyn muutoksia kouluiässä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6BF4BCC-74B7-4E56-B7C7-08E2B9A79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228" y="1574157"/>
            <a:ext cx="6539696" cy="5034987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Kouluopiskelu haastaa ja stimuloi tiedonkäsittelyä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Valikoiva tarkkaavaisuus</a:t>
            </a:r>
            <a:r>
              <a:rPr lang="fi-FI" sz="2800" dirty="0"/>
              <a:t>: prosessi, jossa jotakin tietoa valitaan aktiivisesti tiedonkäsittelyyn ja jätetään samalla muuta tietoa huomiotta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esim. opetukseen tai tehtäviin keskittyminen vaatii ja harjoittaa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Itsesäätely</a:t>
            </a:r>
            <a:r>
              <a:rPr lang="fi-FI" sz="2800" dirty="0"/>
              <a:t> ja </a:t>
            </a:r>
            <a:r>
              <a:rPr lang="fi-FI" sz="2800" b="1" dirty="0"/>
              <a:t>toiminnanohjaus</a:t>
            </a:r>
            <a:r>
              <a:rPr lang="fi-FI" sz="2800" dirty="0"/>
              <a:t> tehostuvat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oman toiminnan hallinta tärkeää opiskelussa ja vertaissuhteissa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Osalle lapsista tarkkaavaisuuden ja säätelyn taidot vaikeampia synnynnäisesti (biologiset syyt)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esim. aktiivisuuden ja tarkkaavuuden häiriö ADHD</a:t>
            </a:r>
          </a:p>
        </p:txBody>
      </p:sp>
      <p:pic>
        <p:nvPicPr>
          <p:cNvPr id="3074" name="Picture 2" descr="Ilmainen kuvapankkikuva tunnisteilla afrikkalainen, askartelu, esikoulu">
            <a:extLst>
              <a:ext uri="{FF2B5EF4-FFF2-40B4-BE49-F238E27FC236}">
                <a16:creationId xmlns:a16="http://schemas.microsoft.com/office/drawing/2014/main" id="{A850CCA9-65CC-1146-B463-A7B62DD54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5" r="22502" b="1"/>
          <a:stretch/>
        </p:blipFill>
        <p:spPr bwMode="auto">
          <a:xfrm>
            <a:off x="7552267" y="640080"/>
            <a:ext cx="3999654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4F48E6E-64B8-4DCB-AE2B-D75828C5E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50462" y="6419088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77570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C5F266-E2F9-4A24-A79E-95174006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71" y="210312"/>
            <a:ext cx="9720072" cy="882637"/>
          </a:xfrm>
        </p:spPr>
        <p:txBody>
          <a:bodyPr>
            <a:normAutofit/>
          </a:bodyPr>
          <a:lstStyle/>
          <a:p>
            <a:r>
              <a:rPr lang="fi-FI" dirty="0"/>
              <a:t>Muisti tehostuu kouluiässä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8029124-84B9-40FB-A8A6-99C07BC2A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063" y="1191126"/>
            <a:ext cx="7363325" cy="518224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Työmuisti</a:t>
            </a:r>
            <a:r>
              <a:rPr lang="fi-FI" sz="2800" dirty="0"/>
              <a:t> tehostuu ja laajenee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Työmuistia harjoitetaan kouluopiskelussa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Säilömuistiin</a:t>
            </a:r>
            <a:r>
              <a:rPr lang="fi-FI" sz="2800" dirty="0"/>
              <a:t> tallennetut skeemat tarkentuvat ja lisääntyvät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skeemat tehostavat tiedonkäsittelyä suuntaamalla havaintoja oleellisiin asioihin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Skeemat ja aiemmat tiedot ohjaavat uuden tiedon opiskelua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Muistiin tallennetut tietokokonaisuudet auttavat uuden tiedon omaksumisessa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Toiston kautta tiedot ja opiskelutaidot automatisoituvat</a:t>
            </a:r>
          </a:p>
        </p:txBody>
      </p:sp>
      <p:pic>
        <p:nvPicPr>
          <p:cNvPr id="5122" name="Picture 2" descr="Ilmainen kuvapankkikuva tunnisteilla 2019-ncov, covid-19, elearning">
            <a:extLst>
              <a:ext uri="{FF2B5EF4-FFF2-40B4-BE49-F238E27FC236}">
                <a16:creationId xmlns:a16="http://schemas.microsoft.com/office/drawing/2014/main" id="{EFDBA943-D468-2E42-916F-7F4FE2AF4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262" r="2" b="20739"/>
          <a:stretch/>
        </p:blipFill>
        <p:spPr bwMode="auto">
          <a:xfrm>
            <a:off x="1094176" y="2084832"/>
            <a:ext cx="3127022" cy="3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BB2C78C-01CB-4D9D-9FE2-C31E6D79E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66489" y="6373368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5144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B33EE14-4891-4A05-9C22-B236C2CDF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225987"/>
            <a:ext cx="4582015" cy="1243584"/>
          </a:xfrm>
        </p:spPr>
        <p:txBody>
          <a:bodyPr>
            <a:normAutofit fontScale="90000"/>
          </a:bodyPr>
          <a:lstStyle/>
          <a:p>
            <a:r>
              <a:rPr lang="fi-FI" dirty="0"/>
              <a:t>Ajattelun kehitys kouluiässä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6F9092F-CB1D-4022-B245-431CBD051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4" y="1828800"/>
            <a:ext cx="6139542" cy="4916224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000" b="1" dirty="0"/>
              <a:t>Konkreettinen ajattelu </a:t>
            </a:r>
            <a:r>
              <a:rPr lang="fi-FI" sz="2000" dirty="0"/>
              <a:t>yleistä kouluiässä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b="1" dirty="0"/>
              <a:t>Piaget’n</a:t>
            </a:r>
            <a:r>
              <a:rPr lang="fi-FI" sz="2000" dirty="0"/>
              <a:t> teorian mukaan keskeistä luokittelun taitojen ja ongelmanratkaisun kehittyminen (s. 66)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b="1" dirty="0"/>
              <a:t>konkreettisten operaatioiden vaihe</a:t>
            </a:r>
            <a:r>
              <a:rPr lang="fi-FI" sz="2000" dirty="0"/>
              <a:t>: ajattelun tueksi tarvitaan vielä konkreettisia apuvälineitä, esim. kuvat tai sormien avulla laskeminen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/>
              <a:t>Vähitellen lapsi oppii käyttämään </a:t>
            </a:r>
            <a:r>
              <a:rPr lang="fi-FI" sz="2000" b="1" dirty="0"/>
              <a:t>käsitteitä</a:t>
            </a:r>
            <a:r>
              <a:rPr lang="fi-FI" sz="2000" dirty="0"/>
              <a:t> ajattelun apuvälineinä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tärkeä askel kohti </a:t>
            </a:r>
            <a:r>
              <a:rPr lang="fi-FI" sz="2000" b="1" dirty="0"/>
              <a:t>abstraktia ajattelua </a:t>
            </a:r>
            <a:r>
              <a:rPr lang="fi-FI" sz="2000" dirty="0"/>
              <a:t>(kouluiän loppupuolella)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b="1" dirty="0" err="1"/>
              <a:t>Vygotsky</a:t>
            </a:r>
            <a:r>
              <a:rPr lang="fi-FI" sz="2000" dirty="0"/>
              <a:t>: sosiaalinen vuorovaikutus keskeistä ajattelun kehittymisessä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yksilölliselle </a:t>
            </a:r>
            <a:r>
              <a:rPr lang="fi-FI" sz="2000" b="1" dirty="0"/>
              <a:t>lähikehityksen vyöhykkeelle </a:t>
            </a:r>
            <a:r>
              <a:rPr lang="fi-FI" sz="2000" dirty="0"/>
              <a:t>(opiskeltava asia on sopivan haastava, mutta ei liian vaikea) voi päästä esim. opettajan tai osaavamman vertaisen avustuksella</a:t>
            </a:r>
          </a:p>
        </p:txBody>
      </p:sp>
      <p:pic>
        <p:nvPicPr>
          <p:cNvPr id="9" name="Kuva 8" descr="Palapelit aivoissa">
            <a:extLst>
              <a:ext uri="{FF2B5EF4-FFF2-40B4-BE49-F238E27FC236}">
                <a16:creationId xmlns:a16="http://schemas.microsoft.com/office/drawing/2014/main" id="{FA79A987-A62B-61C2-BAF6-8552822CC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857" y="1107343"/>
            <a:ext cx="5455921" cy="3641827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34D5A9-D605-4921-A24B-4CF9BE157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 Sanoma Pro, Tekijät ● Mieli 2 Kehittyvä ihminen</a:t>
            </a:r>
          </a:p>
        </p:txBody>
      </p:sp>
    </p:spTree>
    <p:extLst>
      <p:ext uri="{BB962C8B-B14F-4D97-AF65-F5344CB8AC3E}">
        <p14:creationId xmlns:p14="http://schemas.microsoft.com/office/powerpoint/2010/main" val="5578913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121958-E461-4AB3-9AB3-3E1087ABE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112976"/>
            <a:ext cx="6066818" cy="1004098"/>
          </a:xfrm>
        </p:spPr>
        <p:txBody>
          <a:bodyPr>
            <a:normAutofit/>
          </a:bodyPr>
          <a:lstStyle/>
          <a:p>
            <a:r>
              <a:rPr lang="fi-FI" dirty="0"/>
              <a:t>Metakognitiiviset taidot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F87435-312B-499D-B606-01A544C50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353" y="1232698"/>
            <a:ext cx="6564368" cy="551232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Metakognitio</a:t>
            </a:r>
            <a:r>
              <a:rPr lang="fi-F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tietoisuus omista kognitiivisista prosesseista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ajattelua omasta ajattelusta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Oppiminen kehittää metakognitiivisia taitoja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lapsi tulee tietoisemmaksi esim. oman muistinsa ja tarkkaavaisuutensa toiminnasta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Kouluiän loppupuolella lapsi pystyy jo melko hyvin arvioimaan esim. oman muistinsa rajallisuutta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Sosiaalinen vertailu 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lisää tietoutta omista tiedonkäsittelytaidoista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Metakognitiivisten taitojen kehittyminen jatkuu koko elämän ajan (esim. myöhempi opiskelu ja työelämä)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340B72F-8ACB-4712-AA33-AF1085B64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148" y="6470704"/>
            <a:ext cx="3875798" cy="274320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fi-FI" dirty="0"/>
          </a:p>
        </p:txBody>
      </p:sp>
      <p:pic>
        <p:nvPicPr>
          <p:cNvPr id="4098" name="Picture 2" descr="Ilmainen kuvapankkikuva tunnisteilla blondi, hymyily, ihmiset">
            <a:extLst>
              <a:ext uri="{FF2B5EF4-FFF2-40B4-BE49-F238E27FC236}">
                <a16:creationId xmlns:a16="http://schemas.microsoft.com/office/drawing/2014/main" id="{BE1FF370-2C11-2048-B897-60ACE96CD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35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9148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2B6606-C8D2-4625-928A-15DEFAB30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41" y="147710"/>
            <a:ext cx="9720072" cy="1026942"/>
          </a:xfrm>
        </p:spPr>
        <p:txBody>
          <a:bodyPr>
            <a:normAutofit/>
          </a:bodyPr>
          <a:lstStyle/>
          <a:p>
            <a:r>
              <a:rPr lang="fi-FI" dirty="0" err="1"/>
              <a:t>Mentalisaatiotaidot</a:t>
            </a:r>
            <a:r>
              <a:rPr lang="fi-FI" dirty="0"/>
              <a:t> kehittyvät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57D2C6-7AF3-4E35-ADA4-CA5038D84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15" y="1387075"/>
            <a:ext cx="7495192" cy="532321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Mielen teorian perustalle kehittyy </a:t>
            </a: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mentalisaatio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tai </a:t>
            </a: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mielentäminen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Mielen teoria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kyky ymmärtää, että muilla on oma mieli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Laajenee kyvyksi hahmottaa sekä omaa että toisten mieltä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Mentalisaatio</a:t>
            </a:r>
            <a:r>
              <a:rPr lang="fi-F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i-FI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mielentäminen</a:t>
            </a:r>
            <a:r>
              <a:rPr lang="fi-F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kykyä hahmottaa oman ja muiden toiminnan taustalla vaikuttavaa mieltä ja sen sisältöjä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laajempi taito nähdä, että toiminnan taustalla voi olla monenlaisia tunteita, motiiveja ja ajatuksia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Mentalisaatio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tärkeä osa </a:t>
            </a:r>
            <a:r>
              <a:rPr lang="fi-F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tunnetaitoja 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mahdollistaa oman ja toisten tunteiden huomioimisen sosiaalisessa toiminnassa</a:t>
            </a:r>
          </a:p>
        </p:txBody>
      </p:sp>
      <p:pic>
        <p:nvPicPr>
          <p:cNvPr id="6" name="Kuva 5" descr="Kuva, joka sisältää kohteen henkilö, ulko&#10;&#10;Kuvaus luotu automaattisesti">
            <a:extLst>
              <a:ext uri="{FF2B5EF4-FFF2-40B4-BE49-F238E27FC236}">
                <a16:creationId xmlns:a16="http://schemas.microsoft.com/office/drawing/2014/main" id="{00611F56-CA9C-B14C-8FE8-5D2E172E7D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 r="2360" b="12936"/>
          <a:stretch/>
        </p:blipFill>
        <p:spPr>
          <a:xfrm rot="5400000">
            <a:off x="7746103" y="2523107"/>
            <a:ext cx="4194986" cy="3152438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C4E42B8-3910-4D93-9A74-5444908BC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8356" y="6497867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kristiina</a:t>
            </a:r>
            <a:r>
              <a:rPr lang="fi-FI" dirty="0"/>
              <a:t> Holm</a:t>
            </a:r>
          </a:p>
        </p:txBody>
      </p:sp>
    </p:spTree>
    <p:extLst>
      <p:ext uri="{BB962C8B-B14F-4D97-AF65-F5344CB8AC3E}">
        <p14:creationId xmlns:p14="http://schemas.microsoft.com/office/powerpoint/2010/main" val="2638721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555765-4159-FA45-97E2-D2458AD25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fi-FI" dirty="0"/>
              <a:t>Kognitiivinen kehitys ja kasvuympäristö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37F1F4-DD69-8942-8C9A-AACEBDF79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159" y="1932972"/>
            <a:ext cx="6609145" cy="4537732"/>
          </a:xfrm>
        </p:spPr>
        <p:txBody>
          <a:bodyPr vert="horz" lIns="45720" tIns="45720" rIns="45720" bIns="45720" rtlCol="0" anchor="t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000" dirty="0"/>
              <a:t> </a:t>
            </a:r>
            <a:r>
              <a:rPr lang="fi-FI" sz="2400" dirty="0"/>
              <a:t>Kognitiivinen kehitys tapahtuu vuorovaikutuksessa sosiaalisen ympäristön kanssa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 Kehityspsykologian ja oppimisen uranuurtaja </a:t>
            </a:r>
            <a:r>
              <a:rPr lang="fi-FI" sz="2400" b="1" dirty="0" err="1"/>
              <a:t>Lev</a:t>
            </a:r>
            <a:r>
              <a:rPr lang="fi-FI" sz="2400" b="1" dirty="0"/>
              <a:t> </a:t>
            </a:r>
            <a:r>
              <a:rPr lang="fi-FI" sz="2400" b="1" dirty="0" err="1"/>
              <a:t>Vygotsky</a:t>
            </a:r>
            <a:r>
              <a:rPr lang="fi-FI" sz="2400" b="1" dirty="0"/>
              <a:t> </a:t>
            </a:r>
            <a:r>
              <a:rPr lang="fi-FI" sz="2400" dirty="0"/>
              <a:t>painotti jo 1900-luvun alkupuolella sosiokulttuurista näkökulmaa kehityksessä: 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/>
              <a:t>lapsen kognitiiviset kyvyt kehittyvät kasvuympäristöön ja kulttuuriin sopiviksi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 </a:t>
            </a:r>
            <a:r>
              <a:rPr lang="fi-FI" sz="2400" b="1" dirty="0"/>
              <a:t>Lähikehityksen vyöhyke</a:t>
            </a:r>
            <a:r>
              <a:rPr lang="fi-FI" sz="2400" dirty="0"/>
              <a:t>: yksilön nykyisen kehitystason ja seuraavan mahdollisen kehitystason välinen tila, jossa yksilö pystyy oppimaan uuden toiminnon osaavamman henkilön avustuksella</a:t>
            </a:r>
          </a:p>
          <a:p>
            <a:pPr marL="0" indent="0">
              <a:buNone/>
            </a:pP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5DEE4CF-F82D-DF49-B9ED-7DF064CB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148" y="6470704"/>
            <a:ext cx="3875798" cy="274320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4098" name="Picture 2" descr="Ilmainen kuvapankkikuva tunnisteilla äiti, flunssa, isä">
            <a:extLst>
              <a:ext uri="{FF2B5EF4-FFF2-40B4-BE49-F238E27FC236}">
                <a16:creationId xmlns:a16="http://schemas.microsoft.com/office/drawing/2014/main" id="{7F278DF8-719B-C84C-8858-5B52E0AF7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" r="-2" b="-2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8987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949437-CB15-462A-898E-6E6B20FE7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319" y="221659"/>
            <a:ext cx="9720072" cy="863816"/>
          </a:xfrm>
        </p:spPr>
        <p:txBody>
          <a:bodyPr>
            <a:normAutofit/>
          </a:bodyPr>
          <a:lstStyle/>
          <a:p>
            <a:r>
              <a:rPr lang="fi-FI" dirty="0" err="1"/>
              <a:t>Mentalisaation</a:t>
            </a:r>
            <a:r>
              <a:rPr lang="fi-FI" dirty="0"/>
              <a:t> kehitys</a:t>
            </a:r>
          </a:p>
        </p:txBody>
      </p:sp>
      <p:pic>
        <p:nvPicPr>
          <p:cNvPr id="6146" name="Picture 2" descr="Ilmainen kuvapankkikuva tunnisteilla elämäntapa, hilpeä, ihmiset">
            <a:extLst>
              <a:ext uri="{FF2B5EF4-FFF2-40B4-BE49-F238E27FC236}">
                <a16:creationId xmlns:a16="http://schemas.microsoft.com/office/drawing/2014/main" id="{B33478F4-89C6-974D-8573-D3D46365C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2" r="-2" b="4061"/>
          <a:stretch/>
        </p:blipFill>
        <p:spPr bwMode="auto">
          <a:xfrm>
            <a:off x="406400" y="1665000"/>
            <a:ext cx="4233333" cy="463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AF0169-A6CB-49EE-8AC3-A5E28B4BE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932" y="966726"/>
            <a:ext cx="7128935" cy="5891274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Tukee sen </a:t>
            </a:r>
            <a:r>
              <a:rPr lang="fi-FI" sz="2800" b="1" dirty="0"/>
              <a:t>ymmärtämistä, että mieli ja todellisuus ovat erillisiä asioita </a:t>
            </a:r>
            <a:r>
              <a:rPr lang="fi-FI" sz="2800" dirty="0"/>
              <a:t>(ironia, sarkasmi)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Monipuolistaa kielenkäyttöä</a:t>
            </a:r>
            <a:r>
              <a:rPr lang="fi-FI" sz="2800" dirty="0"/>
              <a:t>, kun yksilö alkaa hahmottaa toisen mahdollisia mielentiloja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Turvallinen kiintymyssuhde</a:t>
            </a:r>
            <a:r>
              <a:rPr lang="fi-FI" sz="2800" dirty="0"/>
              <a:t>, sosiaalinen toiminta ja </a:t>
            </a:r>
            <a:r>
              <a:rPr lang="fi-FI" sz="2800" b="1" dirty="0"/>
              <a:t>vertaissuhteet tukevat</a:t>
            </a:r>
            <a:r>
              <a:rPr lang="fi-FI" sz="2800" dirty="0"/>
              <a:t> </a:t>
            </a:r>
            <a:r>
              <a:rPr lang="fi-FI" sz="2800" dirty="0" err="1"/>
              <a:t>mentalisaatiotaitojen</a:t>
            </a:r>
            <a:r>
              <a:rPr lang="fi-FI" sz="2800" dirty="0"/>
              <a:t> kehittymistä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b="1" dirty="0"/>
              <a:t>Kehittyy entisestään nuoruuden ja aikuisuuden aikana </a:t>
            </a:r>
            <a:r>
              <a:rPr lang="fi-FI" sz="2800" dirty="0"/>
              <a:t>(toimiva </a:t>
            </a:r>
            <a:r>
              <a:rPr lang="fi-FI" sz="2800" dirty="0" err="1"/>
              <a:t>mentalisaatio</a:t>
            </a:r>
            <a:r>
              <a:rPr lang="fi-FI" sz="2800" dirty="0"/>
              <a:t> yhteydessä myönteisiin ystävyys- ja parisuhteisiin ja sensitiiviseen vanhemmuuteen)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Stressi, väsymys, vaara heikentävät kykyä asettua toisen asemaan (mielen resurssit kuormittuneita)</a:t>
            </a:r>
          </a:p>
          <a:p>
            <a:pPr>
              <a:buFont typeface="Arial" panose="020B0604020202020204" pitchFamily="34" charset="0"/>
              <a:buChar char="•"/>
            </a:pPr>
            <a:endParaRPr lang="fi-FI" sz="28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074A7A9-016E-4A0C-92F8-9DD361DB2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 Sanoma Pro, Tekijät ● Mieli 2 Kehittyvä ihminen</a:t>
            </a:r>
          </a:p>
        </p:txBody>
      </p:sp>
    </p:spTree>
    <p:extLst>
      <p:ext uri="{BB962C8B-B14F-4D97-AF65-F5344CB8AC3E}">
        <p14:creationId xmlns:p14="http://schemas.microsoft.com/office/powerpoint/2010/main" val="2833421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887499-0E8B-4EBA-8977-FE9EA3478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255" y="243994"/>
            <a:ext cx="5902061" cy="792171"/>
          </a:xfrm>
        </p:spPr>
        <p:txBody>
          <a:bodyPr>
            <a:normAutofit/>
          </a:bodyPr>
          <a:lstStyle/>
          <a:p>
            <a:r>
              <a:rPr lang="fi-FI" dirty="0"/>
              <a:t>Oppimisen ongelmat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7392CE-B12B-4D8B-BB64-3555FFBF6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255" y="1002596"/>
            <a:ext cx="6513075" cy="5855404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Yksilöiden välillä synnynnäisiä eroja oppimisen mahdollisuuksissa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Dysleksia:</a:t>
            </a:r>
            <a:r>
              <a:rPr lang="fi-FI" dirty="0"/>
              <a:t> lukemisen erityisvaikeus, jossa lukeminen ja oikein kirjoittaminen on vaikeutunut ja niissä tulee paljon virheitä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200" dirty="0"/>
              <a:t>ei usein liity älykkyyteen tai muihin tiedonkäsittelyn toimintoihin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200" dirty="0"/>
              <a:t>synnynnäinen ja perinnöllinen tausta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 err="1"/>
              <a:t>Dyskalkulia</a:t>
            </a:r>
            <a:r>
              <a:rPr lang="fi-FI" b="1" dirty="0"/>
              <a:t>:</a:t>
            </a:r>
            <a:r>
              <a:rPr lang="fi-FI" dirty="0"/>
              <a:t> matematiikan erityisvaikeus, jossa erityisesti numeroiden hahmottaminen ja laskeminen haastavia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200" dirty="0"/>
              <a:t>erityisesti matematiikka voi tuottaa haasteita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200" dirty="0"/>
              <a:t>synnynnäinen tausta, joka liittyy työmuistin toimintaan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Molemmissa tärkeää tukitoimet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200" dirty="0"/>
              <a:t>voivat vähentää riskitekijöiden vaikutusta ja auttaa oppimaan</a:t>
            </a:r>
          </a:p>
        </p:txBody>
      </p:sp>
      <p:pic>
        <p:nvPicPr>
          <p:cNvPr id="6" name="Kuva 5" descr="Tyttö luettava kirja">
            <a:extLst>
              <a:ext uri="{FF2B5EF4-FFF2-40B4-BE49-F238E27FC236}">
                <a16:creationId xmlns:a16="http://schemas.microsoft.com/office/drawing/2014/main" id="{58F1EF9E-77D8-B827-F580-7C4BD8A87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9" r="3015" b="-4"/>
          <a:stretch/>
        </p:blipFill>
        <p:spPr>
          <a:xfrm>
            <a:off x="7552267" y="640080"/>
            <a:ext cx="3999654" cy="3277277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9478B00A-C33F-37F3-941A-1A7B3E84B1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94" r="-1" b="-1"/>
          <a:stretch/>
        </p:blipFill>
        <p:spPr>
          <a:xfrm>
            <a:off x="7552267" y="4078225"/>
            <a:ext cx="3999654" cy="2139694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8BA6BC1-FF66-40ED-91B7-6CFEE74DD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 Sanoma Pro, Tekijät ● Mieli 2 Kehittyvä ihminen</a:t>
            </a:r>
          </a:p>
        </p:txBody>
      </p:sp>
    </p:spTree>
    <p:extLst>
      <p:ext uri="{BB962C8B-B14F-4D97-AF65-F5344CB8AC3E}">
        <p14:creationId xmlns:p14="http://schemas.microsoft.com/office/powerpoint/2010/main" val="20632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0624" y="4702758"/>
            <a:ext cx="6949440" cy="2042266"/>
          </a:xfrm>
        </p:spPr>
        <p:txBody>
          <a:bodyPr anchor="b">
            <a:normAutofit/>
          </a:bodyPr>
          <a:lstStyle/>
          <a:p>
            <a:pPr algn="l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Kouluiän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sosiaaliset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suhteet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ja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sosioemotionaalinen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kehitys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4755BBF-20F6-4CBF-B8E4-854B7AE8A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2640768"/>
            <a:ext cx="3993942" cy="1557637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FC77988-52CD-4C7B-853C-E18DA47E8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</a:p>
        </p:txBody>
      </p:sp>
    </p:spTree>
    <p:extLst>
      <p:ext uri="{BB962C8B-B14F-4D97-AF65-F5344CB8AC3E}">
        <p14:creationId xmlns:p14="http://schemas.microsoft.com/office/powerpoint/2010/main" val="4145590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C6B84-E10F-294A-9B3A-F8D785BF0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89" y="228029"/>
            <a:ext cx="6066818" cy="914972"/>
          </a:xfrm>
        </p:spPr>
        <p:txBody>
          <a:bodyPr>
            <a:normAutofit/>
          </a:bodyPr>
          <a:lstStyle/>
          <a:p>
            <a:r>
              <a:rPr lang="fi-FI" dirty="0"/>
              <a:t>Minäkäsitys muovautuu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EEBE8-FC27-9B43-B939-37E77A0E3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389" y="1254443"/>
            <a:ext cx="6586538" cy="5216261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3200" dirty="0"/>
              <a:t>Minäkäsitys laajenee ja tarkentuu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800" dirty="0"/>
              <a:t>koskee ulkoisten ominaisuuksien lisäksi mm. unelmia, motiiveja, rooleja ja sosiaalista asemaa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3200" b="1" dirty="0"/>
              <a:t>Sosiaalinen vertailu:</a:t>
            </a:r>
            <a:r>
              <a:rPr lang="fi-FI" sz="3200" dirty="0"/>
              <a:t> oman </a:t>
            </a:r>
            <a:r>
              <a:rPr lang="fi-FI" sz="3200" dirty="0" err="1"/>
              <a:t>minän</a:t>
            </a:r>
            <a:r>
              <a:rPr lang="fi-FI" sz="3200" dirty="0"/>
              <a:t> vertailu muihin lisääntyy ja muokkaa minäkäsitystä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3200" b="1" dirty="0"/>
              <a:t>Itsetunto:</a:t>
            </a:r>
            <a:r>
              <a:rPr lang="fi-FI" sz="3200" dirty="0"/>
              <a:t> käsitys omasta arvosta ja merkityksestä muovautuu ja toisaalta vaikuttaa sosiaalisessa toiminnassa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800" dirty="0"/>
              <a:t>hyvä itsetunto tukee kouluviihtyvyyttä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800" dirty="0"/>
              <a:t>suojaava tekijä kouluiän kehityksessä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AFE3532-3531-4E36-8661-B13B07F8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148" y="6470704"/>
            <a:ext cx="3875798" cy="274320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fi-FI" dirty="0"/>
          </a:p>
        </p:txBody>
      </p:sp>
      <p:pic>
        <p:nvPicPr>
          <p:cNvPr id="1030" name="Picture 6" descr="Ilmainen kuvapankkikuva tunnisteilla aktiivinen, anonyymi, blondi">
            <a:extLst>
              <a:ext uri="{FF2B5EF4-FFF2-40B4-BE49-F238E27FC236}">
                <a16:creationId xmlns:a16="http://schemas.microsoft.com/office/drawing/2014/main" id="{638100C0-D2BC-5440-8DB8-9CB51F931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9" r="32211" b="-1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1632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47898-8658-9A44-9A9C-668D570F9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306609"/>
            <a:ext cx="9720072" cy="886397"/>
          </a:xfrm>
        </p:spPr>
        <p:txBody>
          <a:bodyPr/>
          <a:lstStyle/>
          <a:p>
            <a:r>
              <a:rPr lang="en-FI" dirty="0"/>
              <a:t>Minäkäsityksen taustatekijöitä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B647E-F65C-004A-9D86-0A10465B1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193006"/>
            <a:ext cx="9977248" cy="555201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F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Turvallinen kiintymssuhde </a:t>
            </a:r>
            <a:r>
              <a:rPr lang="en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tukee minäkäsityksen kehitystä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kouluiässä 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urvallisuus, myönteiset tunteet ja hyväksyntä sisäistyvät osaksi käsitystä itsestä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apsen minäpystyvyyttä ja itsetuntoa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tukevat y</a:t>
            </a:r>
            <a:r>
              <a:rPr lang="en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mpäristöstä saadut onnistumisen kokemukset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F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inäpystyvyys</a:t>
            </a:r>
            <a:r>
              <a:rPr lang="fi-F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luottamus omaan kykyyn selvitä haastavissa tilanteissa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tärkeää </a:t>
            </a:r>
            <a:r>
              <a:rPr lang="en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koulussa kohdattavien oppimisen ja sosiaalisten haasteiden kannalta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Turvattomuus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kaltoinkohtelu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väkivalta tai kiusaaminen heijastuvat kielteisesti lapsen minäkäsityksen muodostumiseen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F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Yhteiskunnalliset tekijät</a:t>
            </a:r>
            <a:r>
              <a:rPr lang="fi-F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vaikuttavat minäkäsityksen muodostumiseen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mm. </a:t>
            </a:r>
            <a:r>
              <a:rPr lang="en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varallisuus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sosiaalinen asema 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</a:t>
            </a:r>
            <a:r>
              <a:rPr lang="en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kulttuuri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individualis</a:t>
            </a:r>
            <a:r>
              <a:rPr lang="fi-FI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tis</a:t>
            </a:r>
            <a:r>
              <a:rPr lang="en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issa kulttuureissa itsen ja omien saavutusten korostaminen hyväksytympää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AF9251E-4F9F-45C1-BC2F-634D4623C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</a:p>
        </p:txBody>
      </p:sp>
    </p:spTree>
    <p:extLst>
      <p:ext uri="{BB962C8B-B14F-4D97-AF65-F5344CB8AC3E}">
        <p14:creationId xmlns:p14="http://schemas.microsoft.com/office/powerpoint/2010/main" val="1364369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03249-5441-8146-B008-0B71C46A1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949" y="224330"/>
            <a:ext cx="10963085" cy="798236"/>
          </a:xfrm>
        </p:spPr>
        <p:txBody>
          <a:bodyPr>
            <a:normAutofit/>
          </a:bodyPr>
          <a:lstStyle/>
          <a:p>
            <a:r>
              <a:rPr lang="en-FI" dirty="0"/>
              <a:t>Sosiaalinen näkökulma kouluiän kehitykseen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8FFCC-4745-9444-87E9-DAB3045AD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257300"/>
            <a:ext cx="6991306" cy="5052060"/>
          </a:xfrm>
        </p:spPr>
        <p:txBody>
          <a:bodyPr vert="horz" lIns="45720" tIns="45720" rIns="45720" bIns="45720" rtlCol="0" anchor="t"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FI" sz="2800" b="1" dirty="0"/>
              <a:t>Lähiympäristö</a:t>
            </a:r>
            <a:r>
              <a:rPr lang="fi-FI" sz="2800" b="1" dirty="0"/>
              <a:t>:</a:t>
            </a:r>
            <a:r>
              <a:rPr lang="fi-FI" sz="2800" dirty="0"/>
              <a:t> </a:t>
            </a:r>
            <a:r>
              <a:rPr lang="en-FI" sz="2800" dirty="0"/>
              <a:t>suoraan lapsen kehitykseen vaikuttavat sosiaaliset tekijät</a:t>
            </a:r>
            <a:endParaRPr lang="fi-FI" sz="2800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en-FI" sz="2400" dirty="0" err="1"/>
              <a:t>merkittävässä</a:t>
            </a:r>
            <a:r>
              <a:rPr lang="en-FI" sz="2400" dirty="0"/>
              <a:t> </a:t>
            </a:r>
            <a:r>
              <a:rPr lang="en-FI" sz="2400" dirty="0" err="1"/>
              <a:t>asemassa</a:t>
            </a:r>
            <a:r>
              <a:rPr lang="fi-FI" sz="2400" dirty="0"/>
              <a:t> kouluiän kehityksessä</a:t>
            </a:r>
            <a:endParaRPr lang="en-FI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Vanhempien</a:t>
            </a:r>
            <a:r>
              <a:rPr lang="en-FI" sz="2800" dirty="0"/>
              <a:t> </a:t>
            </a:r>
            <a:r>
              <a:rPr lang="fi-FI" sz="2800" dirty="0"/>
              <a:t>tuki ja kiinnostus opiskeluun liittyen </a:t>
            </a:r>
            <a:r>
              <a:rPr lang="en-FI" sz="2800" dirty="0" err="1"/>
              <a:t>korreloi</a:t>
            </a:r>
            <a:r>
              <a:rPr lang="fi-FI" sz="2800" dirty="0"/>
              <a:t> lapsen </a:t>
            </a:r>
            <a:r>
              <a:rPr lang="en-FI" sz="2800" dirty="0" err="1"/>
              <a:t>myönteisten</a:t>
            </a:r>
            <a:r>
              <a:rPr lang="en-FI" sz="2800" dirty="0"/>
              <a:t> </a:t>
            </a:r>
            <a:r>
              <a:rPr lang="en-FI" sz="2800" dirty="0" err="1"/>
              <a:t>koulukokemusten</a:t>
            </a:r>
            <a:r>
              <a:rPr lang="en-FI" sz="2800" dirty="0"/>
              <a:t> </a:t>
            </a:r>
            <a:r>
              <a:rPr lang="en-FI" sz="2800" dirty="0" err="1"/>
              <a:t>kanssa</a:t>
            </a:r>
            <a:endParaRPr lang="en-FI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FI" sz="2800" b="1" dirty="0" err="1"/>
              <a:t>Sosioekonominen</a:t>
            </a:r>
            <a:r>
              <a:rPr lang="en-FI" sz="2800" b="1" dirty="0"/>
              <a:t> </a:t>
            </a:r>
            <a:r>
              <a:rPr lang="en-FI" sz="2800" b="1" dirty="0" err="1"/>
              <a:t>asema</a:t>
            </a:r>
            <a:r>
              <a:rPr lang="en-FI" sz="2800" b="1" dirty="0"/>
              <a:t> </a:t>
            </a:r>
            <a:r>
              <a:rPr lang="en-FI" sz="2800" dirty="0" err="1"/>
              <a:t>vaikuttaa</a:t>
            </a:r>
            <a:r>
              <a:rPr lang="fi-FI" sz="2800" dirty="0"/>
              <a:t> myönteisesti koulussa pärjäämiseen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en-FI" sz="2400" dirty="0" err="1"/>
              <a:t>varallisuuden</a:t>
            </a:r>
            <a:r>
              <a:rPr lang="en-FI" sz="2400" dirty="0"/>
              <a:t> </a:t>
            </a:r>
            <a:r>
              <a:rPr lang="en-FI" sz="2400" dirty="0" err="1"/>
              <a:t>myötä</a:t>
            </a:r>
            <a:r>
              <a:rPr lang="en-FI" sz="2400" dirty="0"/>
              <a:t> </a:t>
            </a:r>
            <a:r>
              <a:rPr lang="en-FI" sz="2400" dirty="0" err="1"/>
              <a:t>mahdollisuus</a:t>
            </a:r>
            <a:r>
              <a:rPr lang="en-FI" sz="2400" dirty="0"/>
              <a:t> </a:t>
            </a:r>
            <a:r>
              <a:rPr lang="en-FI" sz="2400" dirty="0" err="1"/>
              <a:t>tarjota</a:t>
            </a:r>
            <a:r>
              <a:rPr lang="en-FI" sz="2400" dirty="0"/>
              <a:t> </a:t>
            </a:r>
            <a:r>
              <a:rPr lang="en-FI" sz="2400" dirty="0" err="1"/>
              <a:t>harrastuksia</a:t>
            </a:r>
            <a:r>
              <a:rPr lang="en-FI" sz="2400" dirty="0"/>
              <a:t>, </a:t>
            </a:r>
            <a:r>
              <a:rPr lang="en-FI" sz="2400" dirty="0" err="1"/>
              <a:t>monipuolista</a:t>
            </a:r>
            <a:r>
              <a:rPr lang="en-FI" sz="2400" dirty="0"/>
              <a:t> </a:t>
            </a:r>
            <a:r>
              <a:rPr lang="en-FI" sz="2400" dirty="0" err="1"/>
              <a:t>ruokavaliota</a:t>
            </a:r>
            <a:r>
              <a:rPr lang="en-FI" sz="2400" dirty="0"/>
              <a:t> ja </a:t>
            </a:r>
            <a:r>
              <a:rPr lang="en-FI" sz="2400" dirty="0" err="1"/>
              <a:t>apua</a:t>
            </a:r>
            <a:r>
              <a:rPr lang="en-FI" sz="2400" dirty="0"/>
              <a:t> </a:t>
            </a:r>
            <a:r>
              <a:rPr lang="en-FI" sz="2400" dirty="0" err="1"/>
              <a:t>opiskeluun</a:t>
            </a:r>
            <a:endParaRPr lang="en-FI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FI" sz="2800" dirty="0"/>
              <a:t>Keskeistä lähiympäristön kokonaisuus</a:t>
            </a:r>
            <a:endParaRPr lang="fi-FI" sz="2800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en-FI" sz="2400" dirty="0" err="1"/>
              <a:t>vaikka</a:t>
            </a:r>
            <a:r>
              <a:rPr lang="en-FI" sz="2400" dirty="0"/>
              <a:t> </a:t>
            </a:r>
            <a:r>
              <a:rPr lang="en-FI" sz="2400" dirty="0" err="1"/>
              <a:t>koulunkäyntiin</a:t>
            </a:r>
            <a:r>
              <a:rPr lang="en-FI" sz="2400" dirty="0"/>
              <a:t> </a:t>
            </a:r>
            <a:r>
              <a:rPr lang="en-FI" sz="2400" dirty="0" err="1"/>
              <a:t>ei</a:t>
            </a:r>
            <a:r>
              <a:rPr lang="en-FI" sz="2400" dirty="0"/>
              <a:t> </a:t>
            </a:r>
            <a:r>
              <a:rPr lang="en-FI" sz="2400" dirty="0" err="1"/>
              <a:t>saisi</a:t>
            </a:r>
            <a:r>
              <a:rPr lang="en-FI" sz="2400" dirty="0"/>
              <a:t> </a:t>
            </a:r>
            <a:r>
              <a:rPr lang="en-FI" sz="2400" dirty="0" err="1"/>
              <a:t>tukea</a:t>
            </a:r>
            <a:r>
              <a:rPr lang="en-FI" sz="2400" dirty="0"/>
              <a:t> </a:t>
            </a:r>
            <a:r>
              <a:rPr lang="en-FI" sz="2400" dirty="0" err="1"/>
              <a:t>vanhemmilta</a:t>
            </a:r>
            <a:r>
              <a:rPr lang="en-FI" sz="2400" dirty="0"/>
              <a:t>, </a:t>
            </a:r>
            <a:r>
              <a:rPr lang="en-FI" sz="2400" dirty="0" err="1"/>
              <a:t>muut</a:t>
            </a:r>
            <a:r>
              <a:rPr lang="en-FI" sz="2400" dirty="0"/>
              <a:t> </a:t>
            </a:r>
            <a:r>
              <a:rPr lang="en-FI" sz="2400" dirty="0" err="1"/>
              <a:t>aikuiset</a:t>
            </a:r>
            <a:r>
              <a:rPr lang="en-FI" sz="2400" dirty="0"/>
              <a:t> ja </a:t>
            </a:r>
            <a:r>
              <a:rPr lang="en-FI" sz="2400" dirty="0" err="1"/>
              <a:t>ystävät</a:t>
            </a:r>
            <a:r>
              <a:rPr lang="en-FI" sz="2400" dirty="0"/>
              <a:t> </a:t>
            </a:r>
            <a:r>
              <a:rPr lang="en-FI" sz="2400" dirty="0" err="1"/>
              <a:t>voivat</a:t>
            </a:r>
            <a:r>
              <a:rPr lang="en-FI" sz="2400" dirty="0"/>
              <a:t> </a:t>
            </a:r>
            <a:r>
              <a:rPr lang="en-FI" sz="2400" dirty="0" err="1"/>
              <a:t>toimia</a:t>
            </a:r>
            <a:r>
              <a:rPr lang="en-FI" sz="2400" dirty="0"/>
              <a:t> </a:t>
            </a:r>
            <a:r>
              <a:rPr lang="en-FI" sz="2400" dirty="0" err="1"/>
              <a:t>suojaavina</a:t>
            </a:r>
            <a:r>
              <a:rPr lang="en-FI" sz="2400" dirty="0"/>
              <a:t> </a:t>
            </a:r>
            <a:r>
              <a:rPr lang="en-FI" sz="2400" dirty="0" err="1"/>
              <a:t>tekijöinä</a:t>
            </a:r>
            <a:endParaRPr lang="en-FI" sz="2400" dirty="0"/>
          </a:p>
        </p:txBody>
      </p:sp>
      <p:pic>
        <p:nvPicPr>
          <p:cNvPr id="3074" name="Picture 2" descr="Ilmainen kuvapankkikuva tunnisteilla 2019-ncov, aikuinen, äiti">
            <a:extLst>
              <a:ext uri="{FF2B5EF4-FFF2-40B4-BE49-F238E27FC236}">
                <a16:creationId xmlns:a16="http://schemas.microsoft.com/office/drawing/2014/main" id="{43AE6001-9C5F-A84B-87E9-B1F1B5818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" r="1" b="23426"/>
          <a:stretch/>
        </p:blipFill>
        <p:spPr bwMode="auto">
          <a:xfrm>
            <a:off x="8015434" y="1983688"/>
            <a:ext cx="3520300" cy="385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F1D3462-55A9-467D-89F8-6C8199C70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3346" y="6435670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</a:p>
        </p:txBody>
      </p:sp>
    </p:spTree>
    <p:extLst>
      <p:ext uri="{BB962C8B-B14F-4D97-AF65-F5344CB8AC3E}">
        <p14:creationId xmlns:p14="http://schemas.microsoft.com/office/powerpoint/2010/main" val="31844089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909A4-9972-5345-AFC5-9E80171C9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FI" dirty="0"/>
              <a:t>Vertaissuhteet</a:t>
            </a:r>
          </a:p>
        </p:txBody>
      </p:sp>
      <p:pic>
        <p:nvPicPr>
          <p:cNvPr id="2050" name="Picture 2" descr="Ilmainen kuvapankkikuva tunnisteilla afrikkalainen amerikkalainen tyttö, afro, candid-kuva">
            <a:extLst>
              <a:ext uri="{FF2B5EF4-FFF2-40B4-BE49-F238E27FC236}">
                <a16:creationId xmlns:a16="http://schemas.microsoft.com/office/drawing/2014/main" id="{9E38F436-3AEC-4A49-A4BB-84B3172DB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15634" b="3"/>
          <a:stretch/>
        </p:blipFill>
        <p:spPr bwMode="auto">
          <a:xfrm>
            <a:off x="796405" y="2079499"/>
            <a:ext cx="3710421" cy="407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134FE-6F6A-014E-91D2-D62D8C9AC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0078" y="800100"/>
            <a:ext cx="7039997" cy="5491743"/>
          </a:xfrm>
        </p:spPr>
        <p:txBody>
          <a:bodyPr vert="horz" lIns="45720" tIns="45720" rIns="45720" bIns="45720" rtlCol="0" anchor="t"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FI" sz="2800" dirty="0"/>
              <a:t>Ystävyyssuhteet syventyvät usein kouluiässä</a:t>
            </a:r>
            <a:endParaRPr lang="fi-FI" sz="2800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400" dirty="0"/>
              <a:t>suhteiden</a:t>
            </a:r>
            <a:r>
              <a:rPr lang="en-FI" sz="2400" dirty="0"/>
              <a:t> solmimisen taustalla usein jonkinlainen </a:t>
            </a:r>
            <a:r>
              <a:rPr lang="en-FI" sz="2400" b="1" dirty="0"/>
              <a:t>samankaltaisuus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FI" sz="2800" b="1" dirty="0" err="1"/>
              <a:t>Vastavuoroisuus</a:t>
            </a:r>
            <a:r>
              <a:rPr lang="en-FI" sz="2800" dirty="0"/>
              <a:t> </a:t>
            </a:r>
            <a:r>
              <a:rPr lang="en-FI" sz="2800" dirty="0" err="1"/>
              <a:t>ystävyyssuhteissa</a:t>
            </a:r>
            <a:r>
              <a:rPr lang="en-FI" sz="2800" dirty="0"/>
              <a:t> </a:t>
            </a:r>
            <a:r>
              <a:rPr lang="en-FI" sz="2800" dirty="0" err="1"/>
              <a:t>lisääntyy</a:t>
            </a:r>
            <a:r>
              <a:rPr lang="en-FI" sz="2800" dirty="0"/>
              <a:t> </a:t>
            </a:r>
            <a:r>
              <a:rPr lang="en-FI" sz="2800" dirty="0" err="1"/>
              <a:t>esim</a:t>
            </a:r>
            <a:r>
              <a:rPr lang="fi-FI" sz="2800" dirty="0"/>
              <a:t>.</a:t>
            </a:r>
            <a:r>
              <a:rPr lang="en-FI" sz="2800" dirty="0"/>
              <a:t> </a:t>
            </a:r>
            <a:r>
              <a:rPr lang="en-FI" sz="2800" dirty="0" err="1"/>
              <a:t>mentalisaation</a:t>
            </a:r>
            <a:r>
              <a:rPr lang="en-FI" sz="2800" dirty="0"/>
              <a:t> </a:t>
            </a:r>
            <a:r>
              <a:rPr lang="en-FI" sz="2800" dirty="0" err="1"/>
              <a:t>kehittyessä</a:t>
            </a:r>
            <a:endParaRPr lang="en-FI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FI" sz="2800" dirty="0" err="1"/>
              <a:t>Toiminta</a:t>
            </a:r>
            <a:r>
              <a:rPr lang="en-FI" sz="2800" dirty="0"/>
              <a:t> </a:t>
            </a:r>
            <a:r>
              <a:rPr lang="en-FI" sz="2800" dirty="0" err="1"/>
              <a:t>ystävien</a:t>
            </a:r>
            <a:r>
              <a:rPr lang="en-FI" sz="2800" dirty="0"/>
              <a:t> </a:t>
            </a:r>
            <a:r>
              <a:rPr lang="en-FI" sz="2800" dirty="0" err="1"/>
              <a:t>kanssa</a:t>
            </a:r>
            <a:r>
              <a:rPr lang="en-FI" sz="2800" dirty="0"/>
              <a:t> </a:t>
            </a:r>
            <a:r>
              <a:rPr lang="en-FI" sz="2800" dirty="0" err="1"/>
              <a:t>kehittää</a:t>
            </a:r>
            <a:r>
              <a:rPr lang="en-FI" sz="2800" dirty="0"/>
              <a:t> </a:t>
            </a:r>
            <a:r>
              <a:rPr lang="en-FI" sz="2800" dirty="0" err="1"/>
              <a:t>mentalisaatiota</a:t>
            </a:r>
            <a:r>
              <a:rPr lang="en-FI" sz="2800" dirty="0"/>
              <a:t> ja </a:t>
            </a:r>
            <a:r>
              <a:rPr lang="en-FI" sz="2800" dirty="0" err="1"/>
              <a:t>tunnetaitoja</a:t>
            </a:r>
            <a:endParaRPr lang="en-FI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FI" sz="2800" dirty="0"/>
              <a:t>Ystävyyssuhteet ja sisarten kanssa toiminta voivat tukea itsesäätelyn kehittymistä </a:t>
            </a:r>
            <a:endParaRPr lang="fi-FI" sz="2800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en-FI" sz="2400" dirty="0" err="1"/>
              <a:t>omaa</a:t>
            </a:r>
            <a:r>
              <a:rPr lang="en-FI" sz="2400" dirty="0"/>
              <a:t> </a:t>
            </a:r>
            <a:r>
              <a:rPr lang="en-FI" sz="2400" dirty="0" err="1"/>
              <a:t>käyttäytymistä</a:t>
            </a:r>
            <a:r>
              <a:rPr lang="en-FI" sz="2400" dirty="0"/>
              <a:t> </a:t>
            </a:r>
            <a:r>
              <a:rPr lang="en-FI" sz="2400" dirty="0" err="1"/>
              <a:t>pitää</a:t>
            </a:r>
            <a:r>
              <a:rPr lang="en-FI" sz="2400" dirty="0"/>
              <a:t> </a:t>
            </a:r>
            <a:r>
              <a:rPr lang="en-FI" sz="2400" dirty="0" err="1"/>
              <a:t>sovittaa</a:t>
            </a:r>
            <a:r>
              <a:rPr lang="en-FI" sz="2400" dirty="0"/>
              <a:t> </a:t>
            </a:r>
            <a:r>
              <a:rPr lang="en-FI" sz="2400" dirty="0" err="1"/>
              <a:t>aktiivisesti</a:t>
            </a:r>
            <a:r>
              <a:rPr lang="en-FI" sz="2400" dirty="0"/>
              <a:t> </a:t>
            </a:r>
            <a:r>
              <a:rPr lang="en-FI" sz="2400" dirty="0" err="1"/>
              <a:t>toisen</a:t>
            </a:r>
            <a:r>
              <a:rPr lang="en-FI" sz="2400" dirty="0"/>
              <a:t> </a:t>
            </a:r>
            <a:r>
              <a:rPr lang="en-FI" sz="2400" dirty="0" err="1"/>
              <a:t>toimintaan</a:t>
            </a:r>
            <a:endParaRPr lang="en-FI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FI" sz="2800" b="1" dirty="0"/>
              <a:t>Yksinäisyys</a:t>
            </a:r>
            <a:r>
              <a:rPr lang="en-FI" sz="2800" dirty="0"/>
              <a:t> harvoin lapsen oma valinta</a:t>
            </a:r>
            <a:endParaRPr lang="fi-FI" sz="2800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en-FI" sz="2400" dirty="0" err="1"/>
              <a:t>sosiaalisten</a:t>
            </a:r>
            <a:r>
              <a:rPr lang="en-FI" sz="2400" dirty="0"/>
              <a:t> </a:t>
            </a:r>
            <a:r>
              <a:rPr lang="en-FI" sz="2400" dirty="0" err="1"/>
              <a:t>suhteiden</a:t>
            </a:r>
            <a:r>
              <a:rPr lang="en-FI" sz="2400" dirty="0"/>
              <a:t> </a:t>
            </a:r>
            <a:r>
              <a:rPr lang="en-FI" sz="2400" dirty="0" err="1"/>
              <a:t>puute</a:t>
            </a:r>
            <a:r>
              <a:rPr lang="en-FI" sz="2400" dirty="0"/>
              <a:t> </a:t>
            </a:r>
            <a:r>
              <a:rPr lang="en-FI" sz="2400" dirty="0" err="1"/>
              <a:t>vaikuttaa</a:t>
            </a:r>
            <a:r>
              <a:rPr lang="en-FI" sz="2400" dirty="0"/>
              <a:t> </a:t>
            </a:r>
            <a:r>
              <a:rPr lang="en-FI" sz="2400" dirty="0" err="1"/>
              <a:t>haitallisesti</a:t>
            </a:r>
            <a:r>
              <a:rPr lang="en-FI" sz="2400" dirty="0"/>
              <a:t> </a:t>
            </a:r>
            <a:r>
              <a:rPr lang="en-FI" sz="2400" dirty="0" err="1"/>
              <a:t>kehitykseen</a:t>
            </a:r>
            <a:endParaRPr lang="en-FI" sz="24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96DDE4F-1EFE-4299-B558-52FF53BB0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9" y="6470704"/>
            <a:ext cx="5901459" cy="27432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68469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B63B3-65F4-E74B-A132-E7B3A30E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63" y="102457"/>
            <a:ext cx="9334310" cy="725680"/>
          </a:xfrm>
        </p:spPr>
        <p:txBody>
          <a:bodyPr>
            <a:normAutofit fontScale="90000"/>
          </a:bodyPr>
          <a:lstStyle/>
          <a:p>
            <a:r>
              <a:rPr lang="en-FI" sz="3900" dirty="0"/>
              <a:t>Prososiaalinen ja antisosiaalinen käyttäytyminen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83878-BB8A-194A-87B5-EB94A6283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963" y="828137"/>
            <a:ext cx="6629400" cy="6029863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Prososiaalinen käyttäytyminen</a:t>
            </a:r>
            <a:r>
              <a:rPr 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toisten hyvinvointia tukeva vapaaehtoinen toiminta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yleistä kouluiässä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taustalla yksilön empatiakyky ja </a:t>
            </a:r>
            <a:r>
              <a:rPr lang="fi-FI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mentalisaatiokyky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anhempien prososiaalinen käytös tukee lapsen prososiaalista käytätytymistä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hdenvertaisuuden ja oikeudenmukaisuuden vaatimukset lisääntyvät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 lasten ajattelu ja mentalisaatiotaidot kehittyvät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(noin 7-8 vuotiaina)</a:t>
            </a:r>
            <a:endParaRPr lang="en-FI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Antisosiaalinen käyttäytyminen</a:t>
            </a:r>
            <a:r>
              <a:rPr 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ikätasoon nähden epäsopiva, normeja rikkova, aggressiivinen ja toisia vahingoittava toiminta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iusaaminen tai kouluväkivalta voi näyttäytyä monessa muodossa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esim.</a:t>
            </a:r>
            <a:r>
              <a:rPr lang="en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fyysinen väkivalta, hyljeksintä, sanallinen halventaminen tai ryhmän ulkopuolelle jättäminen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unnetaitoja harjoittavat ja kiusaamisen vastaista ilmapiiriä lisäävät toimet näyttävät ehkäisevän kiusaamista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interventiot</a:t>
            </a:r>
            <a:endParaRPr lang="en-FI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BF85D81-FBEA-F13C-267B-E94AC7446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661" y="3907135"/>
            <a:ext cx="3999654" cy="2538787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05235D5-AE50-0D7D-1A53-963175F45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661" y="881950"/>
            <a:ext cx="3999654" cy="2461325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F480461-C572-4D54-ADE5-F509CA20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 Sanoma Pro, Tekijät ● Mieli 2 Kehittyvä ihminen</a:t>
            </a:r>
          </a:p>
        </p:txBody>
      </p:sp>
    </p:spTree>
    <p:extLst>
      <p:ext uri="{BB962C8B-B14F-4D97-AF65-F5344CB8AC3E}">
        <p14:creationId xmlns:p14="http://schemas.microsoft.com/office/powerpoint/2010/main" val="383262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642CFE-7139-4042-8078-5164A3E1A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902060" cy="1499616"/>
          </a:xfrm>
        </p:spPr>
        <p:txBody>
          <a:bodyPr>
            <a:normAutofit/>
          </a:bodyPr>
          <a:lstStyle/>
          <a:p>
            <a:r>
              <a:rPr lang="fi-FI"/>
              <a:t>Nuoruus ikäkautena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224A5A-9F62-4B62-98A3-4835B4D95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135" y="1807535"/>
            <a:ext cx="6383398" cy="4807598"/>
          </a:xfrm>
        </p:spPr>
        <p:txBody>
          <a:bodyPr vert="horz" lIns="60960" tIns="60960" rIns="60960" bIns="60960" rtlCol="0" anchor="t">
            <a:normAutofit/>
          </a:bodyPr>
          <a:lstStyle/>
          <a:p>
            <a:pPr marL="121917" indent="-121917">
              <a:buFont typeface="Arial" panose="020B0602020104020603" pitchFamily="34" charset="0"/>
              <a:buChar char="•"/>
            </a:pPr>
            <a:r>
              <a:rPr lang="fi-FI" sz="2400" dirty="0"/>
              <a:t>Nuoruus (12-25 v): siirtymäkausi lapsuudesta aikuisuuteen, alkaa puberteetista</a:t>
            </a:r>
          </a:p>
          <a:p>
            <a:pPr marL="265000" lvl="1">
              <a:buFont typeface="Arial" panose="020B0602020104020603" pitchFamily="34" charset="0"/>
              <a:buChar char="•"/>
            </a:pPr>
            <a:r>
              <a:rPr lang="fi-FI" sz="2000" dirty="0"/>
              <a:t>puberteetti: biologinen murrosikä </a:t>
            </a:r>
            <a:r>
              <a:rPr lang="en-US" sz="2000" dirty="0">
                <a:ea typeface="+mn-lt"/>
                <a:cs typeface="+mn-lt"/>
              </a:rPr>
              <a:t>→ </a:t>
            </a:r>
            <a:r>
              <a:rPr lang="en-US" sz="2000" dirty="0" err="1">
                <a:ea typeface="+mn-lt"/>
                <a:cs typeface="+mn-lt"/>
              </a:rPr>
              <a:t>fyysinen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kasvu</a:t>
            </a:r>
            <a:r>
              <a:rPr lang="en-US" sz="2000" dirty="0">
                <a:ea typeface="+mn-lt"/>
                <a:cs typeface="+mn-lt"/>
              </a:rPr>
              <a:t> ja </a:t>
            </a:r>
            <a:r>
              <a:rPr lang="en-US" sz="2000" dirty="0" err="1">
                <a:ea typeface="+mn-lt"/>
                <a:cs typeface="+mn-lt"/>
              </a:rPr>
              <a:t>sukukypsyyden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saavuttaminen</a:t>
            </a:r>
            <a:endParaRPr lang="en-US" sz="2000" dirty="0">
              <a:ea typeface="+mn-lt"/>
              <a:cs typeface="+mn-lt"/>
            </a:endParaRPr>
          </a:p>
          <a:p>
            <a:pPr marL="265000" lvl="1">
              <a:buFont typeface="Arial" panose="020B0602020104020603" pitchFamily="34" charset="0"/>
              <a:buChar char="•"/>
            </a:pPr>
            <a:r>
              <a:rPr lang="en-US" sz="2000" dirty="0" err="1">
                <a:ea typeface="+mn-lt"/>
                <a:cs typeface="+mn-lt"/>
              </a:rPr>
              <a:t>varhaisnuoruus</a:t>
            </a:r>
            <a:r>
              <a:rPr lang="en-US" sz="2000" dirty="0">
                <a:ea typeface="+mn-lt"/>
                <a:cs typeface="+mn-lt"/>
              </a:rPr>
              <a:t> n. 12-15 v</a:t>
            </a:r>
          </a:p>
          <a:p>
            <a:pPr marL="295479" lvl="1">
              <a:buFont typeface="Arial" panose="020B0602020104020603" pitchFamily="34" charset="0"/>
              <a:buChar char="•"/>
            </a:pPr>
            <a:r>
              <a:rPr lang="en-US" sz="2000" dirty="0" err="1">
                <a:ea typeface="+mn-lt"/>
                <a:cs typeface="+mn-lt"/>
              </a:rPr>
              <a:t>keskinuoruus</a:t>
            </a:r>
            <a:r>
              <a:rPr lang="en-US" sz="2000" dirty="0">
                <a:ea typeface="+mn-lt"/>
                <a:cs typeface="+mn-lt"/>
              </a:rPr>
              <a:t> n. 15-18 v</a:t>
            </a:r>
          </a:p>
          <a:p>
            <a:pPr marL="265000" lvl="1">
              <a:buFont typeface="Arial" panose="020B0602020104020603" pitchFamily="34" charset="0"/>
              <a:buChar char="•"/>
            </a:pPr>
            <a:r>
              <a:rPr lang="en-US" sz="2000" dirty="0" err="1">
                <a:ea typeface="+mn-lt"/>
                <a:cs typeface="+mn-lt"/>
              </a:rPr>
              <a:t>myöhäisnuoruus</a:t>
            </a:r>
            <a:r>
              <a:rPr lang="en-US" sz="2000" dirty="0">
                <a:ea typeface="+mn-lt"/>
                <a:cs typeface="+mn-lt"/>
              </a:rPr>
              <a:t> n. 18-25 v</a:t>
            </a:r>
          </a:p>
          <a:p>
            <a:pPr marL="121917" indent="-121917">
              <a:buFont typeface="Arial" panose="020B0602020104020603" pitchFamily="34" charset="0"/>
              <a:buChar char="•"/>
            </a:pPr>
            <a:r>
              <a:rPr lang="en-US" sz="2400" dirty="0" err="1">
                <a:ea typeface="+mn-lt"/>
                <a:cs typeface="+mn-lt"/>
              </a:rPr>
              <a:t>Yksilölliset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vaihtelut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suuria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psykologisessa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kehityksessä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nuoresta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aikuiseksi</a:t>
            </a:r>
            <a:endParaRPr lang="en-US" sz="2400" dirty="0">
              <a:ea typeface="+mn-lt"/>
              <a:cs typeface="+mn-lt"/>
            </a:endParaRPr>
          </a:p>
          <a:p>
            <a:pPr marL="121917" indent="-121917">
              <a:buFont typeface="Arial" panose="020B0602020104020603" pitchFamily="34" charset="0"/>
              <a:buChar char="•"/>
            </a:pPr>
            <a:r>
              <a:rPr lang="en-US" sz="2400" dirty="0" err="1">
                <a:ea typeface="+mn-lt"/>
                <a:cs typeface="+mn-lt"/>
              </a:rPr>
              <a:t>Yhteiskunta</a:t>
            </a:r>
            <a:r>
              <a:rPr lang="en-US" sz="2400" dirty="0">
                <a:ea typeface="+mn-lt"/>
                <a:cs typeface="+mn-lt"/>
              </a:rPr>
              <a:t> ja </a:t>
            </a:r>
            <a:r>
              <a:rPr lang="en-US" sz="2400" dirty="0" err="1">
                <a:ea typeface="+mn-lt"/>
                <a:cs typeface="+mn-lt"/>
              </a:rPr>
              <a:t>kulttuuri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vaikuttavat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nuoruusiän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pituute</a:t>
            </a:r>
            <a:r>
              <a:rPr lang="en-US" sz="2133" dirty="0" err="1">
                <a:ea typeface="+mn-lt"/>
                <a:cs typeface="+mn-lt"/>
              </a:rPr>
              <a:t>n</a:t>
            </a:r>
            <a:endParaRPr lang="en-US" sz="2133" dirty="0">
              <a:ea typeface="+mn-lt"/>
              <a:cs typeface="+mn-lt"/>
            </a:endParaRPr>
          </a:p>
        </p:txBody>
      </p:sp>
      <p:pic>
        <p:nvPicPr>
          <p:cNvPr id="6" name="Kuva 3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21022A6D-C95C-46BA-8D1D-01F37F1C41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78" b="16028"/>
          <a:stretch/>
        </p:blipFill>
        <p:spPr>
          <a:xfrm>
            <a:off x="7552267" y="640081"/>
            <a:ext cx="3999653" cy="3277276"/>
          </a:xfrm>
          <a:prstGeom prst="rect">
            <a:avLst/>
          </a:prstGeom>
        </p:spPr>
      </p:pic>
      <p:pic>
        <p:nvPicPr>
          <p:cNvPr id="8" name="Kuva 4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E1FDE46B-7E3E-4E3C-9AB1-7148AB210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" b="19851"/>
          <a:stretch/>
        </p:blipFill>
        <p:spPr>
          <a:xfrm>
            <a:off x="7552267" y="4078225"/>
            <a:ext cx="3999653" cy="2139695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EE0D419-ED35-4AAB-A671-83403882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fi-FI"/>
              <a:t>© Sanoma Pro, Tekijät ● Mieli 2 Kehittyvä ihminen, kuvat: </a:t>
            </a:r>
            <a:r>
              <a:rPr lang="fi-FI" err="1"/>
              <a:t>pexels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33132338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1024129" y="585216"/>
            <a:ext cx="5902060" cy="1499616"/>
          </a:xfrm>
          <a:prstGeom prst="rect">
            <a:avLst/>
          </a:prstGeom>
        </p:spPr>
        <p:txBody>
          <a:bodyPr spcFirstLastPara="1" vert="horz" lIns="121920" tIns="60960" rIns="121920" bIns="60960" rtlCol="0" anchor="ctr" anchorCtr="0">
            <a:normAutofit fontScale="90000"/>
          </a:bodyPr>
          <a:lstStyle/>
          <a:p>
            <a:pPr defTabSz="1219170"/>
            <a:r>
              <a:rPr lang="en-US" sz="4667" spc="133">
                <a:sym typeface="Calibri"/>
              </a:rPr>
              <a:t>Keskeisiä kehitystehtäviä nuoruudessa</a:t>
            </a:r>
          </a:p>
        </p:txBody>
      </p:sp>
      <p:sp>
        <p:nvSpPr>
          <p:cNvPr id="90" name="Google Shape;73;p16"/>
          <p:cNvSpPr txBox="1">
            <a:spLocks noGrp="1"/>
          </p:cNvSpPr>
          <p:nvPr>
            <p:ph idx="1"/>
          </p:nvPr>
        </p:nvSpPr>
        <p:spPr>
          <a:xfrm>
            <a:off x="1024129" y="2286000"/>
            <a:ext cx="5902060" cy="3931920"/>
          </a:xfrm>
          <a:prstGeom prst="rect">
            <a:avLst/>
          </a:prstGeom>
        </p:spPr>
        <p:txBody>
          <a:bodyPr spcFirstLastPara="1" vert="horz" lIns="60960" tIns="60960" rIns="60960" bIns="60960" rtlCol="0" anchorCtr="0">
            <a:normAutofit/>
          </a:bodyPr>
          <a:lstStyle/>
          <a:p>
            <a:pPr marL="609585" indent="-389457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000" dirty="0" err="1">
                <a:sym typeface="Calibri"/>
              </a:rPr>
              <a:t>Uudenlaisen</a:t>
            </a:r>
            <a:r>
              <a:rPr lang="en-US" sz="2000" dirty="0">
                <a:sym typeface="Calibri"/>
              </a:rPr>
              <a:t> </a:t>
            </a:r>
            <a:r>
              <a:rPr lang="en-US" sz="2000" b="1" dirty="0" err="1">
                <a:sym typeface="Calibri"/>
              </a:rPr>
              <a:t>kehonkuvan</a:t>
            </a:r>
            <a:r>
              <a:rPr lang="en-US" sz="2000" b="1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omaksuminen</a:t>
            </a:r>
            <a:endParaRPr lang="en-US" sz="2000" dirty="0">
              <a:sym typeface="Calibri"/>
            </a:endParaRPr>
          </a:p>
          <a:p>
            <a:pPr marL="609585" indent="-389457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000" b="1" dirty="0" err="1">
                <a:sym typeface="Calibri"/>
              </a:rPr>
              <a:t>Minuuden</a:t>
            </a:r>
            <a:r>
              <a:rPr lang="en-US" sz="2000" b="1" dirty="0">
                <a:sym typeface="Calibri"/>
              </a:rPr>
              <a:t> ja </a:t>
            </a:r>
            <a:r>
              <a:rPr lang="en-US" sz="2000" b="1" dirty="0" err="1">
                <a:sym typeface="Calibri"/>
              </a:rPr>
              <a:t>minäkäsityksen</a:t>
            </a:r>
            <a:r>
              <a:rPr lang="en-US" sz="2000" b="1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kehittyminen</a:t>
            </a:r>
            <a:endParaRPr lang="en-US" sz="2000" dirty="0">
              <a:sym typeface="Calibri"/>
            </a:endParaRPr>
          </a:p>
          <a:p>
            <a:pPr marL="609585" indent="-389457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000" dirty="0" err="1">
                <a:sym typeface="Calibri"/>
              </a:rPr>
              <a:t>Yhteneväisen</a:t>
            </a:r>
            <a:r>
              <a:rPr lang="en-US" sz="2000" dirty="0">
                <a:sym typeface="Calibri"/>
              </a:rPr>
              <a:t> ja </a:t>
            </a:r>
            <a:r>
              <a:rPr lang="en-US" sz="2000" dirty="0" err="1">
                <a:sym typeface="Calibri"/>
              </a:rPr>
              <a:t>suhteellisen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pysyvän</a:t>
            </a:r>
            <a:r>
              <a:rPr lang="en-US" sz="2000" dirty="0">
                <a:sym typeface="Calibri"/>
              </a:rPr>
              <a:t> </a:t>
            </a:r>
            <a:r>
              <a:rPr lang="en-US" sz="2000" b="1" dirty="0" err="1">
                <a:sym typeface="Calibri"/>
              </a:rPr>
              <a:t>identiteetin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etsiminen</a:t>
            </a:r>
            <a:r>
              <a:rPr lang="en-US" sz="2000" dirty="0">
                <a:sym typeface="Calibri"/>
              </a:rPr>
              <a:t> ja </a:t>
            </a:r>
            <a:r>
              <a:rPr lang="en-US" sz="2000" dirty="0" err="1">
                <a:sym typeface="Calibri"/>
              </a:rPr>
              <a:t>siihen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sitoutuminen</a:t>
            </a:r>
            <a:endParaRPr lang="en-US" sz="2000" dirty="0">
              <a:sym typeface="Calibri"/>
            </a:endParaRPr>
          </a:p>
          <a:p>
            <a:pPr marL="609585" indent="-389457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000" dirty="0" err="1">
                <a:sym typeface="Calibri"/>
              </a:rPr>
              <a:t>Nuoruusikään</a:t>
            </a:r>
            <a:r>
              <a:rPr lang="en-US" sz="2000" dirty="0">
                <a:sym typeface="Calibri"/>
              </a:rPr>
              <a:t> </a:t>
            </a:r>
            <a:r>
              <a:rPr lang="en-US" sz="2000" b="1" dirty="0" err="1">
                <a:sym typeface="Calibri"/>
              </a:rPr>
              <a:t>sopivien</a:t>
            </a:r>
            <a:r>
              <a:rPr lang="en-US" sz="2000" b="1" dirty="0">
                <a:sym typeface="Calibri"/>
              </a:rPr>
              <a:t> </a:t>
            </a:r>
            <a:r>
              <a:rPr lang="en-US" sz="2000" b="1" dirty="0" err="1">
                <a:sym typeface="Calibri"/>
              </a:rPr>
              <a:t>säätely</a:t>
            </a:r>
            <a:r>
              <a:rPr lang="en-US" sz="2000" b="1" dirty="0">
                <a:sym typeface="Calibri"/>
              </a:rPr>
              <a:t>-, </a:t>
            </a:r>
            <a:r>
              <a:rPr lang="en-US" sz="2000" b="1" dirty="0" err="1">
                <a:sym typeface="Calibri"/>
              </a:rPr>
              <a:t>ajattelu</a:t>
            </a:r>
            <a:r>
              <a:rPr lang="en-US" sz="2000" b="1" dirty="0">
                <a:sym typeface="Calibri"/>
              </a:rPr>
              <a:t>- ja </a:t>
            </a:r>
            <a:r>
              <a:rPr lang="en-US" sz="2000" b="1" dirty="0" err="1">
                <a:sym typeface="Calibri"/>
              </a:rPr>
              <a:t>tunnetaitojen</a:t>
            </a:r>
            <a:r>
              <a:rPr lang="en-US" sz="2000" b="1" dirty="0">
                <a:sym typeface="Calibri"/>
              </a:rPr>
              <a:t> </a:t>
            </a:r>
            <a:r>
              <a:rPr lang="en-US" sz="2000" b="1" dirty="0" err="1">
                <a:sym typeface="Calibri"/>
              </a:rPr>
              <a:t>saavuttaminen</a:t>
            </a:r>
            <a:endParaRPr lang="en-US" sz="2000" b="1" dirty="0">
              <a:sym typeface="Calibri"/>
            </a:endParaRPr>
          </a:p>
          <a:p>
            <a:pPr marL="609585" indent="-389457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000" b="1" dirty="0" err="1">
                <a:sym typeface="Calibri"/>
              </a:rPr>
              <a:t>Itsenäiseen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elämään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valmistautuminen</a:t>
            </a:r>
            <a:endParaRPr lang="en-US" sz="2000" dirty="0">
              <a:sym typeface="Calibri"/>
            </a:endParaRPr>
          </a:p>
          <a:p>
            <a:pPr marL="609585" indent="-389457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000" b="1" dirty="0" err="1">
                <a:sym typeface="Calibri"/>
              </a:rPr>
              <a:t>Uudenlaisen</a:t>
            </a:r>
            <a:r>
              <a:rPr lang="en-US" sz="2000" b="1" dirty="0">
                <a:sym typeface="Calibri"/>
              </a:rPr>
              <a:t> </a:t>
            </a:r>
            <a:r>
              <a:rPr lang="en-US" sz="2000" b="1" dirty="0" err="1">
                <a:sym typeface="Calibri"/>
              </a:rPr>
              <a:t>suhteen</a:t>
            </a:r>
            <a:r>
              <a:rPr lang="en-US" sz="2000" b="1" dirty="0">
                <a:sym typeface="Calibri"/>
              </a:rPr>
              <a:t> </a:t>
            </a:r>
            <a:r>
              <a:rPr lang="en-US" sz="2000" b="1" dirty="0" err="1">
                <a:sym typeface="Calibri"/>
              </a:rPr>
              <a:t>muodostaminen</a:t>
            </a:r>
            <a:r>
              <a:rPr lang="en-US" sz="2000" b="1" dirty="0">
                <a:sym typeface="Calibri"/>
              </a:rPr>
              <a:t> </a:t>
            </a:r>
            <a:r>
              <a:rPr lang="en-US" sz="2000" b="1" dirty="0" err="1">
                <a:sym typeface="Calibri"/>
              </a:rPr>
              <a:t>vanhempiin</a:t>
            </a:r>
            <a:endParaRPr lang="en-US" sz="2000" b="1" dirty="0">
              <a:sym typeface="Calibri"/>
            </a:endParaRPr>
          </a:p>
          <a:p>
            <a:pPr marL="609585" indent="-389457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000" b="1" dirty="0" err="1">
                <a:sym typeface="Calibri"/>
              </a:rPr>
              <a:t>Vertaissuhteiden</a:t>
            </a:r>
            <a:r>
              <a:rPr lang="en-US" sz="2000" b="1" dirty="0">
                <a:sym typeface="Calibri"/>
              </a:rPr>
              <a:t> </a:t>
            </a:r>
            <a:r>
              <a:rPr lang="en-US" sz="2000" b="1" dirty="0" err="1">
                <a:sym typeface="Calibri"/>
              </a:rPr>
              <a:t>syveneminen</a:t>
            </a:r>
            <a:r>
              <a:rPr lang="en-US" sz="2000" b="1" dirty="0">
                <a:sym typeface="Calibri"/>
              </a:rPr>
              <a:t> </a:t>
            </a:r>
            <a:r>
              <a:rPr lang="en-US" sz="2000" dirty="0">
                <a:sym typeface="Calibri"/>
              </a:rPr>
              <a:t>ja </a:t>
            </a:r>
            <a:r>
              <a:rPr lang="en-US" sz="2000" dirty="0" err="1">
                <a:sym typeface="Calibri"/>
              </a:rPr>
              <a:t>niiden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merkityksen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muuttuminen</a:t>
            </a:r>
            <a:endParaRPr lang="en-US" sz="2000" dirty="0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70D48CA2-EBA1-4D22-A7AE-C811D02D8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797" y="640080"/>
            <a:ext cx="3374593" cy="557784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3E9D717-794C-48DC-82EB-7ACD63F49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fi-FI"/>
              <a:t>© Sanoma Pro, Tekijät ● Mieli 2 Kehittyvä ihminen, kuva: </a:t>
            </a:r>
            <a:r>
              <a:rPr lang="fi-FI" err="1"/>
              <a:t>pexels</a:t>
            </a:r>
            <a:endParaRPr lang="en-US" err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C8E8E0-C9B0-6147-A985-0C2384FA1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Lähikehityksen vyöhykkeen malli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69A6-26FE-404D-A0B2-F8A48E5C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0026CEE-41D3-2147-A87D-5F2FE96B93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72689"/>
            <a:ext cx="8305800" cy="44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4251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911112" y="242437"/>
            <a:ext cx="9720072" cy="729876"/>
          </a:xfrm>
          <a:prstGeom prst="rect">
            <a:avLst/>
          </a:prstGeom>
        </p:spPr>
        <p:txBody>
          <a:bodyPr spcFirstLastPara="1" vert="horz" lIns="121920" tIns="60960" rIns="121920" bIns="60960" rtlCol="0" anchor="ctr" anchorCtr="0">
            <a:normAutofit fontScale="90000"/>
          </a:bodyPr>
          <a:lstStyle/>
          <a:p>
            <a:pPr defTabSz="1219170"/>
            <a:r>
              <a:rPr lang="en-US" sz="4800" spc="133" dirty="0" err="1">
                <a:sym typeface="Calibri"/>
              </a:rPr>
              <a:t>Aivojen</a:t>
            </a:r>
            <a:r>
              <a:rPr lang="en-US" sz="4800" spc="133" dirty="0">
                <a:sym typeface="Calibri"/>
              </a:rPr>
              <a:t> </a:t>
            </a:r>
            <a:r>
              <a:rPr lang="en-US" sz="4800" spc="133" dirty="0" err="1">
                <a:sym typeface="Calibri"/>
              </a:rPr>
              <a:t>kehitys</a:t>
            </a:r>
            <a:r>
              <a:rPr lang="en-US" sz="4800" spc="133" dirty="0">
                <a:sym typeface="Calibri"/>
              </a:rPr>
              <a:t> ja </a:t>
            </a:r>
            <a:r>
              <a:rPr lang="en-US" sz="4800" spc="133" dirty="0" err="1">
                <a:sym typeface="Calibri"/>
              </a:rPr>
              <a:t>säätelytaidot</a:t>
            </a:r>
            <a:r>
              <a:rPr lang="en-US" sz="4800" spc="133" dirty="0">
                <a:sym typeface="Calibri"/>
              </a:rPr>
              <a:t> </a:t>
            </a:r>
            <a:endParaRPr lang="en-US" sz="4800" spc="133" dirty="0"/>
          </a:p>
        </p:txBody>
      </p:sp>
      <p:sp>
        <p:nvSpPr>
          <p:cNvPr id="91" name="Google Shape;91;p19"/>
          <p:cNvSpPr txBox="1">
            <a:spLocks noGrp="1"/>
          </p:cNvSpPr>
          <p:nvPr>
            <p:ph idx="1"/>
          </p:nvPr>
        </p:nvSpPr>
        <p:spPr>
          <a:xfrm>
            <a:off x="5301465" y="1058239"/>
            <a:ext cx="6760395" cy="5557324"/>
          </a:xfrm>
          <a:prstGeom prst="rect">
            <a:avLst/>
          </a:prstGeom>
        </p:spPr>
        <p:txBody>
          <a:bodyPr spcFirstLastPara="1" vert="horz" lIns="60960" tIns="60960" rIns="60960" bIns="60960" rtlCol="0" anchor="t" anchorCtr="0">
            <a:normAutofit fontScale="92500"/>
          </a:bodyPr>
          <a:lstStyle/>
          <a:p>
            <a:pPr marL="121917" indent="-243834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Aivojen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yhteyksien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kehitysvaihe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: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vähän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käytettyjä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yhteyksiä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karsitaan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ja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paljon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käytettyjä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yhteyksiä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tehostetaan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(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valkea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aine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eli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hermosolujen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väliset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viejähaarakkeet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) -&gt;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tiedonkäsittely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tehostuu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1917" indent="-243834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Otsalohkojen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etuosien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hermoverkkojen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kehittyminen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295479" lvl="1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aiempaa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paremmat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valmiudet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ajatteluun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ja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oman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toiminnan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säätelyyn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5479" lvl="1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000" dirty="0" err="1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mahdollistaa</a:t>
            </a:r>
            <a:r>
              <a:rPr lang="en-US" sz="20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itseohjautuvamman</a:t>
            </a:r>
            <a:r>
              <a:rPr lang="en-US" sz="20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ja </a:t>
            </a:r>
            <a:r>
              <a:rPr lang="en-US" sz="2000" dirty="0" err="1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vastuullisemman</a:t>
            </a:r>
            <a:r>
              <a:rPr lang="en-US" sz="20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toiminnan</a:t>
            </a:r>
            <a:r>
              <a:rPr lang="en-US" sz="20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(</a:t>
            </a:r>
            <a:r>
              <a:rPr lang="en-US" sz="2000" dirty="0" err="1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esim</a:t>
            </a:r>
            <a:r>
              <a:rPr lang="en-US" sz="20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. </a:t>
            </a:r>
            <a:r>
              <a:rPr lang="en-US" sz="2000" dirty="0" err="1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oman</a:t>
            </a:r>
            <a:r>
              <a:rPr lang="en-US" sz="20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toiminnan</a:t>
            </a:r>
            <a:r>
              <a:rPr lang="en-US" sz="20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arviointi</a:t>
            </a:r>
            <a:r>
              <a:rPr lang="en-US" sz="20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n-US" sz="2000" dirty="0" err="1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aikatauluttaminen</a:t>
            </a:r>
            <a:r>
              <a:rPr lang="en-US" sz="20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)</a:t>
            </a:r>
          </a:p>
          <a:p>
            <a:pPr marL="121917" indent="-243834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Limbisen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järjestelmän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nopeampi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kypsyminen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suhteessa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otsalohkojen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kehitykseen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voi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lisätä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impulsiivisuutta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1917" indent="-243834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Mielihyväjärjestelmä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(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aivojen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tunnejärjestelmä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)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aktivoituu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mielihyvää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tuottavissa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tilanteissa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herkästi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 </a:t>
            </a:r>
          </a:p>
          <a:p>
            <a:pPr marL="295479" lvl="1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lisää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palkkiohakuista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käyttäytymistä</a:t>
            </a:r>
            <a:endParaRPr lang="en-US" sz="18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Kuva 3" descr="Kuva, joka sisältää kohteen henkilö, seinä, sisä, päähine&#10;&#10;Kuvaus luotu automaattisesti">
            <a:extLst>
              <a:ext uri="{FF2B5EF4-FFF2-40B4-BE49-F238E27FC236}">
                <a16:creationId xmlns:a16="http://schemas.microsoft.com/office/drawing/2014/main" id="{D62E4C10-70B7-47F4-AC39-31E4D23C9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909" b="4"/>
          <a:stretch/>
        </p:blipFill>
        <p:spPr>
          <a:xfrm>
            <a:off x="635327" y="2086788"/>
            <a:ext cx="4526279" cy="402336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71A0024-4645-49D3-9C9E-60056B1E2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795" y="6348084"/>
            <a:ext cx="5901459" cy="274320"/>
          </a:xfrm>
        </p:spPr>
        <p:txBody>
          <a:bodyPr>
            <a:normAutofit/>
          </a:bodyPr>
          <a:lstStyle/>
          <a:p>
            <a:pPr algn="l">
              <a:spcAft>
                <a:spcPts val="800"/>
              </a:spcAft>
            </a:pPr>
            <a:r>
              <a:rPr lang="fi-FI"/>
              <a:t>© Sanoma Pro, Tekijät ● Mieli 2 Kehittyvä ihminen, kuva: </a:t>
            </a:r>
            <a:r>
              <a:rPr lang="fi-FI" err="1"/>
              <a:t>pexels</a:t>
            </a:r>
            <a:endParaRPr lang="en-US" err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 descr="Limbinen järjestelmä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5680" y="1"/>
            <a:ext cx="8564669" cy="64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144267" y="477167"/>
            <a:ext cx="5375669" cy="1991727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fi" sz="3200" dirty="0">
                <a:latin typeface="Calibri" panose="020F0502020204030204" pitchFamily="34" charset="0"/>
              </a:rPr>
              <a:t>Limbinen järjestelmä ja tyvitumakkeet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882504" y="274145"/>
            <a:ext cx="4639734" cy="1094728"/>
          </a:xfrm>
          <a:prstGeom prst="rect">
            <a:avLst/>
          </a:prstGeom>
        </p:spPr>
        <p:txBody>
          <a:bodyPr spcFirstLastPara="1" vert="horz" wrap="square" lIns="121920" tIns="60960" rIns="121920" bIns="60960" rtlCol="0" anchor="ctr" anchorCtr="0">
            <a:normAutofit fontScale="90000"/>
          </a:bodyPr>
          <a:lstStyle/>
          <a:p>
            <a:pPr defTabSz="1219170">
              <a:spcBef>
                <a:spcPct val="0"/>
              </a:spcBef>
            </a:pPr>
            <a:r>
              <a:rPr lang="en-US" sz="4667" spc="133" dirty="0" err="1">
                <a:sym typeface="Calibri"/>
              </a:rPr>
              <a:t>Ajattelun</a:t>
            </a:r>
            <a:r>
              <a:rPr lang="en-US" sz="4667" spc="133" dirty="0">
                <a:sym typeface="Calibri"/>
              </a:rPr>
              <a:t> </a:t>
            </a:r>
            <a:r>
              <a:rPr lang="en-US" sz="4667" spc="133" dirty="0" err="1">
                <a:sym typeface="Calibri"/>
              </a:rPr>
              <a:t>tyypillisiä</a:t>
            </a:r>
            <a:r>
              <a:rPr lang="en-US" sz="4667" spc="133" dirty="0">
                <a:sym typeface="Calibri"/>
              </a:rPr>
              <a:t> </a:t>
            </a:r>
            <a:r>
              <a:rPr lang="en-US" sz="4667" spc="133" dirty="0" err="1">
                <a:sym typeface="Calibri"/>
              </a:rPr>
              <a:t>piirteitä</a:t>
            </a:r>
            <a:r>
              <a:rPr lang="en-US" sz="4667" spc="133" dirty="0">
                <a:sym typeface="Calibri"/>
              </a:rPr>
              <a:t> </a:t>
            </a:r>
            <a:r>
              <a:rPr lang="en-US" sz="4667" spc="133" dirty="0" err="1">
                <a:sym typeface="Calibri"/>
              </a:rPr>
              <a:t>nuoruudessa</a:t>
            </a:r>
            <a:endParaRPr lang="en-US" sz="4667" spc="133" dirty="0"/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489097" y="1368873"/>
            <a:ext cx="6772939" cy="5214983"/>
          </a:xfrm>
          <a:prstGeom prst="rect">
            <a:avLst/>
          </a:prstGeom>
        </p:spPr>
        <p:txBody>
          <a:bodyPr spcFirstLastPara="1" vert="horz" wrap="square" lIns="60960" tIns="60960" rIns="60960" bIns="60960" rtlCol="0" anchor="t" anchorCtr="0">
            <a:normAutofit lnSpcReduction="10000"/>
          </a:bodyPr>
          <a:lstStyle/>
          <a:p>
            <a:pPr marL="121917" indent="-121917" defTabSz="1219170">
              <a:spcBef>
                <a:spcPts val="1200"/>
              </a:spcBef>
              <a:buSzPts val="1000"/>
              <a:buFont typeface="Arial,Sans-Serif"/>
              <a:buChar char="•"/>
            </a:pPr>
            <a:r>
              <a:rPr lang="en-US" b="1" dirty="0" err="1">
                <a:ea typeface="+mn-lt"/>
                <a:cs typeface="+mn-lt"/>
                <a:sym typeface="Calibri"/>
              </a:rPr>
              <a:t>Abstrakti</a:t>
            </a:r>
            <a:r>
              <a:rPr lang="en-US" b="1" dirty="0">
                <a:ea typeface="+mn-lt"/>
                <a:cs typeface="+mn-lt"/>
                <a:sym typeface="Calibri"/>
              </a:rPr>
              <a:t> ja </a:t>
            </a:r>
            <a:r>
              <a:rPr lang="en-US" b="1" dirty="0" err="1">
                <a:ea typeface="+mn-lt"/>
                <a:cs typeface="+mn-lt"/>
                <a:sym typeface="Calibri"/>
              </a:rPr>
              <a:t>looginen</a:t>
            </a:r>
            <a:r>
              <a:rPr lang="en-US" b="1" dirty="0">
                <a:ea typeface="+mn-lt"/>
                <a:cs typeface="+mn-lt"/>
                <a:sym typeface="Calibri"/>
              </a:rPr>
              <a:t> </a:t>
            </a:r>
            <a:r>
              <a:rPr lang="en-US" b="1" dirty="0" err="1">
                <a:ea typeface="+mn-lt"/>
                <a:cs typeface="+mn-lt"/>
                <a:sym typeface="Calibri"/>
              </a:rPr>
              <a:t>ajattelu</a:t>
            </a:r>
            <a:r>
              <a:rPr lang="en-US" dirty="0">
                <a:ea typeface="+mn-lt"/>
                <a:cs typeface="+mn-lt"/>
                <a:sym typeface="Calibri"/>
              </a:rPr>
              <a:t> </a:t>
            </a:r>
            <a:r>
              <a:rPr lang="en-US" dirty="0" err="1">
                <a:ea typeface="+mn-lt"/>
                <a:cs typeface="+mn-lt"/>
                <a:sym typeface="Calibri"/>
              </a:rPr>
              <a:t>kehittyy</a:t>
            </a:r>
            <a:r>
              <a:rPr lang="en-US" dirty="0">
                <a:ea typeface="+mn-lt"/>
                <a:cs typeface="+mn-lt"/>
                <a:sym typeface="Calibri"/>
              </a:rPr>
              <a:t> </a:t>
            </a:r>
          </a:p>
          <a:p>
            <a:pPr marL="731502" lvl="1" indent="-121917" defTabSz="1219170">
              <a:spcBef>
                <a:spcPts val="1200"/>
              </a:spcBef>
              <a:buSzPts val="1000"/>
              <a:buFont typeface="Arial,Sans-Serif"/>
              <a:buChar char="•"/>
            </a:pPr>
            <a:r>
              <a:rPr lang="en-US" sz="2000" dirty="0" err="1">
                <a:ea typeface="+mn-lt"/>
                <a:cs typeface="+mn-lt"/>
                <a:sym typeface="Calibri"/>
              </a:rPr>
              <a:t>mahdollistaa</a:t>
            </a:r>
            <a:r>
              <a:rPr lang="en-US" sz="2000" dirty="0">
                <a:ea typeface="+mn-lt"/>
                <a:cs typeface="+mn-lt"/>
                <a:sym typeface="Calibri"/>
              </a:rPr>
              <a:t> </a:t>
            </a:r>
            <a:r>
              <a:rPr lang="en-US" sz="2000" dirty="0" err="1">
                <a:ea typeface="+mn-lt"/>
                <a:cs typeface="+mn-lt"/>
                <a:sym typeface="Calibri"/>
              </a:rPr>
              <a:t>entistä</a:t>
            </a:r>
            <a:r>
              <a:rPr lang="en-US" sz="2000" dirty="0">
                <a:ea typeface="+mn-lt"/>
                <a:cs typeface="+mn-lt"/>
                <a:sym typeface="Calibri"/>
              </a:rPr>
              <a:t> </a:t>
            </a:r>
            <a:r>
              <a:rPr lang="en-US" sz="2000" dirty="0" err="1">
                <a:ea typeface="+mn-lt"/>
                <a:cs typeface="+mn-lt"/>
                <a:sym typeface="Calibri"/>
              </a:rPr>
              <a:t>monimutkaisemman</a:t>
            </a:r>
            <a:r>
              <a:rPr lang="en-US" sz="2000" dirty="0">
                <a:ea typeface="+mn-lt"/>
                <a:cs typeface="+mn-lt"/>
                <a:sym typeface="Calibri"/>
              </a:rPr>
              <a:t> </a:t>
            </a:r>
            <a:r>
              <a:rPr lang="en-US" sz="2000" dirty="0" err="1">
                <a:ea typeface="+mn-lt"/>
                <a:cs typeface="+mn-lt"/>
                <a:sym typeface="Calibri"/>
              </a:rPr>
              <a:t>ajattelun</a:t>
            </a:r>
            <a:endParaRPr lang="en-US" sz="2000" dirty="0">
              <a:ea typeface="+mn-lt"/>
              <a:cs typeface="+mn-lt"/>
            </a:endParaRPr>
          </a:p>
          <a:p>
            <a:pPr marL="731502" lvl="1" indent="-121917" defTabSz="1219170">
              <a:spcBef>
                <a:spcPts val="1200"/>
              </a:spcBef>
              <a:buSzPts val="1000"/>
              <a:buFont typeface="Arial,Sans-Serif"/>
              <a:buChar char="•"/>
            </a:pPr>
            <a:r>
              <a:rPr lang="en-US" sz="2000" dirty="0" err="1">
                <a:ea typeface="+mn-lt"/>
                <a:cs typeface="+mn-lt"/>
                <a:sym typeface="Calibri"/>
              </a:rPr>
              <a:t>esim</a:t>
            </a:r>
            <a:r>
              <a:rPr lang="en-US" sz="2000" dirty="0">
                <a:ea typeface="+mn-lt"/>
                <a:cs typeface="+mn-lt"/>
                <a:sym typeface="Calibri"/>
              </a:rPr>
              <a:t>. </a:t>
            </a:r>
            <a:r>
              <a:rPr lang="en-US" sz="2000" dirty="0" err="1">
                <a:ea typeface="+mn-lt"/>
                <a:cs typeface="+mn-lt"/>
                <a:sym typeface="Calibri"/>
              </a:rPr>
              <a:t>kyky</a:t>
            </a:r>
            <a:r>
              <a:rPr lang="en-US" sz="2000" dirty="0">
                <a:ea typeface="+mn-lt"/>
                <a:cs typeface="+mn-lt"/>
                <a:sym typeface="Calibri"/>
              </a:rPr>
              <a:t> </a:t>
            </a:r>
            <a:r>
              <a:rPr lang="en-US" sz="2000" dirty="0" err="1">
                <a:ea typeface="+mn-lt"/>
                <a:cs typeface="+mn-lt"/>
                <a:sym typeface="Calibri"/>
              </a:rPr>
              <a:t>tarkastella</a:t>
            </a:r>
            <a:r>
              <a:rPr lang="en-US" sz="2000" dirty="0">
                <a:ea typeface="+mn-lt"/>
                <a:cs typeface="+mn-lt"/>
                <a:sym typeface="Calibri"/>
              </a:rPr>
              <a:t> </a:t>
            </a:r>
            <a:r>
              <a:rPr lang="en-US" sz="2000" dirty="0" err="1">
                <a:ea typeface="+mn-lt"/>
                <a:cs typeface="+mn-lt"/>
                <a:sym typeface="Calibri"/>
              </a:rPr>
              <a:t>asioita</a:t>
            </a:r>
            <a:r>
              <a:rPr lang="en-US" sz="2000" dirty="0">
                <a:ea typeface="+mn-lt"/>
                <a:cs typeface="+mn-lt"/>
                <a:sym typeface="Calibri"/>
              </a:rPr>
              <a:t> </a:t>
            </a:r>
            <a:r>
              <a:rPr lang="en-US" sz="2000" dirty="0" err="1">
                <a:ea typeface="+mn-lt"/>
                <a:cs typeface="+mn-lt"/>
                <a:sym typeface="Calibri"/>
              </a:rPr>
              <a:t>eri</a:t>
            </a:r>
            <a:r>
              <a:rPr lang="en-US" sz="2000" dirty="0">
                <a:ea typeface="+mn-lt"/>
                <a:cs typeface="+mn-lt"/>
                <a:sym typeface="Calibri"/>
              </a:rPr>
              <a:t> </a:t>
            </a:r>
            <a:r>
              <a:rPr lang="en-US" sz="2000" dirty="0" err="1">
                <a:ea typeface="+mn-lt"/>
                <a:cs typeface="+mn-lt"/>
                <a:sym typeface="Calibri"/>
              </a:rPr>
              <a:t>näkökulmista</a:t>
            </a:r>
            <a:r>
              <a:rPr lang="en-US" sz="2000" dirty="0">
                <a:ea typeface="+mn-lt"/>
                <a:cs typeface="+mn-lt"/>
                <a:sym typeface="Calibri"/>
              </a:rPr>
              <a:t> ja </a:t>
            </a:r>
            <a:r>
              <a:rPr lang="en-US" sz="2000" dirty="0" err="1">
                <a:ea typeface="+mn-lt"/>
                <a:cs typeface="+mn-lt"/>
                <a:sym typeface="Calibri"/>
              </a:rPr>
              <a:t>ymmärtää</a:t>
            </a:r>
            <a:r>
              <a:rPr lang="en-US" sz="2000" dirty="0">
                <a:ea typeface="+mn-lt"/>
                <a:cs typeface="+mn-lt"/>
                <a:sym typeface="Calibri"/>
              </a:rPr>
              <a:t> </a:t>
            </a:r>
            <a:r>
              <a:rPr lang="en-US" sz="2000" dirty="0" err="1">
                <a:ea typeface="+mn-lt"/>
                <a:cs typeface="+mn-lt"/>
                <a:sym typeface="Calibri"/>
              </a:rPr>
              <a:t>syy-seuraussuhteita</a:t>
            </a:r>
            <a:r>
              <a:rPr lang="en-US" sz="2000" dirty="0">
                <a:ea typeface="+mn-lt"/>
                <a:cs typeface="+mn-lt"/>
                <a:sym typeface="Calibri"/>
              </a:rPr>
              <a:t> </a:t>
            </a:r>
            <a:endParaRPr lang="en-US" sz="2000" dirty="0">
              <a:ea typeface="+mn-lt"/>
              <a:cs typeface="+mn-lt"/>
            </a:endParaRPr>
          </a:p>
          <a:p>
            <a:pPr marL="121917" indent="-121917" defTabSz="1219170">
              <a:spcBef>
                <a:spcPts val="1200"/>
              </a:spcBef>
              <a:buSzPts val="1000"/>
              <a:buFont typeface="Arial,Sans-Serif"/>
              <a:buChar char="•"/>
            </a:pPr>
            <a:r>
              <a:rPr lang="en-US" b="1" dirty="0" err="1">
                <a:ea typeface="+mn-lt"/>
                <a:cs typeface="+mn-lt"/>
                <a:sym typeface="Calibri"/>
              </a:rPr>
              <a:t>Maailmankuva</a:t>
            </a:r>
            <a:r>
              <a:rPr lang="en-US" dirty="0">
                <a:sym typeface="Calibri"/>
              </a:rPr>
              <a:t> ja </a:t>
            </a:r>
            <a:r>
              <a:rPr lang="en-US" b="1" dirty="0" err="1">
                <a:sym typeface="Calibri"/>
              </a:rPr>
              <a:t>elämänkatsomus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jäsentyvät</a:t>
            </a:r>
            <a:endParaRPr lang="en-US" dirty="0"/>
          </a:p>
          <a:p>
            <a:pPr marL="731502" lvl="1" indent="-121917" defTabSz="1219170">
              <a:spcBef>
                <a:spcPts val="1200"/>
              </a:spcBef>
              <a:buSzPts val="1000"/>
              <a:buFont typeface="Arial,Sans-Serif"/>
              <a:buChar char="•"/>
            </a:pPr>
            <a:r>
              <a:rPr lang="en-US" sz="2000" dirty="0" err="1">
                <a:sym typeface="Calibri"/>
              </a:rPr>
              <a:t>käsitykset</a:t>
            </a:r>
            <a:r>
              <a:rPr lang="en-US" sz="2000" dirty="0">
                <a:sym typeface="Calibri"/>
              </a:rPr>
              <a:t> ja </a:t>
            </a:r>
            <a:r>
              <a:rPr lang="en-US" sz="2000" dirty="0" err="1">
                <a:sym typeface="Calibri"/>
              </a:rPr>
              <a:t>tulkinnat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ympäröivästä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maailmasta</a:t>
            </a:r>
            <a:r>
              <a:rPr lang="en-US" sz="2000" dirty="0">
                <a:sym typeface="Calibri"/>
              </a:rPr>
              <a:t> ja </a:t>
            </a:r>
            <a:r>
              <a:rPr lang="en-US" sz="2000" dirty="0" err="1">
                <a:sym typeface="Calibri"/>
              </a:rPr>
              <a:t>minkälainen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ihminen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itse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haluaa</a:t>
            </a:r>
            <a:r>
              <a:rPr lang="en-US" sz="2000" dirty="0">
                <a:sym typeface="Calibri"/>
              </a:rPr>
              <a:t> olla </a:t>
            </a:r>
            <a:r>
              <a:rPr lang="en-US" sz="2000" dirty="0" err="1">
                <a:sym typeface="Calibri"/>
              </a:rPr>
              <a:t>sen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osana</a:t>
            </a:r>
            <a:endParaRPr lang="en-US" sz="2000" b="1" dirty="0"/>
          </a:p>
          <a:p>
            <a:pPr marL="121917" indent="-121917" defTabSz="1219170">
              <a:spcBef>
                <a:spcPts val="1200"/>
              </a:spcBef>
              <a:buSzPts val="1000"/>
              <a:buFont typeface="Arial,Sans-Serif"/>
              <a:buChar char="•"/>
            </a:pPr>
            <a:r>
              <a:rPr lang="en-US" b="1" dirty="0" err="1">
                <a:sym typeface="Calibri"/>
              </a:rPr>
              <a:t>Mustavalkoinen</a:t>
            </a:r>
            <a:r>
              <a:rPr lang="en-US" b="1" dirty="0">
                <a:sym typeface="Calibri"/>
              </a:rPr>
              <a:t> </a:t>
            </a:r>
            <a:r>
              <a:rPr lang="en-US" b="1" dirty="0" err="1">
                <a:sym typeface="Calibri"/>
              </a:rPr>
              <a:t>ajattelu</a:t>
            </a:r>
            <a:endParaRPr lang="en-US" dirty="0">
              <a:sym typeface="Calibri"/>
            </a:endParaRPr>
          </a:p>
          <a:p>
            <a:pPr marL="731502" lvl="1" indent="-121917" defTabSz="1219170">
              <a:spcBef>
                <a:spcPts val="1200"/>
              </a:spcBef>
              <a:buSzPts val="1000"/>
              <a:buFont typeface="Arial,Sans-Serif"/>
              <a:buChar char="•"/>
            </a:pPr>
            <a:r>
              <a:rPr lang="en-US" sz="2000" dirty="0" err="1">
                <a:sym typeface="Calibri"/>
              </a:rPr>
              <a:t>ajattelua</a:t>
            </a:r>
            <a:r>
              <a:rPr lang="en-US" sz="2000" dirty="0">
                <a:sym typeface="Calibri"/>
              </a:rPr>
              <a:t>, </a:t>
            </a:r>
            <a:r>
              <a:rPr lang="en-US" sz="2000" dirty="0" err="1">
                <a:sym typeface="Calibri"/>
              </a:rPr>
              <a:t>joka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yksinkertaistaa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monimutkaisen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todellisuuden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kahdeksi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vastakkaiseksi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kannaksi</a:t>
            </a:r>
            <a:endParaRPr lang="en-US" sz="2000" dirty="0">
              <a:sym typeface="Calibri"/>
            </a:endParaRPr>
          </a:p>
          <a:p>
            <a:pPr marL="731502" lvl="1" indent="-121917" defTabSz="1219170">
              <a:spcBef>
                <a:spcPts val="1200"/>
              </a:spcBef>
              <a:buSzPts val="1000"/>
              <a:buFont typeface="Arial,Sans-Serif"/>
              <a:buChar char="•"/>
            </a:pPr>
            <a:r>
              <a:rPr lang="en-US" sz="2000" dirty="0" err="1">
                <a:sym typeface="Calibri"/>
              </a:rPr>
              <a:t>tyypillistä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erityisesti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varhais</a:t>
            </a:r>
            <a:r>
              <a:rPr lang="en-US" sz="2000" dirty="0">
                <a:sym typeface="Calibri"/>
              </a:rPr>
              <a:t>- ja </a:t>
            </a:r>
            <a:r>
              <a:rPr lang="en-US" sz="2000" dirty="0" err="1">
                <a:sym typeface="Calibri"/>
              </a:rPr>
              <a:t>keskinuoruudessa</a:t>
            </a:r>
            <a:endParaRPr lang="en-US" sz="2000" dirty="0">
              <a:sym typeface="Calibri"/>
            </a:endParaRPr>
          </a:p>
          <a:p>
            <a:pPr marL="731502" lvl="1" indent="-121917" defTabSz="1219170">
              <a:spcBef>
                <a:spcPts val="1200"/>
              </a:spcBef>
              <a:buSzPts val="1000"/>
              <a:buFont typeface="Arial,Sans-Serif"/>
              <a:buChar char="•"/>
            </a:pPr>
            <a:r>
              <a:rPr lang="en-US" sz="2000" dirty="0">
                <a:sym typeface="Calibri"/>
              </a:rPr>
              <a:t>“Aina, </a:t>
            </a:r>
            <a:r>
              <a:rPr lang="en-US" sz="2000" dirty="0" err="1">
                <a:sym typeface="Calibri"/>
              </a:rPr>
              <a:t>ei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koskaan</a:t>
            </a:r>
            <a:r>
              <a:rPr lang="en-US" sz="2000" dirty="0">
                <a:sym typeface="Calibri"/>
              </a:rPr>
              <a:t>, </a:t>
            </a:r>
            <a:r>
              <a:rPr lang="en-US" sz="2000" dirty="0" err="1">
                <a:sym typeface="Calibri"/>
              </a:rPr>
              <a:t>ikinä</a:t>
            </a:r>
            <a:r>
              <a:rPr lang="en-US" sz="2000" dirty="0">
                <a:sym typeface="Calibri"/>
              </a:rPr>
              <a:t>, </a:t>
            </a:r>
            <a:r>
              <a:rPr lang="en-US" sz="2000" dirty="0" err="1">
                <a:sym typeface="Calibri"/>
              </a:rPr>
              <a:t>kaikki</a:t>
            </a:r>
            <a:r>
              <a:rPr lang="en-US" sz="2000" dirty="0">
                <a:sym typeface="Calibri"/>
              </a:rPr>
              <a:t>, </a:t>
            </a:r>
            <a:r>
              <a:rPr lang="en-US" sz="2000" dirty="0" err="1">
                <a:sym typeface="Calibri"/>
              </a:rPr>
              <a:t>ei</a:t>
            </a:r>
            <a:r>
              <a:rPr lang="en-US" sz="2000" dirty="0">
                <a:sym typeface="Calibri"/>
              </a:rPr>
              <a:t> </a:t>
            </a:r>
            <a:r>
              <a:rPr lang="en-US" sz="2000" dirty="0" err="1">
                <a:sym typeface="Calibri"/>
              </a:rPr>
              <a:t>kukaan</a:t>
            </a:r>
            <a:r>
              <a:rPr lang="en-US" sz="2000" dirty="0">
                <a:sym typeface="Calibri"/>
              </a:rPr>
              <a:t> tai </a:t>
            </a:r>
            <a:r>
              <a:rPr lang="en-US" sz="2000" dirty="0" err="1">
                <a:sym typeface="Calibri"/>
              </a:rPr>
              <a:t>yhtään</a:t>
            </a:r>
            <a:r>
              <a:rPr lang="en-US" sz="2000" dirty="0">
                <a:sym typeface="Calibri"/>
              </a:rPr>
              <a:t>”</a:t>
            </a:r>
          </a:p>
          <a:p>
            <a:pPr marL="731502" lvl="1" indent="-121917" defTabSz="1219170">
              <a:spcBef>
                <a:spcPts val="1200"/>
              </a:spcBef>
              <a:buSzPts val="1000"/>
              <a:buFont typeface="Arial,Sans-Serif"/>
              <a:buChar char="•"/>
            </a:pPr>
            <a:endParaRPr lang="en-US" sz="1867" dirty="0"/>
          </a:p>
          <a:p>
            <a:pPr marL="0" indent="0" defTabSz="1219170">
              <a:spcBef>
                <a:spcPts val="667"/>
              </a:spcBef>
              <a:buSzPts val="1100"/>
              <a:buNone/>
            </a:pPr>
            <a:endParaRPr lang="en-US" dirty="0">
              <a:sym typeface="Calibri"/>
            </a:endParaRPr>
          </a:p>
          <a:p>
            <a:pPr marL="0" indent="0" defTabSz="1219170">
              <a:spcBef>
                <a:spcPts val="667"/>
              </a:spcBef>
              <a:spcAft>
                <a:spcPts val="1600"/>
              </a:spcAft>
              <a:buNone/>
            </a:pPr>
            <a:endParaRPr lang="en-US" dirty="0"/>
          </a:p>
        </p:txBody>
      </p:sp>
      <p:pic>
        <p:nvPicPr>
          <p:cNvPr id="2" name="Kuva 2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CE7F1147-6BD0-4EFE-AC7F-FA61C2D9C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5" r="2" b="2"/>
          <a:stretch/>
        </p:blipFill>
        <p:spPr>
          <a:xfrm>
            <a:off x="7552266" y="13"/>
            <a:ext cx="4639733" cy="6857987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ADC98997-6F93-4737-B5DC-A1F573FFBC88}"/>
              </a:ext>
            </a:extLst>
          </p:cNvPr>
          <p:cNvSpPr txBox="1"/>
          <p:nvPr/>
        </p:nvSpPr>
        <p:spPr>
          <a:xfrm>
            <a:off x="4608787" y="6583855"/>
            <a:ext cx="36576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000" cap="all">
                <a:solidFill>
                  <a:srgbClr val="0D0D0D"/>
                </a:solidFill>
                <a:latin typeface="Tw Cen MT Condensed"/>
              </a:rPr>
              <a:t>© SANOMA PRO, TEKIJÄT ● MIELI 2 KEHITTYVÄ IHMINEN, KUVA: PEXELS</a:t>
            </a:r>
            <a:r>
              <a:rPr lang="fi-FI" sz="1000">
                <a:latin typeface="Tw Cen MT Condensed"/>
              </a:rPr>
              <a:t>​</a:t>
            </a:r>
            <a:endParaRPr lang="fi-FI" sz="1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0BFB6E-D769-4476-9AA9-17E87F9B4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528" y="112976"/>
            <a:ext cx="9720072" cy="773684"/>
          </a:xfrm>
        </p:spPr>
        <p:txBody>
          <a:bodyPr>
            <a:normAutofit/>
          </a:bodyPr>
          <a:lstStyle/>
          <a:p>
            <a:r>
              <a:rPr lang="fi-FI" dirty="0"/>
              <a:t>Metakognitio ja itsetietoisuus</a:t>
            </a:r>
          </a:p>
        </p:txBody>
      </p:sp>
      <p:pic>
        <p:nvPicPr>
          <p:cNvPr id="6" name="Kuva 4" descr="Kuva, joka sisältää kohteen henkilö, seinä, lattia, seisominen&#10;&#10;Kuvaus luotu automaattisesti">
            <a:extLst>
              <a:ext uri="{FF2B5EF4-FFF2-40B4-BE49-F238E27FC236}">
                <a16:creationId xmlns:a16="http://schemas.microsoft.com/office/drawing/2014/main" id="{063F32EF-5022-4810-816C-975FB81BB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26" r="-265" b="6854"/>
          <a:stretch/>
        </p:blipFill>
        <p:spPr>
          <a:xfrm>
            <a:off x="1139959" y="2020715"/>
            <a:ext cx="3322639" cy="434253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FEA5527-59C8-4348-B160-0FB3803FC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2812" y="1264493"/>
            <a:ext cx="6848988" cy="5206211"/>
          </a:xfrm>
        </p:spPr>
        <p:txBody>
          <a:bodyPr vert="horz" lIns="60960" tIns="60960" rIns="60960" bIns="60960" rtlCol="0" anchor="t">
            <a:normAutofit/>
          </a:bodyPr>
          <a:lstStyle/>
          <a:p>
            <a:pPr marL="121917" indent="-121917">
              <a:spcBef>
                <a:spcPts val="1067"/>
              </a:spcBef>
              <a:buFont typeface="Arial" panose="020B0602020104020603" pitchFamily="34" charset="0"/>
              <a:buChar char="•"/>
            </a:pPr>
            <a:r>
              <a:rPr lang="fi-FI" sz="2400" b="1" dirty="0"/>
              <a:t>Metakognitio: </a:t>
            </a:r>
            <a:r>
              <a:rPr lang="fi-FI" sz="2400" dirty="0"/>
              <a:t>tietoisuus omista tiedonkäsittelyprosesseista  </a:t>
            </a:r>
          </a:p>
          <a:p>
            <a:pPr marL="265000" lvl="1">
              <a:spcBef>
                <a:spcPts val="1067"/>
              </a:spcBef>
              <a:buFont typeface="Arial" panose="020B0602020104020603" pitchFamily="34" charset="0"/>
              <a:buChar char="•"/>
            </a:pPr>
            <a:r>
              <a:rPr lang="fi-FI" sz="2000" dirty="0"/>
              <a:t>nuoruudessa entistä paremmat valmiudet hahmottaa omaa ajattelua, arvioida omia mahdollisuuksia käsitellä tietoa sekä omaksua uusia ja tehokkaampia tapoja käyttää omia kognitiivisia kykyjä (metakognitiiviset taidot)</a:t>
            </a:r>
          </a:p>
          <a:p>
            <a:pPr marL="265000" lvl="1">
              <a:spcBef>
                <a:spcPts val="1067"/>
              </a:spcBef>
              <a:buFont typeface="Arial" panose="020B0602020104020603" pitchFamily="34" charset="0"/>
              <a:buChar char="•"/>
            </a:pPr>
            <a:endParaRPr lang="fi-FI" sz="2000" dirty="0"/>
          </a:p>
          <a:p>
            <a:pPr marL="121917" indent="-121917">
              <a:spcBef>
                <a:spcPts val="1067"/>
              </a:spcBef>
              <a:buFont typeface="Arial" panose="020B0602020104020603" pitchFamily="34" charset="0"/>
              <a:buChar char="•"/>
            </a:pPr>
            <a:r>
              <a:rPr lang="fi-FI" sz="2400" b="1" dirty="0"/>
              <a:t>Itsetietoisuuden</a:t>
            </a:r>
            <a:r>
              <a:rPr lang="fi-FI" sz="2400" dirty="0"/>
              <a:t> lisääntyminen</a:t>
            </a:r>
          </a:p>
          <a:p>
            <a:pPr marL="265000" lvl="1">
              <a:spcBef>
                <a:spcPts val="1067"/>
              </a:spcBef>
              <a:buFont typeface="Arial" panose="020B0602020104020603" pitchFamily="34" charset="0"/>
              <a:buChar char="•"/>
            </a:pPr>
            <a:r>
              <a:rPr lang="fi-FI" sz="2000" b="1" dirty="0"/>
              <a:t>egosentrisyys</a:t>
            </a:r>
            <a:r>
              <a:rPr lang="fi-FI" sz="2000" dirty="0"/>
              <a:t>: taipumus ajatella runsaasti itseään ja sitä, mitä muut ihmiset itsestä ajattelevat</a:t>
            </a:r>
          </a:p>
          <a:p>
            <a:pPr marL="265000" lvl="1">
              <a:spcBef>
                <a:spcPts val="1067"/>
              </a:spcBef>
              <a:buFont typeface="Arial" panose="020B0602020104020603" pitchFamily="34" charset="0"/>
              <a:buChar char="•"/>
            </a:pPr>
            <a:r>
              <a:rPr lang="fi-FI" sz="2000" dirty="0"/>
              <a:t>Ilmiö liittyy hermoston toimintaan, joka tuottaa korostetun itsetietoisuuden tunteen</a:t>
            </a:r>
          </a:p>
          <a:p>
            <a:pPr marL="265000" lvl="1">
              <a:spcBef>
                <a:spcPts val="1067"/>
              </a:spcBef>
              <a:buFont typeface="Arial" panose="020B0602020104020603" pitchFamily="34" charset="0"/>
              <a:buChar char="•"/>
            </a:pPr>
            <a:r>
              <a:rPr lang="fi-FI" sz="2000" dirty="0"/>
              <a:t>voi johtaa lisääntyneeseen itsekritiikkiin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AB43E1F-48D3-4953-9B20-F2889BA8C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fi-FI"/>
              <a:t>© Sanoma Pro, Tekijät ● Mieli 2 Kehittyvä ihminen, kuva: </a:t>
            </a:r>
            <a:r>
              <a:rPr lang="fi-FI" err="1"/>
              <a:t>pexels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28589710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024127" y="285617"/>
            <a:ext cx="9720072" cy="928381"/>
          </a:xfrm>
          <a:prstGeom prst="rect">
            <a:avLst/>
          </a:prstGeom>
        </p:spPr>
        <p:txBody>
          <a:bodyPr spcFirstLastPara="1" vert="horz" lIns="121900" tIns="121900" rIns="121900" bIns="1219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fi-FI" sz="4800" dirty="0">
                <a:ea typeface="Calibri"/>
                <a:cs typeface="Calibri"/>
                <a:sym typeface="Calibri"/>
              </a:rPr>
              <a:t>Nuoruudessa autonomia lisääntyy</a:t>
            </a:r>
          </a:p>
        </p:txBody>
      </p:sp>
      <p:pic>
        <p:nvPicPr>
          <p:cNvPr id="1026" name="Picture 2" descr="Ilmainen kuvapankkikuva tunnisteilla afrikkalainen amerikkalainen teini, albiino, denim">
            <a:extLst>
              <a:ext uri="{FF2B5EF4-FFF2-40B4-BE49-F238E27FC236}">
                <a16:creationId xmlns:a16="http://schemas.microsoft.com/office/drawing/2014/main" id="{84D81178-E390-5443-AC0C-D944F8D3B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5" r="1" b="13200"/>
          <a:stretch/>
        </p:blipFill>
        <p:spPr bwMode="auto">
          <a:xfrm>
            <a:off x="551262" y="1409163"/>
            <a:ext cx="4291670" cy="46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Google Shape;61;p14"/>
          <p:cNvSpPr txBox="1">
            <a:spLocks noGrp="1"/>
          </p:cNvSpPr>
          <p:nvPr>
            <p:ph idx="1"/>
          </p:nvPr>
        </p:nvSpPr>
        <p:spPr>
          <a:xfrm>
            <a:off x="4842932" y="1327759"/>
            <a:ext cx="7094371" cy="4780433"/>
          </a:xfrm>
          <a:prstGeom prst="rect">
            <a:avLst/>
          </a:prstGeom>
        </p:spPr>
        <p:txBody>
          <a:bodyPr spcFirstLastPara="1" vert="horz" lIns="121900" tIns="121900" rIns="121900" bIns="121900" rtlCol="0" anchor="t" anchorCtr="0">
            <a:normAutofit fontScale="92500" lnSpcReduction="20000"/>
          </a:bodyPr>
          <a:lstStyle/>
          <a:p>
            <a:pPr marL="47412" indent="-149010">
              <a:spcBef>
                <a:spcPts val="0"/>
              </a:spcBef>
              <a:spcAft>
                <a:spcPts val="800"/>
              </a:spcAft>
              <a:buClr>
                <a:srgbClr val="7030A0"/>
              </a:buClr>
              <a:buSzPts val="1000"/>
              <a:buFont typeface="Calibri"/>
              <a:buChar char="●"/>
            </a:pPr>
            <a:r>
              <a:rPr lang="fi-FI" sz="2533" dirty="0">
                <a:ea typeface="Calibri"/>
                <a:cs typeface="Calibri"/>
                <a:sym typeface="Calibri"/>
              </a:rPr>
              <a:t>Asteittainen </a:t>
            </a:r>
            <a:r>
              <a:rPr lang="fi-FI" sz="2533" b="1" dirty="0">
                <a:ea typeface="Calibri"/>
                <a:cs typeface="Calibri"/>
                <a:sym typeface="Calibri"/>
              </a:rPr>
              <a:t>autonomian </a:t>
            </a:r>
            <a:r>
              <a:rPr lang="fi-FI" sz="2533" dirty="0">
                <a:ea typeface="Calibri"/>
                <a:cs typeface="Calibri"/>
                <a:sym typeface="Calibri"/>
              </a:rPr>
              <a:t>lisääntyminen ja itsenäisyyden saavuttaminen</a:t>
            </a:r>
            <a:endParaRPr lang="fi-FI" sz="2533" b="1" dirty="0">
              <a:ea typeface="Calibri"/>
              <a:cs typeface="Calibri"/>
            </a:endParaRPr>
          </a:p>
          <a:p>
            <a:pPr marL="470735" lvl="2" indent="-149010">
              <a:spcBef>
                <a:spcPts val="0"/>
              </a:spcBef>
              <a:spcAft>
                <a:spcPts val="800"/>
              </a:spcAft>
              <a:buClr>
                <a:srgbClr val="7030A0"/>
              </a:buClr>
              <a:buSzPts val="1000"/>
              <a:buFont typeface="Calibri"/>
              <a:buChar char="●"/>
            </a:pPr>
            <a:r>
              <a:rPr lang="fi-FI" sz="2400" dirty="0">
                <a:ea typeface="Calibri"/>
                <a:cs typeface="Calibri"/>
                <a:sym typeface="Calibri"/>
              </a:rPr>
              <a:t>kyky tehdä itsenäisiä päätöksiä</a:t>
            </a:r>
            <a:endParaRPr lang="fi-FI" sz="2400" dirty="0">
              <a:ea typeface="Calibri"/>
              <a:cs typeface="Calibri"/>
            </a:endParaRPr>
          </a:p>
          <a:p>
            <a:pPr marL="470735" lvl="2" indent="-149010">
              <a:spcBef>
                <a:spcPts val="0"/>
              </a:spcBef>
              <a:spcAft>
                <a:spcPts val="800"/>
              </a:spcAft>
              <a:buClr>
                <a:srgbClr val="7030A0"/>
              </a:buClr>
              <a:buSzPts val="1000"/>
              <a:buFont typeface="Calibri"/>
              <a:buChar char="●"/>
            </a:pPr>
            <a:r>
              <a:rPr lang="fi-FI" sz="2400" dirty="0">
                <a:ea typeface="Calibri"/>
                <a:cs typeface="Calibri"/>
                <a:sym typeface="Calibri"/>
              </a:rPr>
              <a:t>kyky suoriutua elämässä itsenäisesti ilman muiden avustusta</a:t>
            </a:r>
            <a:endParaRPr lang="fi-FI" sz="2400" dirty="0">
              <a:ea typeface="Calibri"/>
              <a:cs typeface="Calibri"/>
            </a:endParaRPr>
          </a:p>
          <a:p>
            <a:pPr marL="470735" lvl="2" indent="-149010">
              <a:spcBef>
                <a:spcPts val="0"/>
              </a:spcBef>
              <a:spcAft>
                <a:spcPts val="800"/>
              </a:spcAft>
              <a:buClr>
                <a:srgbClr val="7030A0"/>
              </a:buClr>
              <a:buSzPts val="1000"/>
              <a:buFont typeface="Calibri"/>
              <a:buChar char="●"/>
            </a:pPr>
            <a:r>
              <a:rPr lang="fi-FI" sz="2400" dirty="0">
                <a:ea typeface="Calibri"/>
                <a:cs typeface="Calibri"/>
                <a:sym typeface="Calibri"/>
              </a:rPr>
              <a:t>kyky toimia emotionaalisena tukena itselleen</a:t>
            </a:r>
            <a:endParaRPr lang="fi-FI" sz="2400" dirty="0">
              <a:ea typeface="Calibri"/>
              <a:cs typeface="Calibri"/>
            </a:endParaRPr>
          </a:p>
          <a:p>
            <a:pPr marL="230288" lvl="2" indent="-149010">
              <a:spcBef>
                <a:spcPts val="0"/>
              </a:spcBef>
              <a:spcAft>
                <a:spcPts val="800"/>
              </a:spcAft>
              <a:buClr>
                <a:srgbClr val="7030A0"/>
              </a:buClr>
              <a:buSzPts val="1000"/>
              <a:buFont typeface="Calibri"/>
              <a:buChar char="●"/>
            </a:pPr>
            <a:endParaRPr lang="fi-FI" sz="2400" dirty="0">
              <a:ea typeface="Calibri"/>
              <a:cs typeface="Calibri"/>
            </a:endParaRPr>
          </a:p>
          <a:p>
            <a:pPr marL="47412" lvl="1" indent="-149010">
              <a:spcBef>
                <a:spcPts val="0"/>
              </a:spcBef>
              <a:spcAft>
                <a:spcPts val="800"/>
              </a:spcAft>
              <a:buClr>
                <a:srgbClr val="7030A0"/>
              </a:buClr>
              <a:buSzPts val="1000"/>
              <a:buFont typeface="Calibri"/>
              <a:buChar char="●"/>
            </a:pPr>
            <a:r>
              <a:rPr lang="fi-FI" sz="2400" b="1" dirty="0">
                <a:ea typeface="Calibri"/>
                <a:cs typeface="Calibri"/>
                <a:sym typeface="Calibri"/>
              </a:rPr>
              <a:t>Autonomian kehitys:</a:t>
            </a:r>
            <a:endParaRPr lang="fi-FI" sz="2400" b="1" dirty="0">
              <a:ea typeface="Calibri"/>
              <a:cs typeface="Calibri"/>
            </a:endParaRPr>
          </a:p>
          <a:p>
            <a:pPr marL="470735" lvl="2" indent="-149010">
              <a:spcBef>
                <a:spcPts val="0"/>
              </a:spcBef>
              <a:spcAft>
                <a:spcPts val="800"/>
              </a:spcAft>
              <a:buClr>
                <a:srgbClr val="7030A0"/>
              </a:buClr>
              <a:buSzPts val="1000"/>
              <a:buFont typeface="Calibri"/>
              <a:buChar char="●"/>
            </a:pPr>
            <a:r>
              <a:rPr lang="fi-FI" sz="2400" dirty="0">
                <a:ea typeface="Calibri"/>
                <a:cs typeface="Calibri"/>
                <a:sym typeface="Calibri"/>
              </a:rPr>
              <a:t>alkaa varhaislapsuudessa</a:t>
            </a:r>
            <a:endParaRPr lang="fi-FI" sz="2400" dirty="0">
              <a:ea typeface="Calibri"/>
              <a:cs typeface="Calibri"/>
            </a:endParaRPr>
          </a:p>
          <a:p>
            <a:pPr marL="470735" lvl="2" indent="-149010">
              <a:spcBef>
                <a:spcPts val="0"/>
              </a:spcBef>
              <a:spcAft>
                <a:spcPts val="800"/>
              </a:spcAft>
              <a:buClr>
                <a:srgbClr val="7030A0"/>
              </a:buClr>
              <a:buSzPts val="1000"/>
              <a:buFont typeface="Calibri"/>
              <a:buChar char="●"/>
            </a:pPr>
            <a:r>
              <a:rPr lang="fi-FI" sz="2400" dirty="0">
                <a:ea typeface="Calibri"/>
                <a:cs typeface="Calibri"/>
                <a:sym typeface="Calibri"/>
              </a:rPr>
              <a:t>jatkuu nuoruusiästä varhaisaikuisuuteen asti</a:t>
            </a:r>
            <a:endParaRPr lang="fi-FI" sz="2400" dirty="0">
              <a:ea typeface="Calibri"/>
              <a:cs typeface="Calibri"/>
            </a:endParaRPr>
          </a:p>
          <a:p>
            <a:pPr marL="470735" lvl="2" indent="-149010">
              <a:spcBef>
                <a:spcPts val="0"/>
              </a:spcBef>
              <a:spcAft>
                <a:spcPts val="800"/>
              </a:spcAft>
              <a:buClr>
                <a:srgbClr val="7030A0"/>
              </a:buClr>
              <a:buSzPts val="1000"/>
              <a:buFont typeface="Calibri"/>
              <a:buChar char="●"/>
            </a:pPr>
            <a:r>
              <a:rPr lang="fi-FI" sz="2400" dirty="0">
                <a:ea typeface="Calibri"/>
                <a:cs typeface="Calibri"/>
                <a:sym typeface="Calibri"/>
              </a:rPr>
              <a:t>etenee yksilöllisesti ja asteittain</a:t>
            </a:r>
            <a:endParaRPr lang="fi-FI" sz="2400" dirty="0">
              <a:ea typeface="Calibri"/>
              <a:cs typeface="Calibri"/>
            </a:endParaRPr>
          </a:p>
          <a:p>
            <a:pPr marL="470735" lvl="2" indent="-149010">
              <a:spcBef>
                <a:spcPts val="0"/>
              </a:spcBef>
              <a:spcAft>
                <a:spcPts val="800"/>
              </a:spcAft>
              <a:buClr>
                <a:srgbClr val="7030A0"/>
              </a:buClr>
              <a:buSzPts val="1000"/>
              <a:buFont typeface="Calibri"/>
              <a:buChar char="●"/>
            </a:pPr>
            <a:r>
              <a:rPr lang="fi-FI" sz="2400" dirty="0">
                <a:ea typeface="Calibri"/>
                <a:cs typeface="Calibri"/>
                <a:sym typeface="Calibri"/>
              </a:rPr>
              <a:t>aikuinen voi tukea kehitystä sallimalla ja rohkaisemalla nuorta omaksumaan itsenäisen toiminnan taitoja</a:t>
            </a:r>
            <a:endParaRPr lang="fi-FI" sz="24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500AE99-736E-4072-B37D-71629E7A1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1024129" y="182394"/>
            <a:ext cx="6314977" cy="1218532"/>
          </a:xfrm>
          <a:prstGeom prst="rect">
            <a:avLst/>
          </a:prstGeom>
        </p:spPr>
        <p:txBody>
          <a:bodyPr spcFirstLastPara="1" vert="horz" lIns="121900" tIns="121900" rIns="121900" bIns="121900" rtlCol="0" anchor="ctr" anchorCtr="0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fi-FI" sz="4800" dirty="0">
                <a:ea typeface="Calibri"/>
                <a:cs typeface="Calibri"/>
                <a:sym typeface="Calibri"/>
              </a:rPr>
              <a:t>Muuttuvat vuorovaikutussuhteet 1/2</a:t>
            </a:r>
            <a:endParaRPr lang="fi-FI" sz="4800" dirty="0"/>
          </a:p>
        </p:txBody>
      </p:sp>
      <p:sp>
        <p:nvSpPr>
          <p:cNvPr id="67" name="Google Shape;67;p15"/>
          <p:cNvSpPr txBox="1">
            <a:spLocks noGrp="1"/>
          </p:cNvSpPr>
          <p:nvPr>
            <p:ph idx="1"/>
          </p:nvPr>
        </p:nvSpPr>
        <p:spPr>
          <a:xfrm>
            <a:off x="826717" y="1400926"/>
            <a:ext cx="6725549" cy="5274680"/>
          </a:xfrm>
          <a:prstGeom prst="rect">
            <a:avLst/>
          </a:prstGeom>
        </p:spPr>
        <p:txBody>
          <a:bodyPr spcFirstLastPara="1" vert="horz" lIns="121900" tIns="121900" rIns="121900" bIns="121900" rtlCol="0" anchorCtr="0">
            <a:normAutofit lnSpcReduction="10000"/>
          </a:bodyPr>
          <a:lstStyle/>
          <a:p>
            <a:pPr marL="47999" indent="-149463">
              <a:spcBef>
                <a:spcPts val="0"/>
              </a:spcBef>
              <a:spcAft>
                <a:spcPts val="800"/>
              </a:spcAft>
              <a:buClr>
                <a:srgbClr val="7030A0"/>
              </a:buClr>
              <a:buSzPct val="50000"/>
              <a:buFont typeface="Calibri"/>
              <a:buChar char="●"/>
            </a:pPr>
            <a:r>
              <a:rPr lang="fi-FI" sz="2800" b="1" dirty="0">
                <a:ea typeface="Calibri"/>
                <a:cs typeface="Calibri"/>
                <a:sym typeface="Calibri"/>
              </a:rPr>
              <a:t>Suhde vanhempiin</a:t>
            </a:r>
          </a:p>
          <a:p>
            <a:pPr marL="461724" lvl="1" indent="-149463">
              <a:spcBef>
                <a:spcPts val="0"/>
              </a:spcBef>
              <a:spcAft>
                <a:spcPts val="800"/>
              </a:spcAft>
              <a:buClr>
                <a:srgbClr val="7030A0"/>
              </a:buClr>
              <a:buSzPct val="50000"/>
              <a:buFont typeface="Calibri"/>
              <a:buChar char="●"/>
            </a:pPr>
            <a:r>
              <a:rPr lang="fi-FI" sz="2400" dirty="0">
                <a:ea typeface="Calibri"/>
                <a:cs typeface="Calibri"/>
                <a:sym typeface="Calibri"/>
              </a:rPr>
              <a:t>yhteyden tunnetta edistää luottamuksellinen suhde</a:t>
            </a:r>
          </a:p>
          <a:p>
            <a:pPr marL="461724" lvl="1" indent="-149463">
              <a:spcBef>
                <a:spcPts val="0"/>
              </a:spcBef>
              <a:spcAft>
                <a:spcPts val="800"/>
              </a:spcAft>
              <a:buClr>
                <a:srgbClr val="7030A0"/>
              </a:buClr>
              <a:buSzPct val="50000"/>
              <a:buFont typeface="Calibri"/>
              <a:buChar char="●"/>
            </a:pPr>
            <a:r>
              <a:rPr lang="fi-FI" sz="2400" dirty="0">
                <a:ea typeface="Calibri"/>
                <a:cs typeface="Calibri"/>
                <a:sym typeface="Calibri"/>
              </a:rPr>
              <a:t>yhteyden tunnetta estää vanhemman kylmyys, torjunta ja negatiivinen reagointi kun nuori avautuu asioistaan vanhemmalle</a:t>
            </a:r>
          </a:p>
          <a:p>
            <a:pPr marL="829713" lvl="1" indent="0">
              <a:spcBef>
                <a:spcPts val="0"/>
              </a:spcBef>
              <a:spcAft>
                <a:spcPts val="800"/>
              </a:spcAft>
              <a:buClr>
                <a:srgbClr val="7030A0"/>
              </a:buClr>
              <a:buSzPct val="50000"/>
              <a:buNone/>
            </a:pPr>
            <a:endParaRPr lang="fi-FI" sz="2400" dirty="0">
              <a:ea typeface="Calibri"/>
              <a:cs typeface="Calibri"/>
              <a:sym typeface="Calibri"/>
            </a:endParaRPr>
          </a:p>
          <a:p>
            <a:pPr marL="47999" indent="-149463">
              <a:spcBef>
                <a:spcPts val="0"/>
              </a:spcBef>
              <a:spcAft>
                <a:spcPts val="800"/>
              </a:spcAft>
              <a:buClr>
                <a:srgbClr val="7030A0"/>
              </a:buClr>
              <a:buSzPct val="50000"/>
              <a:buFont typeface="Calibri"/>
              <a:buChar char="●"/>
            </a:pPr>
            <a:r>
              <a:rPr lang="fi-FI" sz="2800" b="1" dirty="0">
                <a:ea typeface="Calibri"/>
                <a:cs typeface="Calibri"/>
                <a:sym typeface="Calibri"/>
              </a:rPr>
              <a:t>Vertaissuhteet</a:t>
            </a:r>
          </a:p>
          <a:p>
            <a:pPr marL="461724" lvl="1" indent="-149463">
              <a:spcBef>
                <a:spcPts val="0"/>
              </a:spcBef>
              <a:spcAft>
                <a:spcPts val="800"/>
              </a:spcAft>
              <a:buClr>
                <a:srgbClr val="7030A0"/>
              </a:buClr>
              <a:buSzPct val="50000"/>
              <a:buFont typeface="Calibri"/>
              <a:buChar char="●"/>
            </a:pPr>
            <a:r>
              <a:rPr lang="fi-FI" sz="2400" dirty="0">
                <a:ea typeface="Calibri"/>
                <a:cs typeface="Calibri"/>
                <a:sym typeface="Calibri"/>
              </a:rPr>
              <a:t>ikätovereiden kanssa vietetty aika yleensä lisääntyy</a:t>
            </a:r>
          </a:p>
          <a:p>
            <a:pPr marL="461724" lvl="1" indent="-149463">
              <a:spcBef>
                <a:spcPts val="0"/>
              </a:spcBef>
              <a:spcAft>
                <a:spcPts val="800"/>
              </a:spcAft>
              <a:buClr>
                <a:srgbClr val="7030A0"/>
              </a:buClr>
              <a:buSzPct val="50000"/>
              <a:buFont typeface="Calibri"/>
              <a:buChar char="●"/>
            </a:pPr>
            <a:r>
              <a:rPr lang="fi-FI" sz="2400" dirty="0">
                <a:ea typeface="Calibri"/>
                <a:cs typeface="Calibri"/>
                <a:sym typeface="Calibri"/>
              </a:rPr>
              <a:t>vertaisten mielipiteet ja odotukset tärkeitä</a:t>
            </a:r>
          </a:p>
          <a:p>
            <a:pPr marL="461724" lvl="1" indent="-149463">
              <a:spcBef>
                <a:spcPts val="0"/>
              </a:spcBef>
              <a:spcAft>
                <a:spcPts val="800"/>
              </a:spcAft>
              <a:buClr>
                <a:srgbClr val="7030A0"/>
              </a:buClr>
              <a:buSzPct val="50000"/>
              <a:buFont typeface="Calibri"/>
              <a:buChar char="●"/>
            </a:pPr>
            <a:r>
              <a:rPr lang="fi-FI" sz="2400" dirty="0">
                <a:ea typeface="Calibri"/>
                <a:cs typeface="Calibri"/>
                <a:sym typeface="Calibri"/>
              </a:rPr>
              <a:t>tukevat yleensä identiteetin etsintää → omaa </a:t>
            </a:r>
            <a:r>
              <a:rPr lang="fi-FI" sz="2400" b="1" dirty="0">
                <a:ea typeface="Calibri"/>
                <a:cs typeface="Calibri"/>
                <a:sym typeface="Calibri"/>
              </a:rPr>
              <a:t>minuutta</a:t>
            </a:r>
            <a:r>
              <a:rPr lang="fi-FI" sz="2400" dirty="0">
                <a:ea typeface="Calibri"/>
                <a:cs typeface="Calibri"/>
                <a:sym typeface="Calibri"/>
              </a:rPr>
              <a:t>, kuten ajatuksia, arvoja ja ulkonäköä, peilataan kaveripiiriin</a:t>
            </a:r>
          </a:p>
          <a:p>
            <a:pPr marL="0" indent="0">
              <a:spcBef>
                <a:spcPts val="1600"/>
              </a:spcBef>
              <a:spcAft>
                <a:spcPts val="800"/>
              </a:spcAft>
              <a:buClr>
                <a:srgbClr val="7030A0"/>
              </a:buClr>
              <a:buNone/>
            </a:pPr>
            <a:endParaRPr lang="fi-FI" sz="2800"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1600"/>
              </a:spcBef>
              <a:spcAft>
                <a:spcPts val="800"/>
              </a:spcAft>
              <a:buClr>
                <a:srgbClr val="7030A0"/>
              </a:buClr>
              <a:buNone/>
            </a:pPr>
            <a:endParaRPr lang="fi-FI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2" name="Picture 4" descr="Ilmainen kuvapankkikuva tunnisteilla aikuinen, äiti stylisti, asennus">
            <a:extLst>
              <a:ext uri="{FF2B5EF4-FFF2-40B4-BE49-F238E27FC236}">
                <a16:creationId xmlns:a16="http://schemas.microsoft.com/office/drawing/2014/main" id="{71DADF5C-A83B-8B40-8CA6-7FCC2E62A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3" r="7676" b="2"/>
          <a:stretch/>
        </p:blipFill>
        <p:spPr bwMode="auto">
          <a:xfrm>
            <a:off x="7552267" y="640081"/>
            <a:ext cx="3999653" cy="327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lmainen kuvapankkikuva tunnisteilla Aamiainen, aamu, äiti ja tytär">
            <a:extLst>
              <a:ext uri="{FF2B5EF4-FFF2-40B4-BE49-F238E27FC236}">
                <a16:creationId xmlns:a16="http://schemas.microsoft.com/office/drawing/2014/main" id="{FCE72BF2-D1A4-EA4E-8677-1EF7F4E1D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10382" r="3" b="9469"/>
          <a:stretch/>
        </p:blipFill>
        <p:spPr bwMode="auto">
          <a:xfrm>
            <a:off x="7552267" y="4078225"/>
            <a:ext cx="3999653" cy="213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50A63FF-09D5-4E06-BDEA-6C64A7ADF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fi-FI" dirty="0"/>
              <a:t>© Sanoma Pro, Tekijät ● Mieli 2 Kehittyvä ihminen, kuvat: </a:t>
            </a:r>
            <a:r>
              <a:rPr lang="fi-FI" dirty="0" err="1"/>
              <a:t>pexels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793468" y="112976"/>
            <a:ext cx="6528137" cy="1281162"/>
          </a:xfrm>
          <a:prstGeom prst="rect">
            <a:avLst/>
          </a:prstGeom>
        </p:spPr>
        <p:txBody>
          <a:bodyPr spcFirstLastPara="1" vert="horz" lIns="121920" tIns="60960" rIns="121920" bIns="60960" rtlCol="0" anchor="ctr" anchorCtr="0">
            <a:normAutofit fontScale="90000"/>
          </a:bodyPr>
          <a:lstStyle/>
          <a:p>
            <a:pPr defTabSz="1219170"/>
            <a:r>
              <a:rPr lang="en-US" sz="4800" spc="133" dirty="0" err="1">
                <a:sym typeface="Calibri"/>
              </a:rPr>
              <a:t>muuttuvat</a:t>
            </a:r>
            <a:r>
              <a:rPr lang="en-US" sz="4800" spc="133" dirty="0">
                <a:sym typeface="Calibri"/>
              </a:rPr>
              <a:t> </a:t>
            </a:r>
            <a:r>
              <a:rPr lang="en-US" sz="4800" spc="133" dirty="0" err="1">
                <a:sym typeface="Calibri"/>
              </a:rPr>
              <a:t>vuorovaikutussuhteet</a:t>
            </a:r>
            <a:r>
              <a:rPr lang="en-US" sz="4800" spc="133" dirty="0">
                <a:sym typeface="Calibri"/>
              </a:rPr>
              <a:t> 2/2</a:t>
            </a:r>
          </a:p>
        </p:txBody>
      </p:sp>
      <p:sp>
        <p:nvSpPr>
          <p:cNvPr id="73" name="Google Shape;73;p16"/>
          <p:cNvSpPr txBox="1">
            <a:spLocks noGrp="1"/>
          </p:cNvSpPr>
          <p:nvPr>
            <p:ph idx="1"/>
          </p:nvPr>
        </p:nvSpPr>
        <p:spPr>
          <a:xfrm>
            <a:off x="793469" y="1590805"/>
            <a:ext cx="6297478" cy="4983910"/>
          </a:xfrm>
          <a:prstGeom prst="rect">
            <a:avLst/>
          </a:prstGeom>
        </p:spPr>
        <p:txBody>
          <a:bodyPr spcFirstLastPara="1" vert="horz" lIns="60960" tIns="60960" rIns="60960" bIns="60960" rtlCol="0" anchorCtr="0">
            <a:normAutofit fontScale="92500" lnSpcReduction="10000"/>
          </a:bodyPr>
          <a:lstStyle/>
          <a:p>
            <a:pPr marL="47999" indent="-149463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3200" b="1" dirty="0" err="1">
                <a:sym typeface="Calibri"/>
              </a:rPr>
              <a:t>Ystävyyssuhteet</a:t>
            </a:r>
            <a:endParaRPr lang="en-US" sz="3200" b="1" dirty="0">
              <a:sym typeface="Calibri"/>
            </a:endParaRPr>
          </a:p>
          <a:p>
            <a:pPr marL="461724" lvl="1" indent="-149463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800" dirty="0" err="1">
                <a:sym typeface="Calibri"/>
              </a:rPr>
              <a:t>itsearvostuksen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kehitys</a:t>
            </a:r>
            <a:r>
              <a:rPr lang="en-US" sz="2800" dirty="0">
                <a:sym typeface="Calibri"/>
              </a:rPr>
              <a:t> ja </a:t>
            </a:r>
            <a:r>
              <a:rPr lang="en-US" sz="2800" dirty="0" err="1">
                <a:sym typeface="Calibri"/>
              </a:rPr>
              <a:t>hyvinvointi</a:t>
            </a:r>
            <a:endParaRPr lang="en-US" sz="2800" dirty="0">
              <a:sym typeface="Calibri"/>
            </a:endParaRPr>
          </a:p>
          <a:p>
            <a:pPr marL="461724" lvl="1" indent="-149463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800" dirty="0" err="1">
                <a:sym typeface="Calibri"/>
              </a:rPr>
              <a:t>vuorovaikutustaitojen</a:t>
            </a:r>
            <a:r>
              <a:rPr lang="en-US" sz="2800" dirty="0">
                <a:sym typeface="Calibri"/>
              </a:rPr>
              <a:t>, </a:t>
            </a:r>
            <a:r>
              <a:rPr lang="en-US" sz="2800" dirty="0" err="1">
                <a:sym typeface="Calibri"/>
              </a:rPr>
              <a:t>luottamuksen</a:t>
            </a:r>
            <a:r>
              <a:rPr lang="en-US" sz="2800" dirty="0">
                <a:sym typeface="Calibri"/>
              </a:rPr>
              <a:t>, </a:t>
            </a:r>
            <a:r>
              <a:rPr lang="en-US" sz="2800" dirty="0" err="1">
                <a:sym typeface="Calibri"/>
              </a:rPr>
              <a:t>läheisyyden</a:t>
            </a:r>
            <a:r>
              <a:rPr lang="en-US" sz="2800" dirty="0">
                <a:sym typeface="Calibri"/>
              </a:rPr>
              <a:t> ja </a:t>
            </a:r>
            <a:r>
              <a:rPr lang="en-US" sz="2800" dirty="0" err="1">
                <a:sym typeface="Calibri"/>
              </a:rPr>
              <a:t>konfliktitilanteiden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ratkaisun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oppiminen</a:t>
            </a:r>
            <a:endParaRPr lang="en-US" sz="2800" dirty="0">
              <a:sym typeface="Calibri"/>
            </a:endParaRPr>
          </a:p>
          <a:p>
            <a:pPr marL="221730" lvl="1" indent="-149463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endParaRPr lang="en-US" sz="2800" dirty="0">
              <a:sym typeface="Calibri"/>
            </a:endParaRPr>
          </a:p>
          <a:p>
            <a:pPr marL="47999" indent="-149463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3200" b="1" dirty="0" err="1">
                <a:sym typeface="Calibri"/>
              </a:rPr>
              <a:t>Seurustelusuhteet</a:t>
            </a:r>
            <a:endParaRPr lang="en-US" sz="3200" b="1" dirty="0">
              <a:sym typeface="Calibri"/>
            </a:endParaRPr>
          </a:p>
          <a:p>
            <a:pPr marL="461724" lvl="1" indent="-149463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800" dirty="0" err="1">
                <a:sym typeface="Calibri"/>
              </a:rPr>
              <a:t>opetellaan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jakamaan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toisen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ihmisen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kanssa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tunteita</a:t>
            </a:r>
            <a:r>
              <a:rPr lang="en-US" sz="2800" dirty="0">
                <a:sym typeface="Calibri"/>
              </a:rPr>
              <a:t>, </a:t>
            </a:r>
            <a:r>
              <a:rPr lang="en-US" sz="2800" dirty="0" err="1">
                <a:sym typeface="Calibri"/>
              </a:rPr>
              <a:t>ajatuksia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sekä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fyysistä</a:t>
            </a:r>
            <a:r>
              <a:rPr lang="en-US" sz="2800" dirty="0">
                <a:sym typeface="Calibri"/>
              </a:rPr>
              <a:t> ja </a:t>
            </a:r>
            <a:r>
              <a:rPr lang="en-US" sz="2800" dirty="0" err="1">
                <a:sym typeface="Calibri"/>
              </a:rPr>
              <a:t>psyykkistä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läheisyyttä</a:t>
            </a:r>
            <a:endParaRPr lang="en-US" sz="2800" dirty="0">
              <a:sym typeface="Calibri"/>
            </a:endParaRPr>
          </a:p>
          <a:p>
            <a:pPr marL="461724" lvl="1" indent="-149463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800" dirty="0" err="1">
                <a:sym typeface="Calibri"/>
              </a:rPr>
              <a:t>mahdollisuus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kokea</a:t>
            </a:r>
            <a:r>
              <a:rPr lang="en-US" sz="2800" dirty="0">
                <a:sym typeface="Calibri"/>
              </a:rPr>
              <a:t> ja </a:t>
            </a:r>
            <a:r>
              <a:rPr lang="en-US" sz="2800" dirty="0" err="1">
                <a:sym typeface="Calibri"/>
              </a:rPr>
              <a:t>harjoitella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itsenäisyyttä</a:t>
            </a:r>
            <a:endParaRPr lang="en-US" sz="2800" dirty="0"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937DA2A-E567-4679-ADBE-8E0929122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148" y="6470704"/>
            <a:ext cx="3875797" cy="274320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8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3076" name="Picture 4" descr="Ilmainen kuvapankkikuva tunnisteilla afroamerikkalaiset naiset, gay, Gay Pride">
            <a:extLst>
              <a:ext uri="{FF2B5EF4-FFF2-40B4-BE49-F238E27FC236}">
                <a16:creationId xmlns:a16="http://schemas.microsoft.com/office/drawing/2014/main" id="{B1953E55-CCCD-8744-8CC1-A4A119560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"/>
          <a:stretch/>
        </p:blipFill>
        <p:spPr bwMode="auto">
          <a:xfrm>
            <a:off x="7552266" y="13"/>
            <a:ext cx="4639733" cy="685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1001827" y="188311"/>
            <a:ext cx="5902060" cy="563360"/>
          </a:xfrm>
          <a:prstGeom prst="rect">
            <a:avLst/>
          </a:prstGeom>
        </p:spPr>
        <p:txBody>
          <a:bodyPr spcFirstLastPara="1" vert="horz" wrap="square" lIns="121920" tIns="60960" rIns="121920" bIns="60960" rtlCol="0" anchor="ctr" anchorCtr="0">
            <a:normAutofit fontScale="90000"/>
          </a:bodyPr>
          <a:lstStyle/>
          <a:p>
            <a:pPr defTabSz="1219170">
              <a:spcBef>
                <a:spcPct val="0"/>
              </a:spcBef>
            </a:pPr>
            <a:r>
              <a:rPr lang="en-US" sz="4800" spc="133" dirty="0" err="1">
                <a:sym typeface="Calibri"/>
              </a:rPr>
              <a:t>Emotionaalinen</a:t>
            </a:r>
            <a:r>
              <a:rPr lang="en-US" sz="4800" spc="133" dirty="0">
                <a:sym typeface="Calibri"/>
              </a:rPr>
              <a:t> </a:t>
            </a:r>
            <a:r>
              <a:rPr lang="en-US" sz="4800" spc="133" dirty="0" err="1">
                <a:sym typeface="Calibri"/>
              </a:rPr>
              <a:t>kehitys</a:t>
            </a:r>
            <a:endParaRPr lang="en-US" sz="4800" spc="133" dirty="0">
              <a:sym typeface="Calibri"/>
            </a:endParaRPr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865550" y="1191921"/>
            <a:ext cx="6531686" cy="5666079"/>
          </a:xfrm>
          <a:prstGeom prst="rect">
            <a:avLst/>
          </a:prstGeom>
        </p:spPr>
        <p:txBody>
          <a:bodyPr spcFirstLastPara="1" vert="horz" wrap="square" lIns="60960" tIns="60960" rIns="60960" bIns="60960" rtlCol="0" anchor="t" anchorCtr="0">
            <a:normAutofit fontScale="92500" lnSpcReduction="20000"/>
          </a:bodyPr>
          <a:lstStyle/>
          <a:p>
            <a:pPr marL="47999" indent="-149463" defTabSz="1219170"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800" b="1" dirty="0" err="1">
                <a:sym typeface="Calibri"/>
              </a:rPr>
              <a:t>Emotionaalisen</a:t>
            </a:r>
            <a:r>
              <a:rPr lang="en-US" sz="2800" b="1" dirty="0">
                <a:sym typeface="Calibri"/>
              </a:rPr>
              <a:t> </a:t>
            </a:r>
            <a:r>
              <a:rPr lang="en-US" sz="2800" b="1" dirty="0" err="1">
                <a:sym typeface="Calibri"/>
              </a:rPr>
              <a:t>kehityksen</a:t>
            </a:r>
            <a:r>
              <a:rPr lang="en-US" sz="2800" b="1" dirty="0">
                <a:sym typeface="Calibri"/>
              </a:rPr>
              <a:t> </a:t>
            </a:r>
            <a:r>
              <a:rPr lang="en-US" sz="2800" b="1" dirty="0" err="1">
                <a:sym typeface="Calibri"/>
              </a:rPr>
              <a:t>etenemiseen</a:t>
            </a:r>
            <a:r>
              <a:rPr lang="en-US" sz="2800" b="1" dirty="0">
                <a:sym typeface="Calibri"/>
              </a:rPr>
              <a:t> ja </a:t>
            </a:r>
            <a:r>
              <a:rPr lang="en-US" sz="2800" b="1" dirty="0" err="1">
                <a:sym typeface="Calibri"/>
              </a:rPr>
              <a:t>ilmenemiseen</a:t>
            </a:r>
            <a:r>
              <a:rPr lang="en-US" sz="2800" b="1" dirty="0">
                <a:sym typeface="Calibri"/>
              </a:rPr>
              <a:t> </a:t>
            </a:r>
            <a:r>
              <a:rPr lang="en-US" sz="2800" b="1" dirty="0" err="1">
                <a:sym typeface="Calibri"/>
              </a:rPr>
              <a:t>vaikuttavat</a:t>
            </a:r>
            <a:r>
              <a:rPr lang="en-US" sz="2800" b="1" dirty="0">
                <a:sym typeface="Calibri"/>
              </a:rPr>
              <a:t> mm.</a:t>
            </a:r>
          </a:p>
          <a:p>
            <a:pPr marL="465588" lvl="1" indent="-149463" defTabSz="1219170"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3200" dirty="0" err="1">
                <a:sym typeface="Calibri"/>
              </a:rPr>
              <a:t>biologiset</a:t>
            </a:r>
            <a:r>
              <a:rPr lang="en-US" sz="3200" dirty="0">
                <a:sym typeface="Calibri"/>
              </a:rPr>
              <a:t> </a:t>
            </a:r>
            <a:r>
              <a:rPr lang="en-US" sz="3200" dirty="0" err="1">
                <a:sym typeface="Calibri"/>
              </a:rPr>
              <a:t>muutokset</a:t>
            </a:r>
            <a:r>
              <a:rPr lang="en-US" sz="3200" dirty="0">
                <a:sym typeface="Calibri"/>
              </a:rPr>
              <a:t>, </a:t>
            </a:r>
            <a:r>
              <a:rPr lang="en-US" sz="3200" dirty="0" err="1">
                <a:sym typeface="Calibri"/>
              </a:rPr>
              <a:t>esim</a:t>
            </a:r>
            <a:r>
              <a:rPr lang="en-US" sz="3200" dirty="0">
                <a:sym typeface="Calibri"/>
              </a:rPr>
              <a:t>. </a:t>
            </a:r>
            <a:r>
              <a:rPr lang="en-US" sz="3200" dirty="0" err="1">
                <a:sym typeface="Calibri"/>
              </a:rPr>
              <a:t>muuttunut</a:t>
            </a:r>
            <a:r>
              <a:rPr lang="en-US" sz="3200" dirty="0">
                <a:sym typeface="Calibri"/>
              </a:rPr>
              <a:t> </a:t>
            </a:r>
            <a:r>
              <a:rPr lang="en-US" sz="3200" dirty="0" err="1">
                <a:sym typeface="Calibri"/>
              </a:rPr>
              <a:t>hormonitoiminta</a:t>
            </a:r>
            <a:r>
              <a:rPr lang="en-US" sz="3200" dirty="0">
                <a:sym typeface="Calibri"/>
              </a:rPr>
              <a:t>, </a:t>
            </a:r>
            <a:r>
              <a:rPr lang="en-US" sz="3200" dirty="0" err="1">
                <a:sym typeface="Calibri"/>
              </a:rPr>
              <a:t>aivojen</a:t>
            </a:r>
            <a:r>
              <a:rPr lang="en-US" sz="3200" dirty="0">
                <a:sym typeface="Calibri"/>
              </a:rPr>
              <a:t> </a:t>
            </a:r>
            <a:r>
              <a:rPr lang="en-US" sz="3200" dirty="0" err="1">
                <a:sym typeface="Calibri"/>
              </a:rPr>
              <a:t>kehitys</a:t>
            </a:r>
            <a:endParaRPr lang="en-US" sz="3200" dirty="0">
              <a:sym typeface="Calibri"/>
            </a:endParaRPr>
          </a:p>
          <a:p>
            <a:pPr marL="465588" lvl="1" indent="-149463" defTabSz="1219170"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3200" dirty="0" err="1">
                <a:sym typeface="Calibri"/>
              </a:rPr>
              <a:t>ympäristön</a:t>
            </a:r>
            <a:r>
              <a:rPr lang="en-US" sz="3200" dirty="0">
                <a:sym typeface="Calibri"/>
              </a:rPr>
              <a:t> </a:t>
            </a:r>
            <a:r>
              <a:rPr lang="en-US" sz="3200" dirty="0" err="1">
                <a:sym typeface="Calibri"/>
              </a:rPr>
              <a:t>odotukset</a:t>
            </a:r>
            <a:r>
              <a:rPr lang="en-US" sz="3200" dirty="0">
                <a:sym typeface="Calibri"/>
              </a:rPr>
              <a:t> ja </a:t>
            </a:r>
            <a:r>
              <a:rPr lang="en-US" sz="3200" dirty="0" err="1">
                <a:sym typeface="Calibri"/>
              </a:rPr>
              <a:t>vaatimukset</a:t>
            </a:r>
            <a:r>
              <a:rPr lang="en-US" sz="3200" dirty="0">
                <a:sym typeface="Calibri"/>
              </a:rPr>
              <a:t> </a:t>
            </a:r>
            <a:r>
              <a:rPr lang="en-US" sz="3200" dirty="0" err="1">
                <a:sym typeface="Calibri"/>
              </a:rPr>
              <a:t>aiempaa</a:t>
            </a:r>
            <a:r>
              <a:rPr lang="en-US" sz="3200" dirty="0">
                <a:sym typeface="Calibri"/>
              </a:rPr>
              <a:t> </a:t>
            </a:r>
            <a:r>
              <a:rPr lang="en-US" sz="3200" dirty="0" err="1">
                <a:sym typeface="Calibri"/>
              </a:rPr>
              <a:t>kypsemmästä</a:t>
            </a:r>
            <a:r>
              <a:rPr lang="en-US" sz="3200" dirty="0">
                <a:sym typeface="Calibri"/>
              </a:rPr>
              <a:t> </a:t>
            </a:r>
            <a:r>
              <a:rPr lang="en-US" sz="3200" dirty="0" err="1">
                <a:sym typeface="Calibri"/>
              </a:rPr>
              <a:t>käyttäytymisestä</a:t>
            </a:r>
            <a:endParaRPr lang="en-US" sz="3200" dirty="0">
              <a:sym typeface="Calibri"/>
            </a:endParaRPr>
          </a:p>
          <a:p>
            <a:pPr marL="465588" lvl="1" indent="-149463" defTabSz="1219170"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3200" dirty="0" err="1">
                <a:sym typeface="Calibri"/>
              </a:rPr>
              <a:t>temperamentti</a:t>
            </a:r>
            <a:endParaRPr lang="en-US" sz="3200" dirty="0">
              <a:sym typeface="Calibri"/>
            </a:endParaRPr>
          </a:p>
          <a:p>
            <a:pPr marL="465588" lvl="1" indent="-149463" defTabSz="1219170"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3200" dirty="0" err="1">
                <a:sym typeface="Calibri"/>
              </a:rPr>
              <a:t>kiintymyssuhteet</a:t>
            </a:r>
            <a:endParaRPr lang="en-US" sz="3200" dirty="0">
              <a:sym typeface="Calibri"/>
            </a:endParaRPr>
          </a:p>
          <a:p>
            <a:pPr marL="465588" lvl="1" indent="-149463" defTabSz="1219170"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3200" dirty="0" err="1">
                <a:sym typeface="Calibri"/>
              </a:rPr>
              <a:t>aiemmat</a:t>
            </a:r>
            <a:r>
              <a:rPr lang="en-US" sz="3200" dirty="0">
                <a:sym typeface="Calibri"/>
              </a:rPr>
              <a:t> </a:t>
            </a:r>
            <a:r>
              <a:rPr lang="en-US" sz="3200" dirty="0" err="1">
                <a:sym typeface="Calibri"/>
              </a:rPr>
              <a:t>elämänkokemukset</a:t>
            </a:r>
            <a:endParaRPr lang="en-US" sz="3200" dirty="0">
              <a:sym typeface="Calibri"/>
            </a:endParaRPr>
          </a:p>
          <a:p>
            <a:pPr marL="47999" indent="-149463" defTabSz="1219170"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800" b="1" dirty="0" err="1">
                <a:sym typeface="Calibri"/>
              </a:rPr>
              <a:t>Erityisesti</a:t>
            </a:r>
            <a:r>
              <a:rPr lang="en-US" sz="2800" b="1" dirty="0">
                <a:sym typeface="Calibri"/>
              </a:rPr>
              <a:t> </a:t>
            </a:r>
            <a:r>
              <a:rPr lang="en-US" sz="2800" b="1" dirty="0" err="1">
                <a:sym typeface="Calibri"/>
              </a:rPr>
              <a:t>varhaisnuoruudessa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voidaan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kokea</a:t>
            </a:r>
            <a:r>
              <a:rPr lang="en-US" sz="2800" dirty="0">
                <a:sym typeface="Calibri"/>
              </a:rPr>
              <a:t> </a:t>
            </a:r>
            <a:r>
              <a:rPr lang="en-US" sz="2800" b="1" dirty="0" err="1">
                <a:sym typeface="Calibri"/>
              </a:rPr>
              <a:t>tunteiden</a:t>
            </a:r>
            <a:r>
              <a:rPr lang="en-US" sz="2800" b="1" dirty="0">
                <a:sym typeface="Calibri"/>
              </a:rPr>
              <a:t> </a:t>
            </a:r>
            <a:r>
              <a:rPr lang="en-US" sz="2800" b="1" dirty="0" err="1">
                <a:sym typeface="Calibri"/>
              </a:rPr>
              <a:t>kuohuntaa</a:t>
            </a:r>
            <a:r>
              <a:rPr lang="en-US" sz="2800" b="1" dirty="0">
                <a:sym typeface="Calibri"/>
              </a:rPr>
              <a:t> ja </a:t>
            </a:r>
            <a:r>
              <a:rPr lang="en-US" sz="2800" b="1" dirty="0" err="1">
                <a:sym typeface="Calibri"/>
              </a:rPr>
              <a:t>ailahtelevuutta</a:t>
            </a:r>
            <a:endParaRPr lang="en-US" sz="2800" b="1" dirty="0">
              <a:sym typeface="Calibri"/>
            </a:endParaRPr>
          </a:p>
          <a:p>
            <a:pPr marL="0" indent="0" defTabSz="1219170">
              <a:spcAft>
                <a:spcPts val="800"/>
              </a:spcAft>
              <a:buSzPts val="1000"/>
              <a:buNone/>
            </a:pPr>
            <a:endParaRPr lang="en-US" sz="2267" dirty="0">
              <a:sym typeface="Calibri"/>
            </a:endParaRPr>
          </a:p>
        </p:txBody>
      </p:sp>
      <p:pic>
        <p:nvPicPr>
          <p:cNvPr id="4098" name="Picture 2" descr="Ilmainen kuvapankkikuva tunnisteilla aviomies, epätoivo, epävarma">
            <a:extLst>
              <a:ext uri="{FF2B5EF4-FFF2-40B4-BE49-F238E27FC236}">
                <a16:creationId xmlns:a16="http://schemas.microsoft.com/office/drawing/2014/main" id="{1512A7D0-D806-C445-BBB0-13D15F992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b="37403"/>
          <a:stretch/>
        </p:blipFill>
        <p:spPr bwMode="auto">
          <a:xfrm>
            <a:off x="7552267" y="640081"/>
            <a:ext cx="3999653" cy="327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lmainen kuvapankkikuva tunnisteilla halaaminen, halaus, hauska">
            <a:extLst>
              <a:ext uri="{FF2B5EF4-FFF2-40B4-BE49-F238E27FC236}">
                <a16:creationId xmlns:a16="http://schemas.microsoft.com/office/drawing/2014/main" id="{3C4CD430-130B-7A40-A0DB-BFB746A6C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19851"/>
          <a:stretch/>
        </p:blipFill>
        <p:spPr bwMode="auto">
          <a:xfrm>
            <a:off x="7552267" y="4078225"/>
            <a:ext cx="3999653" cy="213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latunnisteen paikkamerkki 1">
            <a:extLst>
              <a:ext uri="{FF2B5EF4-FFF2-40B4-BE49-F238E27FC236}">
                <a16:creationId xmlns:a16="http://schemas.microsoft.com/office/drawing/2014/main" id="{E3F259A0-71C7-CD45-975F-D5E54379E3EB}"/>
              </a:ext>
            </a:extLst>
          </p:cNvPr>
          <p:cNvSpPr txBox="1">
            <a:spLocks/>
          </p:cNvSpPr>
          <p:nvPr/>
        </p:nvSpPr>
        <p:spPr>
          <a:xfrm>
            <a:off x="5763308" y="6583680"/>
            <a:ext cx="5901459" cy="27432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800"/>
              </a:spcAft>
            </a:pPr>
            <a:r>
              <a:rPr lang="fi-FI" sz="1067">
                <a:latin typeface="+mj-lt"/>
              </a:rPr>
              <a:t>© Sanoma Pro, Tekijät ● Mieli 2 Kehittyvä ihminen, KUVAT: PEXELS</a:t>
            </a:r>
            <a:endParaRPr lang="en-US" sz="1067">
              <a:latin typeface="+mj-lt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  <a:prstGeom prst="rect">
            <a:avLst/>
          </a:prstGeom>
        </p:spPr>
        <p:txBody>
          <a:bodyPr spcFirstLastPara="1" vert="horz" lIns="121920" tIns="60960" rIns="121920" bIns="60960" rtlCol="0" anchorCtr="0">
            <a:normAutofit/>
          </a:bodyPr>
          <a:lstStyle/>
          <a:p>
            <a:pPr defTabSz="1219170"/>
            <a:r>
              <a:rPr lang="en-US" spc="133" dirty="0" err="1">
                <a:sym typeface="Calibri"/>
              </a:rPr>
              <a:t>Riskikäyttäytyminen</a:t>
            </a:r>
            <a:endParaRPr lang="en-US" spc="133" dirty="0">
              <a:sym typeface="Calibri"/>
            </a:endParaRPr>
          </a:p>
        </p:txBody>
      </p:sp>
      <p:sp>
        <p:nvSpPr>
          <p:cNvPr id="91" name="Google Shape;91;p19"/>
          <p:cNvSpPr txBox="1">
            <a:spLocks noGrp="1"/>
          </p:cNvSpPr>
          <p:nvPr>
            <p:ph idx="1"/>
          </p:nvPr>
        </p:nvSpPr>
        <p:spPr>
          <a:xfrm>
            <a:off x="809898" y="1776549"/>
            <a:ext cx="6116292" cy="4441371"/>
          </a:xfrm>
          <a:prstGeom prst="rect">
            <a:avLst/>
          </a:prstGeom>
        </p:spPr>
        <p:txBody>
          <a:bodyPr spcFirstLastPara="1" vert="horz" lIns="60960" tIns="60960" rIns="60960" bIns="60960" rtlCol="0" anchorCtr="0">
            <a:normAutofit lnSpcReduction="10000"/>
          </a:bodyPr>
          <a:lstStyle/>
          <a:p>
            <a:pPr marL="47999" indent="-129597" defTabSz="1219170">
              <a:spcBef>
                <a:spcPts val="0"/>
              </a:spcBef>
              <a:spcAft>
                <a:spcPts val="800"/>
              </a:spcAft>
              <a:buSzPct val="52631"/>
              <a:buFont typeface="Calibri"/>
              <a:buChar char="●"/>
            </a:pPr>
            <a:r>
              <a:rPr lang="en-US" sz="2400" b="1" dirty="0" err="1">
                <a:sym typeface="Calibri"/>
              </a:rPr>
              <a:t>Riskikäyttäytyminen</a:t>
            </a:r>
            <a:r>
              <a:rPr lang="en-US" sz="2400" dirty="0">
                <a:sym typeface="Calibri"/>
              </a:rPr>
              <a:t> = </a:t>
            </a:r>
            <a:r>
              <a:rPr lang="en-US" sz="2400" dirty="0" err="1">
                <a:sym typeface="Calibri"/>
              </a:rPr>
              <a:t>hakeutumista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toimintaan</a:t>
            </a:r>
            <a:r>
              <a:rPr lang="en-US" sz="2400" dirty="0">
                <a:sym typeface="Calibri"/>
              </a:rPr>
              <a:t>, </a:t>
            </a:r>
            <a:r>
              <a:rPr lang="en-US" sz="2400" dirty="0" err="1">
                <a:sym typeface="Calibri"/>
              </a:rPr>
              <a:t>joka</a:t>
            </a:r>
            <a:r>
              <a:rPr lang="en-US" sz="2400" dirty="0">
                <a:sym typeface="Calibri"/>
              </a:rPr>
              <a:t> on </a:t>
            </a:r>
            <a:r>
              <a:rPr lang="en-US" sz="2400" dirty="0" err="1">
                <a:sym typeface="Calibri"/>
              </a:rPr>
              <a:t>terveydelle</a:t>
            </a:r>
            <a:r>
              <a:rPr lang="en-US" sz="2400" dirty="0">
                <a:sym typeface="Calibri"/>
              </a:rPr>
              <a:t> ja </a:t>
            </a:r>
            <a:r>
              <a:rPr lang="en-US" sz="2400" dirty="0" err="1">
                <a:sym typeface="Calibri"/>
              </a:rPr>
              <a:t>hyvinvoinnille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haitallista</a:t>
            </a:r>
            <a:r>
              <a:rPr lang="en-US" sz="2400" dirty="0">
                <a:sym typeface="Calibri"/>
              </a:rPr>
              <a:t> tai </a:t>
            </a:r>
            <a:r>
              <a:rPr lang="en-US" sz="2400" dirty="0" err="1">
                <a:sym typeface="Calibri"/>
              </a:rPr>
              <a:t>vaarallista</a:t>
            </a:r>
            <a:endParaRPr lang="en-US" sz="2400" dirty="0">
              <a:sym typeface="Calibri"/>
            </a:endParaRPr>
          </a:p>
          <a:p>
            <a:pPr marL="47999" indent="-129597" defTabSz="1219170">
              <a:spcBef>
                <a:spcPts val="0"/>
              </a:spcBef>
              <a:spcAft>
                <a:spcPts val="800"/>
              </a:spcAft>
              <a:buSzPct val="52631"/>
              <a:buFont typeface="Calibri"/>
              <a:buChar char="●"/>
            </a:pPr>
            <a:r>
              <a:rPr lang="en-US" sz="2400" dirty="0" err="1">
                <a:sym typeface="Calibri"/>
              </a:rPr>
              <a:t>Impulsiivista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käyttäytymistä</a:t>
            </a:r>
            <a:endParaRPr lang="en-US" sz="2400" dirty="0">
              <a:sym typeface="Calibri"/>
            </a:endParaRPr>
          </a:p>
          <a:p>
            <a:pPr marL="47999" indent="-129597" defTabSz="1219170">
              <a:spcBef>
                <a:spcPts val="0"/>
              </a:spcBef>
              <a:spcAft>
                <a:spcPts val="800"/>
              </a:spcAft>
              <a:buSzPct val="52631"/>
              <a:buFont typeface="Calibri"/>
              <a:buChar char="●"/>
            </a:pPr>
            <a:r>
              <a:rPr lang="en-US" sz="2400" dirty="0" err="1">
                <a:sym typeface="Calibri"/>
              </a:rPr>
              <a:t>Vaarojen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vähättelyä</a:t>
            </a:r>
            <a:r>
              <a:rPr lang="en-US" sz="2400" dirty="0">
                <a:sym typeface="Calibri"/>
              </a:rPr>
              <a:t> ja </a:t>
            </a:r>
            <a:r>
              <a:rPr lang="en-US" sz="2400" dirty="0" err="1">
                <a:sym typeface="Calibri"/>
              </a:rPr>
              <a:t>vakavuuden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virhearviointia</a:t>
            </a:r>
            <a:endParaRPr lang="en-US" sz="2400" dirty="0">
              <a:sym typeface="Calibri"/>
            </a:endParaRPr>
          </a:p>
          <a:p>
            <a:pPr marL="47999" indent="-129597" defTabSz="1219170">
              <a:spcBef>
                <a:spcPts val="0"/>
              </a:spcBef>
              <a:spcAft>
                <a:spcPts val="800"/>
              </a:spcAft>
              <a:buSzPct val="52631"/>
              <a:buFont typeface="Calibri"/>
              <a:buChar char="●"/>
            </a:pPr>
            <a:r>
              <a:rPr lang="en-US" sz="2400" dirty="0" err="1">
                <a:sym typeface="Calibri"/>
              </a:rPr>
              <a:t>Kasvaa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keski</a:t>
            </a:r>
            <a:r>
              <a:rPr lang="en-US" sz="2400" dirty="0">
                <a:sym typeface="Calibri"/>
              </a:rPr>
              <a:t>- ja </a:t>
            </a:r>
            <a:r>
              <a:rPr lang="en-US" sz="2400" dirty="0" err="1">
                <a:sym typeface="Calibri"/>
              </a:rPr>
              <a:t>myöhäisnuoruudessa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selvästi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muita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ikävaiheita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enemmän</a:t>
            </a:r>
            <a:endParaRPr lang="en-US" sz="2400" dirty="0">
              <a:sym typeface="Calibri"/>
            </a:endParaRPr>
          </a:p>
          <a:p>
            <a:pPr marL="47999" indent="-129597" defTabSz="1219170">
              <a:spcBef>
                <a:spcPts val="0"/>
              </a:spcBef>
              <a:spcAft>
                <a:spcPts val="800"/>
              </a:spcAft>
              <a:buSzPct val="52631"/>
              <a:buFont typeface="Calibri"/>
              <a:buChar char="●"/>
            </a:pPr>
            <a:r>
              <a:rPr lang="en-US" sz="2400" dirty="0" err="1">
                <a:sym typeface="Calibri"/>
              </a:rPr>
              <a:t>Taustalla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ainakin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aivojen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sosioemotionaalisten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järjestelmien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muutokset</a:t>
            </a:r>
            <a:r>
              <a:rPr lang="en-US" sz="2400" dirty="0">
                <a:sym typeface="Calibri"/>
              </a:rPr>
              <a:t> → </a:t>
            </a:r>
            <a:r>
              <a:rPr lang="en-US" sz="2400" dirty="0" err="1">
                <a:sym typeface="Calibri"/>
              </a:rPr>
              <a:t>johtavat</a:t>
            </a:r>
            <a:r>
              <a:rPr lang="en-US" sz="2400" dirty="0">
                <a:sym typeface="Calibri"/>
              </a:rPr>
              <a:t> </a:t>
            </a:r>
            <a:r>
              <a:rPr lang="en-US" sz="2400" b="1" dirty="0" err="1">
                <a:sym typeface="Calibri"/>
              </a:rPr>
              <a:t>palkkiohakuiseen</a:t>
            </a:r>
            <a:r>
              <a:rPr lang="en-US" sz="2400" b="1" dirty="0">
                <a:sym typeface="Calibri"/>
              </a:rPr>
              <a:t> </a:t>
            </a:r>
            <a:r>
              <a:rPr lang="en-US" sz="2400" b="1" dirty="0" err="1">
                <a:sym typeface="Calibri"/>
              </a:rPr>
              <a:t>käyttäytymiseen</a:t>
            </a:r>
            <a:r>
              <a:rPr lang="en-US" sz="2400" b="1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varsinkin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ikätovereiden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läsnä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ollessa</a:t>
            </a:r>
            <a:endParaRPr lang="en-US" sz="24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81F9E42-71E2-36CE-E978-80104C7A87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786" r="2" b="2"/>
          <a:stretch/>
        </p:blipFill>
        <p:spPr>
          <a:xfrm>
            <a:off x="7552267" y="640080"/>
            <a:ext cx="3999654" cy="3277277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90E65AA1-36F0-7CFD-01A9-3E5AB8B381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4468"/>
          <a:stretch/>
        </p:blipFill>
        <p:spPr>
          <a:xfrm>
            <a:off x="7552267" y="4078225"/>
            <a:ext cx="3999654" cy="213969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A05A803-107F-4A7A-9302-B31496C2A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 Sanoma Pro, Tekijät ● Mieli 2 Kehittyvä ihminen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809897" y="385672"/>
            <a:ext cx="6251882" cy="824484"/>
          </a:xfrm>
          <a:prstGeom prst="rect">
            <a:avLst/>
          </a:prstGeom>
        </p:spPr>
        <p:txBody>
          <a:bodyPr spcFirstLastPara="1" vert="horz" lIns="121920" tIns="60960" rIns="121920" bIns="60960" rtlCol="0" anchorCtr="0">
            <a:normAutofit/>
          </a:bodyPr>
          <a:lstStyle/>
          <a:p>
            <a:pPr defTabSz="1219170">
              <a:spcAft>
                <a:spcPts val="533"/>
              </a:spcAft>
            </a:pPr>
            <a:r>
              <a:rPr lang="en-US" spc="133" dirty="0" err="1">
                <a:sym typeface="Calibri"/>
              </a:rPr>
              <a:t>Ongelmakäyttäytyminen</a:t>
            </a:r>
            <a:endParaRPr lang="en-US" spc="133" dirty="0">
              <a:sym typeface="Calibri"/>
            </a:endParaRPr>
          </a:p>
        </p:txBody>
      </p:sp>
      <p:sp>
        <p:nvSpPr>
          <p:cNvPr id="97" name="Google Shape;97;p20"/>
          <p:cNvSpPr txBox="1">
            <a:spLocks noGrp="1"/>
          </p:cNvSpPr>
          <p:nvPr>
            <p:ph idx="1"/>
          </p:nvPr>
        </p:nvSpPr>
        <p:spPr>
          <a:xfrm>
            <a:off x="640079" y="1574393"/>
            <a:ext cx="6466113" cy="5007664"/>
          </a:xfrm>
          <a:prstGeom prst="rect">
            <a:avLst/>
          </a:prstGeom>
        </p:spPr>
        <p:txBody>
          <a:bodyPr spcFirstLastPara="1" vert="horz" lIns="60960" tIns="60960" rIns="60960" bIns="60960" rtlCol="0" anchorCtr="0">
            <a:normAutofit fontScale="92500" lnSpcReduction="10000"/>
          </a:bodyPr>
          <a:lstStyle/>
          <a:p>
            <a:pPr marL="47999" indent="-149463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Ongelmakäyttäytyminen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johtuu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kasautuneista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vaikeuksista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indent="0" defTabSz="1219170">
              <a:spcBef>
                <a:spcPts val="0"/>
              </a:spcBef>
              <a:spcAft>
                <a:spcPts val="800"/>
              </a:spcAft>
              <a:buSzPts val="1000"/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indent="0" defTabSz="1219170">
              <a:spcBef>
                <a:spcPts val="0"/>
              </a:spcBef>
              <a:spcAft>
                <a:spcPts val="800"/>
              </a:spcAft>
              <a:buSzPts val="1000"/>
              <a:buNone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Sisäänpäin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suuntautuva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(=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internalisoiva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)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ongelmakäyttäytyminen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461724" lvl="1" indent="-149463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ilmenee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tunne-elämän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häiriöinä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esim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ahdistuneisuus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vetäytyminen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indent="0" defTabSz="1219170">
              <a:spcBef>
                <a:spcPts val="0"/>
              </a:spcBef>
              <a:spcAft>
                <a:spcPts val="800"/>
              </a:spcAft>
              <a:buSzPts val="1000"/>
              <a:buNone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Ulospäin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suuntautuva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(=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eksternalisoiva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)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ongelmakäyttäytyminen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461724" lvl="1" indent="-149463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ilmenee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erityisesti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käytöshäiriöinä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esim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aggressiivisuus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antisosiaalinen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käyttäytyminen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päihteiden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käyttö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indent="0" defTabSz="1219170">
              <a:spcBef>
                <a:spcPts val="0"/>
              </a:spcBef>
              <a:spcAft>
                <a:spcPts val="800"/>
              </a:spcAft>
              <a:buSzPts val="1000"/>
              <a:buNone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Ongelmakäyttäytymistä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ennustavia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tekijöitä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:</a:t>
            </a:r>
          </a:p>
          <a:p>
            <a:pPr marL="461724" lvl="1" indent="-149463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vanhempien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mielenterveyshäiriöt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461724" lvl="1" indent="-149463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vihamielinen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kasvatus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461724" lvl="1" indent="-149463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jäsentymätön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tai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ristiriitainen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kiintymyssuhde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461724" lvl="1" indent="-149463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varhaislapsuuden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aikaiset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käyttäytymisongelmat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ja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niiden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jatkuminen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kouluiässä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9B20B56-646D-FAFB-D87F-7B44CC128F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77" r="8511" b="2"/>
          <a:stretch/>
        </p:blipFill>
        <p:spPr>
          <a:xfrm>
            <a:off x="7552267" y="640080"/>
            <a:ext cx="3999654" cy="327727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253C95EB-9BCB-029C-E528-FAE0DA8439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729" r="2" b="19851"/>
          <a:stretch/>
        </p:blipFill>
        <p:spPr>
          <a:xfrm>
            <a:off x="7552267" y="4078225"/>
            <a:ext cx="3999654" cy="213969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333D307-1B1C-480A-BC43-B77A111DD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 Sanoma Pro, Tekijät ● Mieli 2 Kehittyvä ihminen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14DDBE-CE3A-1842-9479-5AD8C9E1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fi-FI" dirty="0"/>
              <a:t>Ajattelun kehitys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E25F50-7F67-5745-8913-347BCFF3B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817225"/>
            <a:ext cx="6286110" cy="4400695"/>
          </a:xfrm>
        </p:spPr>
        <p:txBody>
          <a:bodyPr vert="horz" lIns="45720" tIns="45720" rIns="45720" bIns="45720" rtlCol="0" anchor="t"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000" dirty="0"/>
              <a:t> </a:t>
            </a:r>
            <a:r>
              <a:rPr lang="fi-FI" sz="2400" b="1" dirty="0"/>
              <a:t>Ajattelu: </a:t>
            </a:r>
            <a:r>
              <a:rPr lang="fi-FI" sz="2400" dirty="0"/>
              <a:t>kognitiivista toimintaa, jossa käsitellään havainto- ja muistitietoa sekä muodostetaan skeemoja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 </a:t>
            </a:r>
            <a:r>
              <a:rPr lang="fi-FI" sz="2400" b="1" dirty="0"/>
              <a:t>Kulttuuri ja yhteisö </a:t>
            </a:r>
            <a:r>
              <a:rPr lang="fi-FI" sz="2400" dirty="0"/>
              <a:t>rakentavat ajattelua tarjoamalla kielen ja ajattelun mallit kehittyvälle lapselle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Lapsen ja hoivaajan välinen </a:t>
            </a:r>
            <a:r>
              <a:rPr lang="fi-FI" sz="2400" b="1" dirty="0"/>
              <a:t>sosiaalinen puhe </a:t>
            </a:r>
            <a:r>
              <a:rPr lang="fi-FI" sz="2400" dirty="0"/>
              <a:t>muuttuu vähitellen lapsen omaksi puheeksi ja ajatteluksi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 </a:t>
            </a:r>
            <a:r>
              <a:rPr lang="fi-FI" sz="2400" b="1" dirty="0"/>
              <a:t>Puheella ohjaaminen</a:t>
            </a:r>
            <a:r>
              <a:rPr lang="fi-FI" sz="2400" dirty="0"/>
              <a:t>: lapsi käyttää puhetta toimintansa aktiiviseen ohjaamiseen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 </a:t>
            </a:r>
            <a:r>
              <a:rPr lang="fi-FI" sz="2400" b="1" dirty="0"/>
              <a:t>Sisäinen puhe</a:t>
            </a:r>
            <a:r>
              <a:rPr lang="fi-FI" sz="2400" dirty="0"/>
              <a:t>: omassa mielessä tuotettu puhe eli ajattelu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400" dirty="0"/>
              <a:t>lapsen ulkoinen puhe kehittyy sisäiseksi puheeksi </a:t>
            </a:r>
            <a:r>
              <a:rPr lang="fi-FI" sz="2400" dirty="0">
                <a:sym typeface="Wingdings" pitchFamily="2" charset="2"/>
              </a:rPr>
              <a:t> auttaa ohjaamaan ja säätelemään toimintaa </a:t>
            </a:r>
            <a:endParaRPr lang="fi-FI" sz="2400" dirty="0"/>
          </a:p>
        </p:txBody>
      </p:sp>
      <p:pic>
        <p:nvPicPr>
          <p:cNvPr id="5122" name="Picture 2" descr="Ilmainen kuvapankkikuva tunnisteilla elämäntapa, epäselvä tausta, erilainen">
            <a:extLst>
              <a:ext uri="{FF2B5EF4-FFF2-40B4-BE49-F238E27FC236}">
                <a16:creationId xmlns:a16="http://schemas.microsoft.com/office/drawing/2014/main" id="{F43731B7-5444-8E42-9A07-0115AD98F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2"/>
          <a:stretch/>
        </p:blipFill>
        <p:spPr bwMode="auto">
          <a:xfrm>
            <a:off x="7552267" y="640080"/>
            <a:ext cx="3999654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8DC8FBE-10C5-A947-8A8D-F79F04EE1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50462" y="6419088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</a:t>
            </a:r>
            <a:r>
              <a:rPr lang="fi-FI" dirty="0" err="1"/>
              <a:t>ihminne</a:t>
            </a:r>
            <a:r>
              <a:rPr lang="fi-FI" dirty="0"/>
              <a:t>, kuva: </a:t>
            </a:r>
            <a:r>
              <a:rPr lang="fi-FI" dirty="0" err="1"/>
              <a:t>pexels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1799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944118" y="356616"/>
            <a:ext cx="9720072" cy="809244"/>
          </a:xfrm>
          <a:prstGeom prst="rect">
            <a:avLst/>
          </a:prstGeom>
        </p:spPr>
        <p:txBody>
          <a:bodyPr spcFirstLastPara="1" vert="horz" lIns="121920" tIns="60960" rIns="121920" bIns="60960" rtlCol="0" anchor="ctr" anchorCtr="0">
            <a:normAutofit fontScale="90000"/>
          </a:bodyPr>
          <a:lstStyle/>
          <a:p>
            <a:pPr defTabSz="1219170"/>
            <a:r>
              <a:rPr lang="en-US" sz="4800" spc="133" dirty="0" err="1"/>
              <a:t>Mielenterveys</a:t>
            </a:r>
            <a:r>
              <a:rPr lang="en-US" sz="4800" spc="133" dirty="0"/>
              <a:t> ja </a:t>
            </a:r>
            <a:r>
              <a:rPr lang="en-US" sz="4800" spc="133" dirty="0" err="1"/>
              <a:t>mielenterveyshäiriöt</a:t>
            </a:r>
            <a:endParaRPr lang="en-US" sz="4800" spc="133" dirty="0"/>
          </a:p>
        </p:txBody>
      </p:sp>
      <p:pic>
        <p:nvPicPr>
          <p:cNvPr id="6146" name="Picture 2" descr="Ilmainen kuvapankkikuva tunnisteilla asiakas, hilpeä, ihmiset nauravat">
            <a:extLst>
              <a:ext uri="{FF2B5EF4-FFF2-40B4-BE49-F238E27FC236}">
                <a16:creationId xmlns:a16="http://schemas.microsoft.com/office/drawing/2014/main" id="{DF8CC11B-A416-3E4E-AF3A-140DBB129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" b="17636"/>
          <a:stretch/>
        </p:blipFill>
        <p:spPr bwMode="auto">
          <a:xfrm>
            <a:off x="1024128" y="2084832"/>
            <a:ext cx="3149869" cy="388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Google Shape;103;p21"/>
          <p:cNvSpPr txBox="1">
            <a:spLocks noGrp="1"/>
          </p:cNvSpPr>
          <p:nvPr>
            <p:ph idx="1"/>
          </p:nvPr>
        </p:nvSpPr>
        <p:spPr>
          <a:xfrm>
            <a:off x="4639733" y="1165860"/>
            <a:ext cx="7247467" cy="5335524"/>
          </a:xfrm>
          <a:prstGeom prst="rect">
            <a:avLst/>
          </a:prstGeom>
        </p:spPr>
        <p:txBody>
          <a:bodyPr spcFirstLastPara="1" vert="horz" lIns="60960" tIns="60960" rIns="60960" bIns="60960" rtlCol="0" anchorCtr="0">
            <a:normAutofit fontScale="92500" lnSpcReduction="20000"/>
          </a:bodyPr>
          <a:lstStyle/>
          <a:p>
            <a:pPr marL="47999" indent="-129597" defTabSz="1219170">
              <a:spcBef>
                <a:spcPts val="80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800" b="1" dirty="0" err="1">
                <a:sym typeface="Calibri"/>
              </a:rPr>
              <a:t>WHO:n</a:t>
            </a:r>
            <a:r>
              <a:rPr lang="en-US" sz="2800" b="1" dirty="0">
                <a:sym typeface="Calibri"/>
              </a:rPr>
              <a:t> </a:t>
            </a:r>
            <a:r>
              <a:rPr lang="en-US" sz="2800" b="1" dirty="0" err="1">
                <a:sym typeface="Calibri"/>
              </a:rPr>
              <a:t>määritelmä</a:t>
            </a:r>
            <a:r>
              <a:rPr lang="en-US" sz="2800" b="1" dirty="0">
                <a:sym typeface="Calibri"/>
              </a:rPr>
              <a:t> </a:t>
            </a:r>
            <a:r>
              <a:rPr lang="en-US" sz="2800" b="1" dirty="0" err="1">
                <a:sym typeface="Calibri"/>
              </a:rPr>
              <a:t>mielenterveydelle</a:t>
            </a:r>
            <a:r>
              <a:rPr lang="en-US" sz="2800" b="1" dirty="0">
                <a:sym typeface="Calibri"/>
              </a:rPr>
              <a:t>: </a:t>
            </a:r>
            <a:r>
              <a:rPr lang="en-US" sz="2800" dirty="0" err="1">
                <a:sym typeface="Calibri"/>
              </a:rPr>
              <a:t>hyvinvoinnin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tila</a:t>
            </a:r>
            <a:r>
              <a:rPr lang="en-US" sz="2800" dirty="0">
                <a:sym typeface="Calibri"/>
              </a:rPr>
              <a:t>, </a:t>
            </a:r>
            <a:r>
              <a:rPr lang="en-US" sz="2800" dirty="0" err="1">
                <a:sym typeface="Calibri"/>
              </a:rPr>
              <a:t>jossa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ihminen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tunnistaa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omat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kykynsä</a:t>
            </a:r>
            <a:r>
              <a:rPr lang="en-US" sz="2800" dirty="0">
                <a:sym typeface="Calibri"/>
              </a:rPr>
              <a:t> ja </a:t>
            </a:r>
            <a:r>
              <a:rPr lang="en-US" sz="2800" dirty="0" err="1">
                <a:sym typeface="Calibri"/>
              </a:rPr>
              <a:t>mahdollisuutensa</a:t>
            </a:r>
            <a:r>
              <a:rPr lang="en-US" sz="2800" dirty="0">
                <a:sym typeface="Calibri"/>
              </a:rPr>
              <a:t>, </a:t>
            </a:r>
            <a:r>
              <a:rPr lang="en-US" sz="2800" dirty="0" err="1">
                <a:sym typeface="Calibri"/>
              </a:rPr>
              <a:t>kykenee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selviytymään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arkipäiväisestä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stressistä</a:t>
            </a:r>
            <a:r>
              <a:rPr lang="en-US" sz="2800" dirty="0">
                <a:sym typeface="Calibri"/>
              </a:rPr>
              <a:t> ja </a:t>
            </a:r>
            <a:r>
              <a:rPr lang="en-US" sz="2800" dirty="0" err="1">
                <a:sym typeface="Calibri"/>
              </a:rPr>
              <a:t>työskentelemään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sekä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ottamaan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osaa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yhteisönsä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toimintaan</a:t>
            </a:r>
            <a:endParaRPr lang="en-US" sz="2800" dirty="0">
              <a:sym typeface="Calibri"/>
            </a:endParaRPr>
          </a:p>
          <a:p>
            <a:pPr marL="47999" indent="-129597" defTabSz="1219170">
              <a:spcBef>
                <a:spcPts val="80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800" dirty="0" err="1">
                <a:sym typeface="Calibri"/>
              </a:rPr>
              <a:t>Mielenterveys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rakentuu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monien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riskitekijöiden</a:t>
            </a:r>
            <a:r>
              <a:rPr lang="en-US" sz="2800" dirty="0">
                <a:sym typeface="Calibri"/>
              </a:rPr>
              <a:t> ja </a:t>
            </a:r>
            <a:r>
              <a:rPr lang="en-US" sz="2800" dirty="0" err="1">
                <a:sym typeface="Calibri"/>
              </a:rPr>
              <a:t>suojaavien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tekijöiden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yhteisvaikutuksen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tuloksena</a:t>
            </a:r>
            <a:endParaRPr lang="en-US" sz="2800" dirty="0">
              <a:sym typeface="Calibri"/>
            </a:endParaRPr>
          </a:p>
          <a:p>
            <a:pPr marL="47999" indent="-129597" defTabSz="1219170">
              <a:spcBef>
                <a:spcPts val="80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800" b="1" dirty="0" err="1">
                <a:sym typeface="Calibri"/>
              </a:rPr>
              <a:t>Mielenterveyden</a:t>
            </a:r>
            <a:r>
              <a:rPr lang="en-US" sz="2800" b="1" dirty="0">
                <a:sym typeface="Calibri"/>
              </a:rPr>
              <a:t> </a:t>
            </a:r>
            <a:r>
              <a:rPr lang="en-US" sz="2800" b="1" dirty="0" err="1">
                <a:sym typeface="Calibri"/>
              </a:rPr>
              <a:t>negatiivinen</a:t>
            </a:r>
            <a:r>
              <a:rPr lang="en-US" sz="2800" b="1" dirty="0">
                <a:sym typeface="Calibri"/>
              </a:rPr>
              <a:t> </a:t>
            </a:r>
            <a:r>
              <a:rPr lang="en-US" sz="2800" b="1" dirty="0" err="1">
                <a:sym typeface="Calibri"/>
              </a:rPr>
              <a:t>ulottuvuus</a:t>
            </a:r>
            <a:r>
              <a:rPr lang="en-US" sz="2800" dirty="0">
                <a:sym typeface="Calibri"/>
              </a:rPr>
              <a:t>: </a:t>
            </a:r>
            <a:r>
              <a:rPr lang="en-US" sz="2800" dirty="0" err="1">
                <a:sym typeface="Calibri"/>
              </a:rPr>
              <a:t>mielenterveyden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ongelmat</a:t>
            </a:r>
            <a:r>
              <a:rPr lang="en-US" sz="2800" dirty="0">
                <a:sym typeface="Calibri"/>
              </a:rPr>
              <a:t> tai </a:t>
            </a:r>
            <a:r>
              <a:rPr lang="en-US" sz="2800" dirty="0" err="1">
                <a:sym typeface="Calibri"/>
              </a:rPr>
              <a:t>häiriöt</a:t>
            </a:r>
            <a:endParaRPr lang="en-US" sz="2800" dirty="0">
              <a:sym typeface="Calibri"/>
            </a:endParaRPr>
          </a:p>
          <a:p>
            <a:pPr marL="47999" indent="-129597" defTabSz="1219170">
              <a:spcBef>
                <a:spcPts val="80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sz="2800" b="1" dirty="0" err="1">
                <a:sym typeface="Calibri"/>
              </a:rPr>
              <a:t>Mielenterveyden</a:t>
            </a:r>
            <a:r>
              <a:rPr lang="en-US" sz="2800" b="1" dirty="0">
                <a:sym typeface="Calibri"/>
              </a:rPr>
              <a:t> </a:t>
            </a:r>
            <a:r>
              <a:rPr lang="en-US" sz="2800" b="1" dirty="0" err="1">
                <a:sym typeface="Calibri"/>
              </a:rPr>
              <a:t>positiivinen</a:t>
            </a:r>
            <a:r>
              <a:rPr lang="en-US" sz="2800" b="1" dirty="0">
                <a:sym typeface="Calibri"/>
              </a:rPr>
              <a:t> </a:t>
            </a:r>
            <a:r>
              <a:rPr lang="en-US" sz="2800" b="1" dirty="0" err="1">
                <a:sym typeface="Calibri"/>
              </a:rPr>
              <a:t>ulottuvuus</a:t>
            </a:r>
            <a:r>
              <a:rPr lang="en-US" sz="2800" dirty="0">
                <a:sym typeface="Calibri"/>
              </a:rPr>
              <a:t>: </a:t>
            </a:r>
            <a:r>
              <a:rPr lang="en-US" sz="2800" dirty="0" err="1">
                <a:sym typeface="Calibri"/>
              </a:rPr>
              <a:t>mielen</a:t>
            </a:r>
            <a:r>
              <a:rPr lang="en-US" sz="2800" dirty="0">
                <a:sym typeface="Calibri"/>
              </a:rPr>
              <a:t> ja </a:t>
            </a:r>
            <a:r>
              <a:rPr lang="en-US" sz="2800" dirty="0" err="1">
                <a:sym typeface="Calibri"/>
              </a:rPr>
              <a:t>voinnin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tila</a:t>
            </a:r>
            <a:r>
              <a:rPr lang="en-US" sz="2800" dirty="0">
                <a:sym typeface="Calibri"/>
              </a:rPr>
              <a:t>, jota </a:t>
            </a:r>
            <a:r>
              <a:rPr lang="en-US" sz="2800" dirty="0" err="1">
                <a:sym typeface="Calibri"/>
              </a:rPr>
              <a:t>luonnehtii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hyvä</a:t>
            </a:r>
            <a:r>
              <a:rPr lang="en-US" sz="2800" dirty="0">
                <a:sym typeface="Calibri"/>
              </a:rPr>
              <a:t> </a:t>
            </a:r>
            <a:r>
              <a:rPr lang="en-US" sz="2800" dirty="0" err="1">
                <a:sym typeface="Calibri"/>
              </a:rPr>
              <a:t>toimintakyky</a:t>
            </a:r>
            <a:endParaRPr lang="en-US" sz="2800" dirty="0">
              <a:sym typeface="Calibri"/>
            </a:endParaRPr>
          </a:p>
          <a:p>
            <a:pPr marL="47999" indent="-129597" defTabSz="1219170">
              <a:spcBef>
                <a:spcPts val="800"/>
              </a:spcBef>
              <a:spcAft>
                <a:spcPts val="800"/>
              </a:spcAft>
              <a:buNone/>
            </a:pPr>
            <a:endParaRPr lang="en-US" dirty="0"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F5B87C0-E0A6-495C-9FA4-5CF7F9A8E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fi-FI" dirty="0"/>
              <a:t>© Sanoma Pro, Tekijät ● Mieli 2 Kehittyvä ihminen, kuva: </a:t>
            </a:r>
            <a:r>
              <a:rPr lang="fi-FI" dirty="0" err="1"/>
              <a:t>pexels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4" name="Rectangle 113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0" y="1153572"/>
            <a:ext cx="3887234" cy="4461163"/>
          </a:xfrm>
          <a:prstGeom prst="rect">
            <a:avLst/>
          </a:prstGeom>
        </p:spPr>
        <p:txBody>
          <a:bodyPr spcFirstLastPara="1" vert="horz" lIns="121920" tIns="60960" rIns="121920" bIns="60960" rtlCol="0" anchorCtr="0">
            <a:normAutofit/>
          </a:bodyPr>
          <a:lstStyle/>
          <a:p>
            <a:pPr defTabSz="1219170"/>
            <a:r>
              <a:rPr lang="en-US" sz="4000" spc="133" dirty="0" err="1">
                <a:solidFill>
                  <a:srgbClr val="FFFFFF"/>
                </a:solidFill>
                <a:sym typeface="Calibri"/>
              </a:rPr>
              <a:t>Mielenterveys-häiriöt</a:t>
            </a:r>
            <a:r>
              <a:rPr lang="en-US" sz="4000" spc="133" dirty="0">
                <a:solidFill>
                  <a:srgbClr val="FFFFFF"/>
                </a:solidFill>
                <a:sym typeface="Calibri"/>
              </a:rPr>
              <a:t> </a:t>
            </a:r>
            <a:r>
              <a:rPr lang="en-US" sz="4000" spc="133" dirty="0" err="1">
                <a:solidFill>
                  <a:srgbClr val="FFFFFF"/>
                </a:solidFill>
                <a:sym typeface="Calibri"/>
              </a:rPr>
              <a:t>nuoruudessa</a:t>
            </a:r>
            <a:endParaRPr lang="en-US" sz="4000" spc="133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18" name="Arc 117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Google Shape;109;p22"/>
          <p:cNvSpPr txBox="1"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spcFirstLastPara="1" vert="horz" lIns="60960" tIns="60960" rIns="60960" bIns="60960" rtlCol="0" anchor="ctr" anchorCtr="0">
            <a:normAutofit/>
          </a:bodyPr>
          <a:lstStyle/>
          <a:p>
            <a:pPr marL="47999" indent="-149463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err="1">
                <a:sym typeface="Calibri"/>
              </a:rPr>
              <a:t>Nuoruusiässä</a:t>
            </a:r>
            <a:r>
              <a:rPr lang="en-US">
                <a:sym typeface="Calibri"/>
              </a:rPr>
              <a:t> ja </a:t>
            </a:r>
            <a:r>
              <a:rPr lang="en-US" err="1">
                <a:sym typeface="Calibri"/>
              </a:rPr>
              <a:t>varhaisessa</a:t>
            </a:r>
            <a:r>
              <a:rPr lang="en-US">
                <a:sym typeface="Calibri"/>
              </a:rPr>
              <a:t> </a:t>
            </a:r>
            <a:r>
              <a:rPr lang="en-US" err="1">
                <a:sym typeface="Calibri"/>
              </a:rPr>
              <a:t>aikuisiässä</a:t>
            </a:r>
            <a:r>
              <a:rPr lang="en-US">
                <a:sym typeface="Calibri"/>
              </a:rPr>
              <a:t> </a:t>
            </a:r>
            <a:r>
              <a:rPr lang="en-US" err="1">
                <a:sym typeface="Calibri"/>
              </a:rPr>
              <a:t>enemmän</a:t>
            </a:r>
            <a:r>
              <a:rPr lang="en-US">
                <a:sym typeface="Calibri"/>
              </a:rPr>
              <a:t> </a:t>
            </a:r>
            <a:r>
              <a:rPr lang="en-US" err="1">
                <a:sym typeface="Calibri"/>
              </a:rPr>
              <a:t>kuin</a:t>
            </a:r>
            <a:r>
              <a:rPr lang="en-US">
                <a:sym typeface="Calibri"/>
              </a:rPr>
              <a:t> </a:t>
            </a:r>
            <a:r>
              <a:rPr lang="en-US" err="1">
                <a:sym typeface="Calibri"/>
              </a:rPr>
              <a:t>muissa</a:t>
            </a:r>
            <a:r>
              <a:rPr lang="en-US">
                <a:sym typeface="Calibri"/>
              </a:rPr>
              <a:t> </a:t>
            </a:r>
            <a:r>
              <a:rPr lang="en-US" err="1">
                <a:sym typeface="Calibri"/>
              </a:rPr>
              <a:t>ikävaiheissa</a:t>
            </a:r>
            <a:endParaRPr lang="en-US">
              <a:sym typeface="Calibri"/>
            </a:endParaRPr>
          </a:p>
          <a:p>
            <a:pPr marL="47999" indent="-149463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err="1">
                <a:sym typeface="Calibri"/>
              </a:rPr>
              <a:t>Yleisimpiä</a:t>
            </a:r>
            <a:r>
              <a:rPr lang="en-US">
                <a:sym typeface="Calibri"/>
              </a:rPr>
              <a:t>: </a:t>
            </a:r>
            <a:r>
              <a:rPr lang="en-US" err="1">
                <a:sym typeface="Calibri"/>
              </a:rPr>
              <a:t>mielialahäiriöt</a:t>
            </a:r>
            <a:r>
              <a:rPr lang="en-US">
                <a:sym typeface="Calibri"/>
              </a:rPr>
              <a:t>, </a:t>
            </a:r>
            <a:r>
              <a:rPr lang="en-US" err="1">
                <a:sym typeface="Calibri"/>
              </a:rPr>
              <a:t>ahdistuneisuushäiriöt</a:t>
            </a:r>
            <a:r>
              <a:rPr lang="en-US">
                <a:sym typeface="Calibri"/>
              </a:rPr>
              <a:t>, </a:t>
            </a:r>
            <a:r>
              <a:rPr lang="en-US" err="1">
                <a:sym typeface="Calibri"/>
              </a:rPr>
              <a:t>käytös</a:t>
            </a:r>
            <a:r>
              <a:rPr lang="en-US">
                <a:sym typeface="Calibri"/>
              </a:rPr>
              <a:t>- ja </a:t>
            </a:r>
            <a:r>
              <a:rPr lang="en-US" err="1">
                <a:sym typeface="Calibri"/>
              </a:rPr>
              <a:t>päihdehäiriöt</a:t>
            </a:r>
            <a:r>
              <a:rPr lang="en-US">
                <a:sym typeface="Calibri"/>
              </a:rPr>
              <a:t> </a:t>
            </a:r>
            <a:r>
              <a:rPr lang="en-US" err="1">
                <a:sym typeface="Calibri"/>
              </a:rPr>
              <a:t>sekä</a:t>
            </a:r>
            <a:r>
              <a:rPr lang="en-US">
                <a:sym typeface="Calibri"/>
              </a:rPr>
              <a:t> </a:t>
            </a:r>
            <a:r>
              <a:rPr lang="en-US" err="1">
                <a:sym typeface="Calibri"/>
              </a:rPr>
              <a:t>syömishäiriöt</a:t>
            </a:r>
            <a:endParaRPr lang="en-US">
              <a:sym typeface="Calibri"/>
            </a:endParaRPr>
          </a:p>
          <a:p>
            <a:pPr marL="47999" indent="-149463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err="1">
                <a:sym typeface="Calibri"/>
              </a:rPr>
              <a:t>Psyykkinen</a:t>
            </a:r>
            <a:r>
              <a:rPr lang="en-US">
                <a:sym typeface="Calibri"/>
              </a:rPr>
              <a:t> </a:t>
            </a:r>
            <a:r>
              <a:rPr lang="en-US" err="1">
                <a:sym typeface="Calibri"/>
              </a:rPr>
              <a:t>oireilu</a:t>
            </a:r>
            <a:r>
              <a:rPr lang="en-US">
                <a:sym typeface="Calibri"/>
              </a:rPr>
              <a:t> vie </a:t>
            </a:r>
            <a:r>
              <a:rPr lang="en-US" err="1">
                <a:sym typeface="Calibri"/>
              </a:rPr>
              <a:t>voimavaroja</a:t>
            </a:r>
            <a:r>
              <a:rPr lang="en-US">
                <a:sym typeface="Calibri"/>
              </a:rPr>
              <a:t>; </a:t>
            </a:r>
            <a:r>
              <a:rPr lang="en-US" err="1">
                <a:sym typeface="Calibri"/>
              </a:rPr>
              <a:t>nuoruusiän</a:t>
            </a:r>
            <a:r>
              <a:rPr lang="en-US">
                <a:sym typeface="Calibri"/>
              </a:rPr>
              <a:t> </a:t>
            </a:r>
            <a:r>
              <a:rPr lang="en-US" err="1">
                <a:sym typeface="Calibri"/>
              </a:rPr>
              <a:t>keskeisiin</a:t>
            </a:r>
            <a:r>
              <a:rPr lang="en-US">
                <a:sym typeface="Calibri"/>
              </a:rPr>
              <a:t> </a:t>
            </a:r>
            <a:r>
              <a:rPr lang="en-US" err="1">
                <a:sym typeface="Calibri"/>
              </a:rPr>
              <a:t>kehityshaasteisiin</a:t>
            </a:r>
            <a:r>
              <a:rPr lang="en-US">
                <a:sym typeface="Calibri"/>
              </a:rPr>
              <a:t> </a:t>
            </a:r>
            <a:r>
              <a:rPr lang="en-US" err="1">
                <a:sym typeface="Calibri"/>
              </a:rPr>
              <a:t>tarttuminen</a:t>
            </a:r>
            <a:r>
              <a:rPr lang="en-US">
                <a:sym typeface="Calibri"/>
              </a:rPr>
              <a:t> </a:t>
            </a:r>
            <a:r>
              <a:rPr lang="en-US" err="1">
                <a:sym typeface="Calibri"/>
              </a:rPr>
              <a:t>tavanomaista</a:t>
            </a:r>
            <a:r>
              <a:rPr lang="en-US">
                <a:sym typeface="Calibri"/>
              </a:rPr>
              <a:t> </a:t>
            </a:r>
            <a:r>
              <a:rPr lang="en-US" err="1">
                <a:sym typeface="Calibri"/>
              </a:rPr>
              <a:t>haasteellisempaa</a:t>
            </a:r>
            <a:endParaRPr lang="en-US">
              <a:sym typeface="Calibri"/>
            </a:endParaRPr>
          </a:p>
          <a:p>
            <a:pPr marL="47999" indent="-149463" defTabSz="1219170">
              <a:spcBef>
                <a:spcPts val="0"/>
              </a:spcBef>
              <a:spcAft>
                <a:spcPts val="800"/>
              </a:spcAft>
              <a:buSzPts val="1000"/>
              <a:buFont typeface="Calibri"/>
              <a:buChar char="●"/>
            </a:pPr>
            <a:r>
              <a:rPr lang="en-US" err="1">
                <a:sym typeface="Calibri"/>
              </a:rPr>
              <a:t>Riittävän</a:t>
            </a:r>
            <a:r>
              <a:rPr lang="en-US">
                <a:sym typeface="Calibri"/>
              </a:rPr>
              <a:t> </a:t>
            </a:r>
            <a:r>
              <a:rPr lang="en-US" err="1">
                <a:sym typeface="Calibri"/>
              </a:rPr>
              <a:t>aikaisin</a:t>
            </a:r>
            <a:r>
              <a:rPr lang="en-US">
                <a:sym typeface="Calibri"/>
              </a:rPr>
              <a:t> </a:t>
            </a:r>
            <a:r>
              <a:rPr lang="en-US" err="1">
                <a:sym typeface="Calibri"/>
              </a:rPr>
              <a:t>toteutettu</a:t>
            </a:r>
            <a:r>
              <a:rPr lang="en-US">
                <a:sym typeface="Calibri"/>
              </a:rPr>
              <a:t> </a:t>
            </a:r>
            <a:r>
              <a:rPr lang="en-US" err="1">
                <a:sym typeface="Calibri"/>
              </a:rPr>
              <a:t>hoito</a:t>
            </a:r>
            <a:r>
              <a:rPr lang="en-US">
                <a:sym typeface="Calibri"/>
              </a:rPr>
              <a:t> </a:t>
            </a:r>
            <a:r>
              <a:rPr lang="en-US" err="1">
                <a:sym typeface="Calibri"/>
              </a:rPr>
              <a:t>vähentää</a:t>
            </a:r>
            <a:r>
              <a:rPr lang="en-US">
                <a:sym typeface="Calibri"/>
              </a:rPr>
              <a:t> </a:t>
            </a:r>
            <a:r>
              <a:rPr lang="en-US" err="1">
                <a:sym typeface="Calibri"/>
              </a:rPr>
              <a:t>oireilun</a:t>
            </a:r>
            <a:r>
              <a:rPr lang="en-US">
                <a:sym typeface="Calibri"/>
              </a:rPr>
              <a:t> </a:t>
            </a:r>
            <a:r>
              <a:rPr lang="en-US" err="1">
                <a:sym typeface="Calibri"/>
              </a:rPr>
              <a:t>pitkittymistä</a:t>
            </a:r>
            <a:r>
              <a:rPr lang="en-US">
                <a:sym typeface="Calibri"/>
              </a:rPr>
              <a:t> ja </a:t>
            </a:r>
            <a:r>
              <a:rPr lang="en-US" err="1">
                <a:sym typeface="Calibri"/>
              </a:rPr>
              <a:t>parantaa</a:t>
            </a:r>
            <a:r>
              <a:rPr lang="en-US">
                <a:sym typeface="Calibri"/>
              </a:rPr>
              <a:t> </a:t>
            </a:r>
            <a:r>
              <a:rPr lang="en-US" err="1">
                <a:sym typeface="Calibri"/>
              </a:rPr>
              <a:t>ennustetta</a:t>
            </a:r>
            <a:endParaRPr lang="en-US">
              <a:sym typeface="Calibri"/>
            </a:endParaRPr>
          </a:p>
          <a:p>
            <a:pPr marL="47999" indent="-149463" defTabSz="1219170">
              <a:spcBef>
                <a:spcPts val="0"/>
              </a:spcBef>
              <a:spcAft>
                <a:spcPts val="800"/>
              </a:spcAft>
              <a:buNone/>
            </a:pP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72964BF-4A90-4C5C-8538-BED63D0A3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511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© Sanoma Pro, Tekijät ● Mieli 2 Kehittyvä ihminen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861980" y="4663000"/>
            <a:ext cx="6910420" cy="2082024"/>
          </a:xfrm>
          <a:prstGeom prst="rect">
            <a:avLst/>
          </a:prstGeom>
        </p:spPr>
        <p:txBody>
          <a:bodyPr spcFirstLastPara="1" vert="horz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fi-FI" sz="5400" dirty="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Calibri"/>
                <a:sym typeface="Calibri"/>
              </a:rPr>
              <a:t>13. Nuoruus on identiteetin rakentamisen aikaa</a:t>
            </a:r>
          </a:p>
        </p:txBody>
      </p:sp>
      <p:pic>
        <p:nvPicPr>
          <p:cNvPr id="4" name="Kuva 3" descr="Kuva, joka sisältää kohteen teksti, käsine, veitsi, ruokailuvälineet&#10;&#10;Kuvaus luotu automaattisesti">
            <a:extLst>
              <a:ext uri="{FF2B5EF4-FFF2-40B4-BE49-F238E27FC236}">
                <a16:creationId xmlns:a16="http://schemas.microsoft.com/office/drawing/2014/main" id="{41B88D3E-1AA4-42B4-B8F2-F6C29622F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" y="2640769"/>
            <a:ext cx="3993941" cy="155763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D17A1E-34E1-4187-B3F1-A884CA515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02D7767A-0AB9-0913-2D99-8F80BBFD5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1086" y="112976"/>
            <a:ext cx="9579428" cy="669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196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024129" y="585216"/>
            <a:ext cx="5902060" cy="1499616"/>
          </a:xfrm>
          <a:prstGeom prst="rect">
            <a:avLst/>
          </a:prstGeom>
        </p:spPr>
        <p:txBody>
          <a:bodyPr spcFirstLastPara="1" vert="horz" lIns="121920" tIns="60960" rIns="121920" bIns="60960" rtlCol="0" anchor="ctr" anchorCtr="0">
            <a:normAutofit/>
          </a:bodyPr>
          <a:lstStyle/>
          <a:p>
            <a:pPr defTabSz="1219170"/>
            <a:r>
              <a:rPr lang="en-US" sz="4800" spc="133" err="1">
                <a:sym typeface="Calibri"/>
              </a:rPr>
              <a:t>Identiteetti</a:t>
            </a:r>
            <a:r>
              <a:rPr lang="en-US" sz="4800" spc="133">
                <a:sym typeface="Calibri"/>
              </a:rPr>
              <a:t> </a:t>
            </a:r>
            <a:br>
              <a:rPr lang="en-US" sz="4800" spc="133"/>
            </a:br>
            <a:r>
              <a:rPr lang="en-US" sz="4800" spc="133">
                <a:sym typeface="Calibri"/>
              </a:rPr>
              <a:t>− </a:t>
            </a:r>
            <a:r>
              <a:rPr lang="en-US" sz="4800" spc="133" err="1">
                <a:sym typeface="Calibri"/>
              </a:rPr>
              <a:t>kuka</a:t>
            </a:r>
            <a:r>
              <a:rPr lang="en-US" sz="4800" spc="133">
                <a:sym typeface="Calibri"/>
              </a:rPr>
              <a:t> </a:t>
            </a:r>
            <a:r>
              <a:rPr lang="en-US" sz="4800" spc="133" err="1">
                <a:sym typeface="Calibri"/>
              </a:rPr>
              <a:t>minä</a:t>
            </a:r>
            <a:r>
              <a:rPr lang="en-US" sz="4800" spc="133">
                <a:sym typeface="Calibri"/>
              </a:rPr>
              <a:t> </a:t>
            </a:r>
            <a:r>
              <a:rPr lang="en-US" sz="4800" spc="133" err="1">
                <a:sym typeface="Calibri"/>
              </a:rPr>
              <a:t>olen</a:t>
            </a:r>
            <a:r>
              <a:rPr lang="en-US" sz="4800" spc="133">
                <a:sym typeface="Calibri"/>
              </a:rPr>
              <a:t>?</a:t>
            </a:r>
            <a:endParaRPr lang="en-US" sz="4800" spc="133"/>
          </a:p>
        </p:txBody>
      </p:sp>
      <p:sp>
        <p:nvSpPr>
          <p:cNvPr id="61" name="Google Shape;61;p14"/>
          <p:cNvSpPr txBox="1">
            <a:spLocks noGrp="1"/>
          </p:cNvSpPr>
          <p:nvPr>
            <p:ph idx="1"/>
          </p:nvPr>
        </p:nvSpPr>
        <p:spPr>
          <a:xfrm>
            <a:off x="334108" y="1899138"/>
            <a:ext cx="7612386" cy="4462774"/>
          </a:xfrm>
          <a:prstGeom prst="rect">
            <a:avLst/>
          </a:prstGeom>
        </p:spPr>
        <p:txBody>
          <a:bodyPr spcFirstLastPara="1" vert="horz" lIns="60960" tIns="60960" rIns="60960" bIns="60960" rtlCol="0" anchor="t" anchorCtr="0">
            <a:normAutofit lnSpcReduction="10000"/>
          </a:bodyPr>
          <a:lstStyle/>
          <a:p>
            <a:pPr marL="0" indent="-243834" defTabSz="1219170">
              <a:spcBef>
                <a:spcPts val="0"/>
              </a:spcBef>
              <a:spcAft>
                <a:spcPts val="800"/>
              </a:spcAft>
              <a:buSzPts val="1000"/>
              <a:buNone/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Identiteetti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1917" indent="-121917" defTabSz="1219170">
              <a:spcBef>
                <a:spcPts val="0"/>
              </a:spcBef>
              <a:spcAft>
                <a:spcPts val="800"/>
              </a:spcAft>
              <a:buSzPts val="1000"/>
              <a:buFont typeface="Arial" panose="020B0602020104020603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yhtenäinen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ja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jatkuva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minuuden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kokemus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1917" indent="-121917" defTabSz="1219170">
              <a:spcBef>
                <a:spcPts val="0"/>
              </a:spcBef>
              <a:spcAft>
                <a:spcPts val="800"/>
              </a:spcAft>
              <a:buSzPts val="1000"/>
              <a:buFont typeface="Arial" panose="020B0602020104020603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sisältää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samastumisen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tiettyihin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rooleihin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tapoihin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uskomuksiin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ja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arvoihin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sekä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itsen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määrittelyn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osaksi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joitain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ryhmiä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yhteisöjä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tai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kulttuureja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-243834" defTabSz="1219170">
              <a:spcBef>
                <a:spcPts val="0"/>
              </a:spcBef>
              <a:spcAft>
                <a:spcPts val="800"/>
              </a:spcAft>
              <a:buSzPts val="1000"/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indent="-243834" defTabSz="1219170">
              <a:spcBef>
                <a:spcPts val="0"/>
              </a:spcBef>
              <a:spcAft>
                <a:spcPts val="800"/>
              </a:spcAft>
              <a:buSzPts val="1000"/>
              <a:buNone/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Identiteetin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kehitys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1917" indent="-121917" defTabSz="1219170">
              <a:spcBef>
                <a:spcPts val="0"/>
              </a:spcBef>
              <a:spcAft>
                <a:spcPts val="800"/>
              </a:spcAft>
              <a:buSzPts val="1000"/>
              <a:buFont typeface="Arial" panose="020B0602020104020603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alkaa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lapsuudessa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 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keskeistä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aikaa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kehitykselle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erityisesti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nuoruus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ja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varhaisaikuisuus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1917" indent="-121917" defTabSz="1219170">
              <a:spcBef>
                <a:spcPts val="0"/>
              </a:spcBef>
              <a:spcAft>
                <a:spcPts val="800"/>
              </a:spcAft>
              <a:buSzPts val="1000"/>
              <a:buFont typeface="Arial" panose="020B0602020104020603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Calibri"/>
              </a:rPr>
              <a:t>kehittyy</a:t>
            </a:r>
            <a:r>
              <a:rPr lang="en-US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Calibri"/>
              </a:rPr>
              <a:t> ja </a:t>
            </a:r>
            <a:r>
              <a:rPr lang="en-US" sz="2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Calibri"/>
              </a:rPr>
              <a:t>muotoutuu</a:t>
            </a:r>
            <a:r>
              <a:rPr lang="en-US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Calibri"/>
              </a:rPr>
              <a:t>yksilön</a:t>
            </a:r>
            <a:r>
              <a:rPr lang="en-US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Calibri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Calibri"/>
              </a:rPr>
              <a:t>yhteisön</a:t>
            </a:r>
            <a:r>
              <a:rPr lang="en-US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Calibri"/>
              </a:rPr>
              <a:t> ja </a:t>
            </a:r>
            <a:r>
              <a:rPr lang="en-US" sz="2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Calibri"/>
              </a:rPr>
              <a:t>kulttuurin</a:t>
            </a:r>
            <a:r>
              <a:rPr lang="en-US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Calibri"/>
              </a:rPr>
              <a:t>välisessä</a:t>
            </a:r>
            <a:r>
              <a:rPr lang="en-US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Calibri"/>
              </a:rPr>
              <a:t>vuorovaikutuksessa</a:t>
            </a:r>
            <a:endParaRPr lang="en-US" sz="24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121917" indent="-121917" defTabSz="1219170">
              <a:spcBef>
                <a:spcPts val="0"/>
              </a:spcBef>
              <a:spcAft>
                <a:spcPts val="800"/>
              </a:spcAft>
              <a:buSzPts val="1000"/>
              <a:buFont typeface="Arial" panose="020B0602020104020603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Calibri"/>
              </a:rPr>
              <a:t>dynaaminen</a:t>
            </a:r>
            <a:r>
              <a:rPr lang="en-US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Calibri"/>
              </a:rPr>
              <a:t>: </a:t>
            </a:r>
            <a:r>
              <a:rPr lang="en-US" sz="2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Calibri"/>
              </a:rPr>
              <a:t>muovautuu</a:t>
            </a:r>
            <a:r>
              <a:rPr lang="en-US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Calibri"/>
              </a:rPr>
              <a:t> </a:t>
            </a:r>
            <a:r>
              <a:rPr lang="en-US" sz="2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Calibri"/>
              </a:rPr>
              <a:t>elämänkulun</a:t>
            </a:r>
            <a:r>
              <a:rPr lang="en-US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Calibri"/>
              </a:rPr>
              <a:t> </a:t>
            </a:r>
            <a:r>
              <a:rPr lang="en-US" sz="2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Calibri"/>
              </a:rPr>
              <a:t>aikana</a:t>
            </a:r>
            <a:endParaRPr lang="en-US" sz="24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0" indent="-243834" defTabSz="1219170">
              <a:spcBef>
                <a:spcPts val="0"/>
              </a:spcBef>
              <a:spcAft>
                <a:spcPts val="800"/>
              </a:spcAft>
              <a:buSzPts val="1000"/>
              <a:buNone/>
            </a:pPr>
            <a:endParaRPr lang="en-US" sz="1867" b="1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D8A0E66-71CC-44F1-BB87-1F7064BA4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319" y="6584193"/>
            <a:ext cx="3875797" cy="274320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800"/>
              </a:spcAft>
            </a:pPr>
            <a:r>
              <a:rPr lang="fi-FI"/>
              <a:t>© Sanoma Pro, Tekijät ● Mieli 2 Kehittyvä ihminen, kuva: </a:t>
            </a:r>
            <a:r>
              <a:rPr lang="fi-FI" err="1"/>
              <a:t>pexels</a:t>
            </a:r>
            <a:endParaRPr lang="en-US" err="1"/>
          </a:p>
        </p:txBody>
      </p:sp>
      <p:pic>
        <p:nvPicPr>
          <p:cNvPr id="5" name="Picture 2" descr="Ilmainen kuvapankkikuva tunnisteilla bändi, esitys, harrastus">
            <a:extLst>
              <a:ext uri="{FF2B5EF4-FFF2-40B4-BE49-F238E27FC236}">
                <a16:creationId xmlns:a16="http://schemas.microsoft.com/office/drawing/2014/main" id="{BD4C7796-A412-AC4F-8992-2ACBCF746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5" t="10308" r="4623" b="6482"/>
          <a:stretch/>
        </p:blipFill>
        <p:spPr bwMode="auto">
          <a:xfrm>
            <a:off x="8323583" y="-8094"/>
            <a:ext cx="3865032" cy="686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10648485" cy="740664"/>
          </a:xfrm>
          <a:prstGeom prst="rect">
            <a:avLst/>
          </a:prstGeom>
        </p:spPr>
        <p:txBody>
          <a:bodyPr spcFirstLastPara="1" vert="horz" lIns="121900" tIns="121900" rIns="121900" bIns="121900" rtlCol="0" anchor="ctr" anchorCtr="0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fi-FI" sz="4800" dirty="0">
                <a:ea typeface="Calibri"/>
                <a:cs typeface="Calibri"/>
                <a:sym typeface="Calibri"/>
              </a:rPr>
              <a:t>Identiteetin osa-alueet ja kokonaisidentiteetti</a:t>
            </a:r>
            <a:endParaRPr lang="fi-FI" sz="4800" dirty="0">
              <a:ea typeface="Calibri"/>
              <a:cs typeface="Calibri"/>
            </a:endParaRPr>
          </a:p>
        </p:txBody>
      </p:sp>
      <p:pic>
        <p:nvPicPr>
          <p:cNvPr id="1026" name="Picture 2" descr="Ilmainen kuvapankkikuva tunnisteilla aikuinen, asu, blondi">
            <a:extLst>
              <a:ext uri="{FF2B5EF4-FFF2-40B4-BE49-F238E27FC236}">
                <a16:creationId xmlns:a16="http://schemas.microsoft.com/office/drawing/2014/main" id="{6C783807-8113-F045-830E-E59442453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4" b="1484"/>
          <a:stretch/>
        </p:blipFill>
        <p:spPr bwMode="auto">
          <a:xfrm>
            <a:off x="1024128" y="2053225"/>
            <a:ext cx="3395141" cy="449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23BE8554-C200-4FB3-B90F-B36E1B5BA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881" y="1325880"/>
            <a:ext cx="6672492" cy="4746997"/>
          </a:xfrm>
        </p:spPr>
        <p:txBody>
          <a:bodyPr vert="horz" lIns="60960" tIns="60960" rIns="60960" bIns="60960" rtlCol="0" anchor="t">
            <a:normAutofit lnSpcReduction="10000"/>
          </a:bodyPr>
          <a:lstStyle/>
          <a:p>
            <a:pPr marL="0" indent="0">
              <a:buNone/>
            </a:pPr>
            <a:r>
              <a:rPr lang="fi-FI" sz="2400" b="1" dirty="0"/>
              <a:t>Identiteetin osa-alueet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identiteetillä monia eri muotoja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esim. henkilökohtainen identiteetti, sosiaalinen identiteetti, kulttuuri-identiteetti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osa-alueet voivat liittyä myös eri rooleihin tai elämänalueisiin</a:t>
            </a:r>
          </a:p>
          <a:p>
            <a:pPr marL="265000" lvl="1" indent="-91438">
              <a:buFont typeface="Arial" panose="020B0604020202020204" pitchFamily="34" charset="0"/>
              <a:buChar char="•"/>
            </a:pPr>
            <a:r>
              <a:rPr lang="fi-FI" sz="2000" dirty="0"/>
              <a:t>esim. ammatillinen identiteetti, parisuhde-identiteetti, katsomuksellinen identiteetti</a:t>
            </a:r>
          </a:p>
          <a:p>
            <a:pPr marL="0" indent="0">
              <a:buNone/>
            </a:pPr>
            <a:endParaRPr lang="fi-FI" sz="2400" b="1" dirty="0"/>
          </a:p>
          <a:p>
            <a:pPr marL="0" indent="0">
              <a:buNone/>
            </a:pPr>
            <a:r>
              <a:rPr lang="fi-FI" sz="2400" b="1" dirty="0"/>
              <a:t>Kokonaisidentiteetti</a:t>
            </a: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Henkilölle merkityksellisten identiteetin osa-alueiden yhteenveto</a:t>
            </a:r>
            <a:endParaRPr lang="en-US" sz="2400" dirty="0"/>
          </a:p>
          <a:p>
            <a:pPr lvl="0"/>
            <a:endParaRPr lang="fi-FI" sz="2400" dirty="0"/>
          </a:p>
          <a:p>
            <a:pPr lvl="0"/>
            <a:endParaRPr lang="en-US" sz="200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65DB024-FFD1-41C0-B751-50B93D9683AE}"/>
              </a:ext>
            </a:extLst>
          </p:cNvPr>
          <p:cNvSpPr txBox="1"/>
          <p:nvPr/>
        </p:nvSpPr>
        <p:spPr>
          <a:xfrm>
            <a:off x="4518497" y="6318117"/>
            <a:ext cx="690015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000" cap="all">
                <a:solidFill>
                  <a:srgbClr val="0D0D0D"/>
                </a:solidFill>
                <a:latin typeface="Tw Cen MT Condensed"/>
              </a:rPr>
              <a:t>© SANOMA PRO, TEKIJÄT ● MIELI 2 KEHITTYVÄ IHMINEN, KUVA: PEXELS</a:t>
            </a:r>
            <a:r>
              <a:rPr lang="fi-FI" sz="1000">
                <a:latin typeface="Tw Cen MT Condensed"/>
              </a:rPr>
              <a:t>​</a:t>
            </a:r>
            <a:endParaRPr lang="fi-FI" sz="10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640970E-B735-4D8B-A4D1-2C32CF43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4" r="109" b="-146"/>
          <a:stretch/>
        </p:blipFill>
        <p:spPr>
          <a:xfrm>
            <a:off x="1565910" y="184094"/>
            <a:ext cx="8938259" cy="6672610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39465EE-FF3F-4D0F-8BC3-53C9DF102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067"/>
              <a:t>© Sanoma Pro, Tekijät ● Mieli 2 Kehittyvä ihminen</a:t>
            </a:r>
          </a:p>
        </p:txBody>
      </p:sp>
    </p:spTree>
    <p:extLst>
      <p:ext uri="{BB962C8B-B14F-4D97-AF65-F5344CB8AC3E}">
        <p14:creationId xmlns:p14="http://schemas.microsoft.com/office/powerpoint/2010/main" val="22173139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8A1511C7-4709-40F0-B940-76E0358B8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820" y="1924147"/>
            <a:ext cx="9150180" cy="398076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1027761" y="394556"/>
            <a:ext cx="10790549" cy="963802"/>
          </a:xfrm>
          <a:prstGeom prst="rect">
            <a:avLst/>
          </a:prstGeom>
        </p:spPr>
        <p:txBody>
          <a:bodyPr spcFirstLastPara="1" vert="horz" lIns="121900" tIns="121900" rIns="121900" bIns="121900" rtlCol="0" anchor="ctr" anchorCtr="0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fi-FI" sz="4267" dirty="0">
                <a:ea typeface="Calibri"/>
                <a:cs typeface="Calibri"/>
                <a:sym typeface="Calibri"/>
              </a:rPr>
              <a:t>James Marcia: kokonaisidentiteetin rakentuminen</a:t>
            </a:r>
            <a:endParaRPr lang="fi-FI" sz="4267" dirty="0">
              <a:ea typeface="Calibri"/>
              <a:cs typeface="Calibri"/>
            </a:endParaRPr>
          </a:p>
        </p:txBody>
      </p:sp>
      <p:sp>
        <p:nvSpPr>
          <p:cNvPr id="74" name="Google Shape;74;p16"/>
          <p:cNvSpPr txBox="1">
            <a:spLocks noGrp="1"/>
          </p:cNvSpPr>
          <p:nvPr>
            <p:ph idx="1"/>
          </p:nvPr>
        </p:nvSpPr>
        <p:spPr>
          <a:xfrm>
            <a:off x="-83127" y="1924147"/>
            <a:ext cx="3241964" cy="4354830"/>
          </a:xfrm>
          <a:prstGeom prst="rect">
            <a:avLst/>
          </a:prstGeom>
        </p:spPr>
        <p:txBody>
          <a:bodyPr spcFirstLastPara="1" vert="horz" lIns="121900" tIns="121900" rIns="121900" bIns="121900" rtlCol="0" anchor="t" anchorCtr="0">
            <a:normAutofit fontScale="92500"/>
          </a:bodyPr>
          <a:lstStyle/>
          <a:p>
            <a:pPr marL="121917" indent="0"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fi-FI" sz="2400" b="1" dirty="0">
                <a:latin typeface="TW Cen MT"/>
                <a:ea typeface="Calibri"/>
                <a:cs typeface="Calibri"/>
                <a:sym typeface="Calibri"/>
              </a:rPr>
              <a:t>Identiteetin kehityksen kaksi keskeistä ulottuvuutta:</a:t>
            </a:r>
            <a:endParaRPr lang="fi-FI" sz="2400" b="1" dirty="0">
              <a:latin typeface="TW Cen MT"/>
              <a:ea typeface="Calibri"/>
              <a:cs typeface="Calibri"/>
            </a:endParaRPr>
          </a:p>
          <a:p>
            <a:pPr marL="121917" indent="0"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lang="fi-FI" dirty="0">
              <a:latin typeface="TW Cen MT"/>
              <a:ea typeface="Calibri"/>
              <a:cs typeface="Calibri"/>
              <a:sym typeface="Calibri"/>
            </a:endParaRPr>
          </a:p>
          <a:p>
            <a:pPr marL="121917" indent="0"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fi-FI" dirty="0">
                <a:latin typeface="TW Cen MT"/>
                <a:ea typeface="Calibri"/>
                <a:cs typeface="Calibri"/>
                <a:sym typeface="Calibri"/>
              </a:rPr>
              <a:t>1. Identiteetin aktiivinen ja omakohtainen etsintä</a:t>
            </a:r>
            <a:endParaRPr lang="fi-FI" dirty="0">
              <a:latin typeface="TW Cen MT"/>
              <a:ea typeface="Calibri"/>
              <a:cs typeface="Calibri"/>
            </a:endParaRPr>
          </a:p>
          <a:p>
            <a:pPr marL="121917" indent="0"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lang="fi-FI" dirty="0">
              <a:latin typeface="TW Cen MT"/>
              <a:ea typeface="Calibri"/>
              <a:cs typeface="Calibri"/>
              <a:sym typeface="Calibri"/>
            </a:endParaRPr>
          </a:p>
          <a:p>
            <a:pPr marL="121917" indent="0"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fi-FI" dirty="0">
                <a:latin typeface="TW Cen MT"/>
                <a:ea typeface="Calibri"/>
                <a:cs typeface="Calibri"/>
                <a:sym typeface="Calibri"/>
              </a:rPr>
              <a:t>2. Sitoutuminen omiin kiinnostuksiin, arvoihin ja näkemyksiin</a:t>
            </a:r>
            <a:endParaRPr lang="fi-FI" dirty="0">
              <a:latin typeface="TW Cen MT"/>
              <a:ea typeface="Calibri"/>
              <a:cs typeface="Calibri"/>
            </a:endParaRPr>
          </a:p>
          <a:p>
            <a:pPr marL="753515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lang="fi-FI" dirty="0">
              <a:latin typeface="TW Cen MT"/>
              <a:ea typeface="Calibri"/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endParaRPr lang="fi-FI" dirty="0">
              <a:latin typeface="TW Cen MT"/>
              <a:ea typeface="Calibri"/>
              <a:cs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957F45E-BEBB-425E-8321-4981E660A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fi-FI"/>
              <a:t>© Sanoma Pro, Tekijät ● Mieli 2 Kehittyvä ihminen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2C87BB-84B5-6F41-AA57-A5005BB6C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01" y="259659"/>
            <a:ext cx="8885682" cy="958576"/>
          </a:xfrm>
        </p:spPr>
        <p:txBody>
          <a:bodyPr>
            <a:normAutofit/>
          </a:bodyPr>
          <a:lstStyle/>
          <a:p>
            <a:r>
              <a:rPr lang="fi-FI" dirty="0"/>
              <a:t>Piaget’n ajattelun kehityksen teoria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6448305-3BE6-FF4B-89C8-ED0FCEC9F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1" y="1638795"/>
            <a:ext cx="8364969" cy="5005073"/>
          </a:xfrm>
        </p:spPr>
        <p:txBody>
          <a:bodyPr>
            <a:normAutofit/>
          </a:bodyPr>
          <a:lstStyle/>
          <a:p>
            <a:pPr lvl="0" fontAlgn="base">
              <a:buFont typeface="Arial" panose="020B0604020202020204" pitchFamily="34" charset="0"/>
              <a:buChar char="•"/>
            </a:pPr>
            <a:r>
              <a:rPr lang="fi-FI" sz="2000" dirty="0"/>
              <a:t>Jean Piaget’n 1960-luvulla esittelemä klassikkoteoria </a:t>
            </a:r>
          </a:p>
          <a:p>
            <a:pPr lvl="0" fontAlgn="base">
              <a:buFont typeface="Arial" panose="020B0604020202020204" pitchFamily="34" charset="0"/>
              <a:buChar char="•"/>
            </a:pPr>
            <a:r>
              <a:rPr lang="fi-FI" sz="2000" b="1" dirty="0"/>
              <a:t>Lapsen ajattelu kehittyy neljän vaiheen kautta konkreettisesta kohti abstraktia ajattelua</a:t>
            </a:r>
          </a:p>
          <a:p>
            <a:pPr marL="266400" lvl="2" fontAlgn="base"/>
            <a:r>
              <a:rPr lang="fi-FI" sz="2000" dirty="0"/>
              <a:t>ajattelun taidot rakentuvat toistensa päälle</a:t>
            </a:r>
            <a:endParaRPr lang="fi-FI" sz="2000" b="1" dirty="0"/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000" dirty="0"/>
              <a:t>lapsen ajattelu kehittyy skeemojen kautta </a:t>
            </a:r>
          </a:p>
          <a:p>
            <a:pPr lvl="0" fontAlgn="base">
              <a:buFont typeface="Arial" panose="020B0604020202020204" pitchFamily="34" charset="0"/>
              <a:buChar char="•"/>
            </a:pPr>
            <a:r>
              <a:rPr lang="fi-FI" sz="2000" b="1" dirty="0"/>
              <a:t>Assimilaatio</a:t>
            </a:r>
            <a:r>
              <a:rPr lang="fi-FI" sz="2000" dirty="0"/>
              <a:t>: uuden tiedon lisääminen jo olemassa oleviin skeemoihin (esim. juna, höyryveturi, pikajuna), skeema ei muutu vaan siihen sulautuu lisää tietoa</a:t>
            </a:r>
          </a:p>
          <a:p>
            <a:pPr lvl="0" fontAlgn="base">
              <a:buFont typeface="Arial" panose="020B0604020202020204" pitchFamily="34" charset="0"/>
              <a:buChar char="•"/>
            </a:pPr>
            <a:r>
              <a:rPr lang="fi-FI" sz="2000" b="1" dirty="0"/>
              <a:t>Akkommodaatio</a:t>
            </a:r>
            <a:r>
              <a:rPr lang="fi-FI" sz="2000" dirty="0"/>
              <a:t>: skeemojen muuttaminen tai luominen, kun ympäristöstä saatu uusi tieto ei sovi vanhoihin sisäisiin malleihin (esim. linja-auto vs. juna)</a:t>
            </a:r>
          </a:p>
          <a:p>
            <a:pPr lvl="0" fontAlgn="base">
              <a:buFont typeface="Arial" panose="020B0604020202020204" pitchFamily="34" charset="0"/>
              <a:buChar char="•"/>
            </a:pPr>
            <a:r>
              <a:rPr lang="fi-FI" sz="2000" b="1" dirty="0"/>
              <a:t> Piaget’n teorian kritiikki: 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000" dirty="0"/>
              <a:t>kehitys etenee yksilöllisesti eikä selvissä vaiheissa 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000" dirty="0"/>
              <a:t>aliarvioi lapsen kyvyt, esim. objektipysyvyys ja symbolifunktio kehittyvät varhaisemmin kuin Piaget oletti</a:t>
            </a:r>
            <a:endParaRPr lang="fi-FI" dirty="0"/>
          </a:p>
        </p:txBody>
      </p:sp>
      <p:pic>
        <p:nvPicPr>
          <p:cNvPr id="5" name="Picture 4" descr="Ilmainen kuvapankkikuva tunnisteilla lapsi, leikkihuone, leikkiminen">
            <a:extLst>
              <a:ext uri="{FF2B5EF4-FFF2-40B4-BE49-F238E27FC236}">
                <a16:creationId xmlns:a16="http://schemas.microsoft.com/office/drawing/2014/main" id="{AACE93A8-5CDE-934B-B00C-61EFCD9AA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2"/>
          <a:stretch/>
        </p:blipFill>
        <p:spPr bwMode="auto">
          <a:xfrm>
            <a:off x="8692630" y="1939780"/>
            <a:ext cx="3171709" cy="442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7336A05-5D8B-EF40-8AA3-F8A584D24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2880" y="6453370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2 Kehittyvä ihminen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611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6D38E2-1B50-D748-9196-E62AC3D86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916" y="272006"/>
            <a:ext cx="9720072" cy="742841"/>
          </a:xfrm>
        </p:spPr>
        <p:txBody>
          <a:bodyPr/>
          <a:lstStyle/>
          <a:p>
            <a:r>
              <a:rPr lang="fi-FI" dirty="0"/>
              <a:t>Piaget’n teorian vaiheet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917AE80-1716-6D43-8A86-D3F949E8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511" y="1173877"/>
            <a:ext cx="10253473" cy="5571147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fi-FI" sz="2600" b="1" dirty="0"/>
              <a:t>1. Sensomotorinen vaihe</a:t>
            </a:r>
            <a:r>
              <a:rPr lang="fi-FI" b="1" dirty="0"/>
              <a:t> (0–2 v): 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200" dirty="0"/>
              <a:t>vauvan ja taaperon ymmärrys rakentuu välittömien aistihavaintojen kautta; ajattelu siis ”tässä ja nyt”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200" dirty="0"/>
              <a:t>objektipysyvyys kehittyy</a:t>
            </a:r>
          </a:p>
          <a:p>
            <a:pPr marL="0" indent="0" fontAlgn="base">
              <a:buNone/>
            </a:pPr>
            <a:r>
              <a:rPr lang="fi-FI" sz="2600" b="1" dirty="0"/>
              <a:t>2. Esioperationaalinen vaihe </a:t>
            </a:r>
            <a:r>
              <a:rPr lang="fi-FI" b="1" dirty="0"/>
              <a:t>(2–6 v):</a:t>
            </a:r>
          </a:p>
          <a:p>
            <a:pPr marL="0" indent="0" fontAlgn="base">
              <a:buNone/>
            </a:pPr>
            <a:r>
              <a:rPr lang="fi-FI" b="1" dirty="0">
                <a:hlinkClick r:id="rId3"/>
              </a:rPr>
              <a:t>https://parenting.kars4kids.org/conservation-tasks-what-piaget-taught-me-about-children/</a:t>
            </a:r>
            <a:endParaRPr lang="fi-FI" b="1" dirty="0"/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200" dirty="0"/>
              <a:t>skeemat rakentuvat havaintojen varaan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200" dirty="0"/>
              <a:t>symbolifunktio kehittyy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200" dirty="0"/>
              <a:t>mielenteoria kehittyy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200" dirty="0"/>
              <a:t>vaiheen loppupuolella lapsi oppii määrän, massan ja lukumäärien pysyvyyden</a:t>
            </a:r>
            <a:endParaRPr lang="fi-FI" dirty="0"/>
          </a:p>
          <a:p>
            <a:pPr marL="0" indent="0" fontAlgn="base">
              <a:buNone/>
            </a:pPr>
            <a:r>
              <a:rPr lang="fi-FI" sz="2600" b="1" dirty="0"/>
              <a:t>3. Konkreettisten operaatioiden vaihe </a:t>
            </a:r>
            <a:r>
              <a:rPr lang="fi-FI" b="1" dirty="0"/>
              <a:t>(7–11 v):</a:t>
            </a:r>
          </a:p>
          <a:p>
            <a:pPr marL="0" indent="0" fontAlgn="base">
              <a:buNone/>
            </a:pPr>
            <a:r>
              <a:rPr lang="fi-FI" b="1" dirty="0">
                <a:hlinkClick r:id="rId4"/>
              </a:rPr>
              <a:t>https://www.youtube.com/watch?v=TRF27F2bn-A&amp;ab_channel=Dr.Yu-LingLee</a:t>
            </a:r>
            <a:endParaRPr lang="fi-FI" b="1" dirty="0"/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200" dirty="0"/>
              <a:t>ajattelu vielä konkreettista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200" dirty="0"/>
              <a:t>lapsi osaa ratkaista vaikeitakin ongelmia, mutta tarvitsee konkreettisia ajattelun apuvälineitä </a:t>
            </a:r>
          </a:p>
          <a:p>
            <a:pPr marL="0" indent="0" fontAlgn="base">
              <a:buNone/>
            </a:pPr>
            <a:r>
              <a:rPr lang="fi-FI" sz="2600" b="1" dirty="0"/>
              <a:t>4. Formaalisten operaatioiden vaihe</a:t>
            </a:r>
            <a:r>
              <a:rPr lang="fi-FI" b="1" dirty="0"/>
              <a:t> (12 v eteenpäin): </a:t>
            </a:r>
            <a:r>
              <a:rPr lang="fi-FI" b="1" dirty="0">
                <a:hlinkClick r:id="rId5"/>
              </a:rPr>
              <a:t>https://www.youtube.com/watch?v=YgEAnO26p5w</a:t>
            </a:r>
            <a:endParaRPr lang="fi-FI" b="1" dirty="0"/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fi-FI" sz="2200" dirty="0"/>
              <a:t>ajattelu kehittyy abstraktiksi ja hypoteettiseksi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FC825AE-5C17-2444-AD90-7187BF99E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3B0ED4F-EAD9-29AB-ABD4-4DB2CC46C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1775" y="1811148"/>
            <a:ext cx="1800225" cy="2543175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A670A65E-520F-E8D9-574B-30C6AA5AD92D}"/>
              </a:ext>
            </a:extLst>
          </p:cNvPr>
          <p:cNvSpPr txBox="1"/>
          <p:nvPr/>
        </p:nvSpPr>
        <p:spPr>
          <a:xfrm>
            <a:off x="10391775" y="4354323"/>
            <a:ext cx="1800226" cy="274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Jean Piaget 1896-1980</a:t>
            </a:r>
          </a:p>
        </p:txBody>
      </p:sp>
    </p:spTree>
    <p:extLst>
      <p:ext uri="{BB962C8B-B14F-4D97-AF65-F5344CB8AC3E}">
        <p14:creationId xmlns:p14="http://schemas.microsoft.com/office/powerpoint/2010/main" val="314774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4944</Words>
  <Application>Microsoft Office PowerPoint</Application>
  <PresentationFormat>Laajakuva</PresentationFormat>
  <Paragraphs>689</Paragraphs>
  <Slides>77</Slides>
  <Notes>72</Notes>
  <HiddenSlides>0</HiddenSlides>
  <MMClips>0</MMClips>
  <ScaleCrop>false</ScaleCrop>
  <HeadingPairs>
    <vt:vector size="6" baseType="variant">
      <vt:variant>
        <vt:lpstr>Käytetyt fontit</vt:lpstr>
      </vt:variant>
      <vt:variant>
        <vt:i4>10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77</vt:i4>
      </vt:variant>
    </vt:vector>
  </HeadingPairs>
  <TitlesOfParts>
    <vt:vector size="88" baseType="lpstr">
      <vt:lpstr>Aptos</vt:lpstr>
      <vt:lpstr>Aptos Display</vt:lpstr>
      <vt:lpstr>Arial</vt:lpstr>
      <vt:lpstr>Arial,Sans-Serif</vt:lpstr>
      <vt:lpstr>Calibri</vt:lpstr>
      <vt:lpstr>Calibri Light</vt:lpstr>
      <vt:lpstr>Roboto</vt:lpstr>
      <vt:lpstr>TW Cen MT</vt:lpstr>
      <vt:lpstr>Tw Cen MT Condensed</vt:lpstr>
      <vt:lpstr>Wingdings</vt:lpstr>
      <vt:lpstr>Office-teema</vt:lpstr>
      <vt:lpstr>Tuntidiat luvut 5-13</vt:lpstr>
      <vt:lpstr>Varhaislapsuus ja leikki-ikä</vt:lpstr>
      <vt:lpstr>Kognitiivinen kehitys varhaislapsuudessa</vt:lpstr>
      <vt:lpstr>Muistin kehitys</vt:lpstr>
      <vt:lpstr>Kognitiivinen kehitys ja kasvuympäristö</vt:lpstr>
      <vt:lpstr>Lähikehityksen vyöhykkeen malli</vt:lpstr>
      <vt:lpstr>Ajattelun kehitys</vt:lpstr>
      <vt:lpstr>Piaget’n ajattelun kehityksen teoria</vt:lpstr>
      <vt:lpstr>Piaget’n teorian vaiheet </vt:lpstr>
      <vt:lpstr>Mielen teoria</vt:lpstr>
      <vt:lpstr>TÄRKEITÄ KÄSITTEITÄ:</vt:lpstr>
      <vt:lpstr>Kielen kehityksen osa-alueet</vt:lpstr>
      <vt:lpstr>Kielellinen ymmärtäminen</vt:lpstr>
      <vt:lpstr>Sanojen nopea oppiminen</vt:lpstr>
      <vt:lpstr>Sanojen oppiminen Merkityksiä päättelemällä</vt:lpstr>
      <vt:lpstr>Puheen tuottaminen</vt:lpstr>
      <vt:lpstr>Monikielisten lasten kielen kehitys</vt:lpstr>
      <vt:lpstr>Kielen kehityksen häiriöt</vt:lpstr>
      <vt:lpstr>7 Itsesäätely- ja tunnetaitojen kehittyminen </vt:lpstr>
      <vt:lpstr>Temperamentti</vt:lpstr>
      <vt:lpstr>Vaahtokarkkikoe – kyky säädellä käyttäytymistä</vt:lpstr>
      <vt:lpstr>Sosioemotionaalinen kehitys</vt:lpstr>
      <vt:lpstr>PowerPoint-esitys</vt:lpstr>
      <vt:lpstr>PowerPoint-esitys</vt:lpstr>
      <vt:lpstr>Itsesäätely</vt:lpstr>
      <vt:lpstr>Itsesäätelyn perusta</vt:lpstr>
      <vt:lpstr>Tunteiden säätely</vt:lpstr>
      <vt:lpstr>Tunteiden säätelyn kehitys</vt:lpstr>
      <vt:lpstr>Käyttäytymisen säätely</vt:lpstr>
      <vt:lpstr>Kognitiivinen säätely</vt:lpstr>
      <vt:lpstr>Itsesäätelyn ja toiminnanohjauksen kehitys</vt:lpstr>
      <vt:lpstr>Toiminnanohjaus</vt:lpstr>
      <vt:lpstr>Tunnetaitojen kehitys</vt:lpstr>
      <vt:lpstr>PowerPoint-esitys</vt:lpstr>
      <vt:lpstr>PowerPoint-esitys</vt:lpstr>
      <vt:lpstr>Tietoisuus itsestä kehittyy  varhaislapsuudessa</vt:lpstr>
      <vt:lpstr>Itsetajunnan kehittyminen edellyttää vuorovaikutusta</vt:lpstr>
      <vt:lpstr>Minuuden kehittyminen</vt:lpstr>
      <vt:lpstr>Minäkäsityksen kehittyminen</vt:lpstr>
      <vt:lpstr>Minäkäsityksen muodostuminen leikki-iässä</vt:lpstr>
      <vt:lpstr>Itsetunnon kehittyminen</vt:lpstr>
      <vt:lpstr>Kouluikä</vt:lpstr>
      <vt:lpstr>Aivojen kehitys kouluiässä</vt:lpstr>
      <vt:lpstr>Temperamentti ja koulu</vt:lpstr>
      <vt:lpstr>Tiedonkäsittelyn muutoksia kouluiässä</vt:lpstr>
      <vt:lpstr>Muisti tehostuu kouluiässä</vt:lpstr>
      <vt:lpstr>Ajattelun kehitys kouluiässä</vt:lpstr>
      <vt:lpstr>Metakognitiiviset taidot</vt:lpstr>
      <vt:lpstr>Mentalisaatiotaidot kehittyvät</vt:lpstr>
      <vt:lpstr>Mentalisaation kehitys</vt:lpstr>
      <vt:lpstr>Oppimisen ongelmat</vt:lpstr>
      <vt:lpstr>10. Kouluiän sosiaaliset suhteet ja sosioemotionaalinen kehitys</vt:lpstr>
      <vt:lpstr>Minäkäsitys muovautuu</vt:lpstr>
      <vt:lpstr>Minäkäsityksen taustatekijöitä</vt:lpstr>
      <vt:lpstr>Sosiaalinen näkökulma kouluiän kehitykseen</vt:lpstr>
      <vt:lpstr>Vertaissuhteet</vt:lpstr>
      <vt:lpstr>Prososiaalinen ja antisosiaalinen käyttäytyminen</vt:lpstr>
      <vt:lpstr>Nuoruus ikäkautena</vt:lpstr>
      <vt:lpstr>Keskeisiä kehitystehtäviä nuoruudessa</vt:lpstr>
      <vt:lpstr>Aivojen kehitys ja säätelytaidot </vt:lpstr>
      <vt:lpstr>PowerPoint-esitys</vt:lpstr>
      <vt:lpstr>Ajattelun tyypillisiä piirteitä nuoruudessa</vt:lpstr>
      <vt:lpstr>Metakognitio ja itsetietoisuus</vt:lpstr>
      <vt:lpstr>Nuoruudessa autonomia lisääntyy</vt:lpstr>
      <vt:lpstr>Muuttuvat vuorovaikutussuhteet 1/2</vt:lpstr>
      <vt:lpstr>muuttuvat vuorovaikutussuhteet 2/2</vt:lpstr>
      <vt:lpstr>Emotionaalinen kehitys</vt:lpstr>
      <vt:lpstr>Riskikäyttäytyminen</vt:lpstr>
      <vt:lpstr>Ongelmakäyttäytyminen</vt:lpstr>
      <vt:lpstr>Mielenterveys ja mielenterveyshäiriöt</vt:lpstr>
      <vt:lpstr>Mielenterveys-häiriöt nuoruudessa</vt:lpstr>
      <vt:lpstr>13. Nuoruus on identiteetin rakentamisen aikaa</vt:lpstr>
      <vt:lpstr>PowerPoint-esitys</vt:lpstr>
      <vt:lpstr>Identiteetti  − kuka minä olen?</vt:lpstr>
      <vt:lpstr>Identiteetin osa-alueet ja kokonaisidentiteetti</vt:lpstr>
      <vt:lpstr>PowerPoint-esitys</vt:lpstr>
      <vt:lpstr>James Marcia: kokonaisidentiteetin rakentuminen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Suvi Munnukka</dc:creator>
  <cp:lastModifiedBy>Suvi Munnukka</cp:lastModifiedBy>
  <cp:revision>2</cp:revision>
  <dcterms:created xsi:type="dcterms:W3CDTF">2024-10-22T09:55:24Z</dcterms:created>
  <dcterms:modified xsi:type="dcterms:W3CDTF">2024-10-22T10:12:54Z</dcterms:modified>
</cp:coreProperties>
</file>