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1"/>
    <p:sldMasterId id="2147483668" r:id="rId2"/>
  </p:sldMasterIdLst>
  <p:notesMasterIdLst>
    <p:notesMasterId r:id="rId8"/>
  </p:notesMasterIdLst>
  <p:sldIdLst>
    <p:sldId id="256" r:id="rId3"/>
    <p:sldId id="257" r:id="rId4"/>
    <p:sldId id="260" r:id="rId5"/>
    <p:sldId id="258" r:id="rId6"/>
    <p:sldId id="261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212"/>
    <p:restoredTop sz="94632"/>
  </p:normalViewPr>
  <p:slideViewPr>
    <p:cSldViewPr snapToGrid="0">
      <p:cViewPr varScale="1">
        <p:scale>
          <a:sx n="83" d="100"/>
          <a:sy n="83" d="100"/>
        </p:scale>
        <p:origin x="24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27b85e8910_0_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g127b85e8910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27b85e8910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27b85e8910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27b85e8910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27b85e8910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8105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27b85e8910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27b85e8910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27b85e8910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27b85e8910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4435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chemeClr val="dk2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title"/>
          </p:nvPr>
        </p:nvSpPr>
        <p:spPr>
          <a:xfrm>
            <a:off x="628650" y="2162587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1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1"/>
          </p:nvPr>
        </p:nvSpPr>
        <p:spPr>
          <a:xfrm>
            <a:off x="628650" y="664404"/>
            <a:ext cx="78867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libri"/>
              <a:buNone/>
              <a:defRPr sz="2500" b="1">
                <a:solidFill>
                  <a:schemeClr val="lt1"/>
                </a:solidFill>
              </a:defRPr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2"/>
          </p:nvPr>
        </p:nvSpPr>
        <p:spPr>
          <a:xfrm>
            <a:off x="628650" y="1071242"/>
            <a:ext cx="78867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>
                <a:solidFill>
                  <a:schemeClr val="lt1"/>
                </a:solidFill>
              </a:defRPr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1670" y="4414529"/>
            <a:ext cx="676581" cy="372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Image Half Full">
  <p:cSld name="17_Image Half Full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312283" y="185185"/>
            <a:ext cx="8546100" cy="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3300"/>
              <a:buFont typeface="Calibri"/>
              <a:buNone/>
              <a:defRPr sz="33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/>
          <p:nvPr/>
        </p:nvSpPr>
        <p:spPr>
          <a:xfrm>
            <a:off x="8666480" y="33220"/>
            <a:ext cx="413700" cy="1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5"/>
          <p:cNvSpPr txBox="1">
            <a:spLocks noGrp="1"/>
          </p:cNvSpPr>
          <p:nvPr>
            <p:ph type="body" idx="1"/>
          </p:nvPr>
        </p:nvSpPr>
        <p:spPr>
          <a:xfrm>
            <a:off x="301228" y="2955552"/>
            <a:ext cx="2575200" cy="13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/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>
            <a:spLocks noGrp="1"/>
          </p:cNvSpPr>
          <p:nvPr>
            <p:ph type="pic" idx="2"/>
          </p:nvPr>
        </p:nvSpPr>
        <p:spPr>
          <a:xfrm>
            <a:off x="301397" y="1005160"/>
            <a:ext cx="2575200" cy="1781100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5"/>
          <p:cNvSpPr txBox="1">
            <a:spLocks noGrp="1"/>
          </p:cNvSpPr>
          <p:nvPr>
            <p:ph type="body" idx="3"/>
          </p:nvPr>
        </p:nvSpPr>
        <p:spPr>
          <a:xfrm>
            <a:off x="3292078" y="2965077"/>
            <a:ext cx="2575200" cy="13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/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>
            <a:spLocks noGrp="1"/>
          </p:cNvSpPr>
          <p:nvPr>
            <p:ph type="pic" idx="4"/>
          </p:nvPr>
        </p:nvSpPr>
        <p:spPr>
          <a:xfrm>
            <a:off x="3292247" y="1014685"/>
            <a:ext cx="2575200" cy="17811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15"/>
          <p:cNvSpPr txBox="1">
            <a:spLocks noGrp="1"/>
          </p:cNvSpPr>
          <p:nvPr>
            <p:ph type="body" idx="5"/>
          </p:nvPr>
        </p:nvSpPr>
        <p:spPr>
          <a:xfrm>
            <a:off x="6282928" y="2965077"/>
            <a:ext cx="2575200" cy="13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/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>
            <a:spLocks noGrp="1"/>
          </p:cNvSpPr>
          <p:nvPr>
            <p:ph type="pic" idx="6"/>
          </p:nvPr>
        </p:nvSpPr>
        <p:spPr>
          <a:xfrm>
            <a:off x="6283097" y="1014685"/>
            <a:ext cx="2575200" cy="17811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6778869" y="462411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312283" y="460997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>
                <a:solidFill>
                  <a:srgbClr val="575757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r>
              <a:rPr lang="en-GB"/>
              <a:t>Forum Historia 5, luku 8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Image Half Full">
  <p:cSld name="18_Image Half Full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/>
        </p:nvSpPr>
        <p:spPr>
          <a:xfrm>
            <a:off x="8666480" y="33220"/>
            <a:ext cx="413700" cy="1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608229" y="1185277"/>
            <a:ext cx="4103700" cy="31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>
            <a:spLocks noGrp="1"/>
          </p:cNvSpPr>
          <p:nvPr>
            <p:ph type="pic" idx="2"/>
          </p:nvPr>
        </p:nvSpPr>
        <p:spPr>
          <a:xfrm>
            <a:off x="5047570" y="0"/>
            <a:ext cx="40965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16"/>
          <p:cNvSpPr txBox="1">
            <a:spLocks noGrp="1"/>
          </p:cNvSpPr>
          <p:nvPr>
            <p:ph type="sldNum" idx="12"/>
          </p:nvPr>
        </p:nvSpPr>
        <p:spPr>
          <a:xfrm>
            <a:off x="6609080" y="462411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608229" y="459581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r>
              <a:rPr lang="en-GB"/>
              <a:t>Forum Historia 5, luku 8</a:t>
            </a: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608229" y="273844"/>
            <a:ext cx="4124100" cy="7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ukautettu asettelu">
  <p:cSld name="7_Mukautettu asettelu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3300"/>
              <a:buFont typeface="Calibri"/>
              <a:buNone/>
              <a:defRPr sz="33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628650" y="1398942"/>
            <a:ext cx="7886700" cy="30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None/>
              <a:defRPr sz="2300"/>
            </a:lvl1pPr>
            <a:lvl2pPr marL="91440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sldNum" idx="12"/>
          </p:nvPr>
        </p:nvSpPr>
        <p:spPr>
          <a:xfrm>
            <a:off x="6457950" y="462411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608229" y="459581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>
                <a:solidFill>
                  <a:srgbClr val="575757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r>
              <a:rPr lang="en-GB"/>
              <a:t>Forum Historia 5, luku 8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Half Full">
  <p:cSld name="4_Image Half Full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618445" y="273844"/>
            <a:ext cx="8049000" cy="6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3300"/>
              <a:buFont typeface="Calibri"/>
              <a:buNone/>
              <a:defRPr sz="33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/>
          <p:nvPr/>
        </p:nvSpPr>
        <p:spPr>
          <a:xfrm>
            <a:off x="8666480" y="33220"/>
            <a:ext cx="413700" cy="1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8"/>
          <p:cNvSpPr/>
          <p:nvPr/>
        </p:nvSpPr>
        <p:spPr>
          <a:xfrm>
            <a:off x="3151764" y="1530032"/>
            <a:ext cx="1478100" cy="26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1"/>
          </p:nvPr>
        </p:nvSpPr>
        <p:spPr>
          <a:xfrm>
            <a:off x="628650" y="1147894"/>
            <a:ext cx="3776100" cy="31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None/>
              <a:defRPr sz="2300"/>
            </a:lvl1pPr>
            <a:lvl2pPr marL="91440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2"/>
          </p:nvPr>
        </p:nvSpPr>
        <p:spPr>
          <a:xfrm>
            <a:off x="4890431" y="1147894"/>
            <a:ext cx="3776100" cy="31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None/>
              <a:defRPr sz="2300"/>
            </a:lvl1pPr>
            <a:lvl2pPr marL="91440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6609080" y="459581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ftr" idx="11"/>
          </p:nvPr>
        </p:nvSpPr>
        <p:spPr>
          <a:xfrm>
            <a:off x="608229" y="459581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>
                <a:solidFill>
                  <a:srgbClr val="575757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r>
              <a:rPr lang="en-GB"/>
              <a:t>Forum Historia 5, luku 8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 Half Full">
  <p:cSld name="8_Image Half Full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>
            <a:spLocks noGrp="1"/>
          </p:cNvSpPr>
          <p:nvPr>
            <p:ph type="pic" idx="2"/>
          </p:nvPr>
        </p:nvSpPr>
        <p:spPr>
          <a:xfrm>
            <a:off x="0" y="0"/>
            <a:ext cx="40965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4267880" y="273844"/>
            <a:ext cx="4399500" cy="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3300"/>
              <a:buFont typeface="Calibri"/>
              <a:buNone/>
              <a:defRPr sz="33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/>
          <p:nvPr/>
        </p:nvSpPr>
        <p:spPr>
          <a:xfrm>
            <a:off x="8666480" y="33220"/>
            <a:ext cx="413700" cy="1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9"/>
          <p:cNvSpPr txBox="1">
            <a:spLocks noGrp="1"/>
          </p:cNvSpPr>
          <p:nvPr>
            <p:ph type="body" idx="1"/>
          </p:nvPr>
        </p:nvSpPr>
        <p:spPr>
          <a:xfrm>
            <a:off x="4267881" y="1326111"/>
            <a:ext cx="4399500" cy="3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sldNum" idx="12"/>
          </p:nvPr>
        </p:nvSpPr>
        <p:spPr>
          <a:xfrm>
            <a:off x="6609080" y="462062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ftr" idx="11"/>
          </p:nvPr>
        </p:nvSpPr>
        <p:spPr>
          <a:xfrm>
            <a:off x="608229" y="459581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>
                <a:solidFill>
                  <a:srgbClr val="575757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r>
              <a:rPr lang="en-GB"/>
              <a:t>Forum Historia 5, luku 8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>
            <a:spLocks noGrp="1"/>
          </p:cNvSpPr>
          <p:nvPr>
            <p:ph type="title"/>
          </p:nvPr>
        </p:nvSpPr>
        <p:spPr>
          <a:xfrm>
            <a:off x="312283" y="185185"/>
            <a:ext cx="8546100" cy="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3300"/>
              <a:buFont typeface="Calibri"/>
              <a:buNone/>
              <a:defRPr sz="33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0"/>
          <p:cNvSpPr txBox="1"/>
          <p:nvPr/>
        </p:nvSpPr>
        <p:spPr>
          <a:xfrm>
            <a:off x="8666480" y="33220"/>
            <a:ext cx="413700" cy="1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0"/>
          <p:cNvSpPr txBox="1">
            <a:spLocks noGrp="1"/>
          </p:cNvSpPr>
          <p:nvPr>
            <p:ph type="body" idx="1"/>
          </p:nvPr>
        </p:nvSpPr>
        <p:spPr>
          <a:xfrm>
            <a:off x="310075" y="2879163"/>
            <a:ext cx="1961700" cy="14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/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20"/>
          <p:cNvSpPr>
            <a:spLocks noGrp="1"/>
          </p:cNvSpPr>
          <p:nvPr>
            <p:ph type="pic" idx="2"/>
          </p:nvPr>
        </p:nvSpPr>
        <p:spPr>
          <a:xfrm>
            <a:off x="310245" y="1005160"/>
            <a:ext cx="1961700" cy="1781100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20"/>
          <p:cNvSpPr txBox="1">
            <a:spLocks noGrp="1"/>
          </p:cNvSpPr>
          <p:nvPr>
            <p:ph type="body" idx="3"/>
          </p:nvPr>
        </p:nvSpPr>
        <p:spPr>
          <a:xfrm>
            <a:off x="2494515" y="2879163"/>
            <a:ext cx="1961700" cy="14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/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20"/>
          <p:cNvSpPr>
            <a:spLocks noGrp="1"/>
          </p:cNvSpPr>
          <p:nvPr>
            <p:ph type="pic" idx="4"/>
          </p:nvPr>
        </p:nvSpPr>
        <p:spPr>
          <a:xfrm>
            <a:off x="2494685" y="1005160"/>
            <a:ext cx="1961700" cy="1781100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20"/>
          <p:cNvSpPr txBox="1">
            <a:spLocks noGrp="1"/>
          </p:cNvSpPr>
          <p:nvPr>
            <p:ph type="body" idx="5"/>
          </p:nvPr>
        </p:nvSpPr>
        <p:spPr>
          <a:xfrm>
            <a:off x="4691898" y="2879163"/>
            <a:ext cx="1961700" cy="14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/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20"/>
          <p:cNvSpPr>
            <a:spLocks noGrp="1"/>
          </p:cNvSpPr>
          <p:nvPr>
            <p:ph type="pic" idx="6"/>
          </p:nvPr>
        </p:nvSpPr>
        <p:spPr>
          <a:xfrm>
            <a:off x="4692067" y="1005160"/>
            <a:ext cx="1961700" cy="1781100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Google Shape;107;p20"/>
          <p:cNvSpPr txBox="1">
            <a:spLocks noGrp="1"/>
          </p:cNvSpPr>
          <p:nvPr>
            <p:ph type="body" idx="7"/>
          </p:nvPr>
        </p:nvSpPr>
        <p:spPr>
          <a:xfrm>
            <a:off x="6896389" y="2879163"/>
            <a:ext cx="1961700" cy="14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/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20"/>
          <p:cNvSpPr>
            <a:spLocks noGrp="1"/>
          </p:cNvSpPr>
          <p:nvPr>
            <p:ph type="pic" idx="8"/>
          </p:nvPr>
        </p:nvSpPr>
        <p:spPr>
          <a:xfrm>
            <a:off x="6896559" y="1005160"/>
            <a:ext cx="1961700" cy="17811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0"/>
          <p:cNvSpPr txBox="1">
            <a:spLocks noGrp="1"/>
          </p:cNvSpPr>
          <p:nvPr>
            <p:ph type="sldNum" idx="12"/>
          </p:nvPr>
        </p:nvSpPr>
        <p:spPr>
          <a:xfrm>
            <a:off x="6778869" y="462411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ftr" idx="11"/>
          </p:nvPr>
        </p:nvSpPr>
        <p:spPr>
          <a:xfrm>
            <a:off x="307731" y="459581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>
                <a:solidFill>
                  <a:srgbClr val="575757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r>
              <a:rPr lang="en-GB"/>
              <a:t>Forum Historia 5, luku 8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312283" y="185185"/>
            <a:ext cx="8546100" cy="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3300"/>
              <a:buFont typeface="Calibri"/>
              <a:buNone/>
              <a:defRPr sz="33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1"/>
          <p:cNvSpPr txBox="1"/>
          <p:nvPr/>
        </p:nvSpPr>
        <p:spPr>
          <a:xfrm>
            <a:off x="8666480" y="33220"/>
            <a:ext cx="413700" cy="1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1"/>
          <p:cNvSpPr txBox="1">
            <a:spLocks noGrp="1"/>
          </p:cNvSpPr>
          <p:nvPr>
            <p:ph type="body" idx="1"/>
          </p:nvPr>
        </p:nvSpPr>
        <p:spPr>
          <a:xfrm>
            <a:off x="289864" y="1664208"/>
            <a:ext cx="4110000" cy="24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/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body" idx="2"/>
          </p:nvPr>
        </p:nvSpPr>
        <p:spPr>
          <a:xfrm>
            <a:off x="4723346" y="1673733"/>
            <a:ext cx="4110000" cy="24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/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body" idx="3"/>
          </p:nvPr>
        </p:nvSpPr>
        <p:spPr>
          <a:xfrm>
            <a:off x="289845" y="1194343"/>
            <a:ext cx="4110300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75757"/>
              </a:buClr>
              <a:buSzPts val="1800"/>
              <a:buFont typeface="Calibri"/>
              <a:buNone/>
              <a:defRPr sz="1800" b="1">
                <a:solidFill>
                  <a:srgbClr val="575757"/>
                </a:solidFill>
              </a:defRPr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4"/>
          </p:nvPr>
        </p:nvSpPr>
        <p:spPr>
          <a:xfrm>
            <a:off x="4721517" y="1208110"/>
            <a:ext cx="4132500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75757"/>
              </a:buClr>
              <a:buSzPts val="1800"/>
              <a:buFont typeface="Calibri"/>
              <a:buNone/>
              <a:defRPr sz="1800" b="1">
                <a:solidFill>
                  <a:srgbClr val="575757"/>
                </a:solidFill>
              </a:defRPr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cxnSp>
        <p:nvCxnSpPr>
          <p:cNvPr id="118" name="Google Shape;118;p21"/>
          <p:cNvCxnSpPr/>
          <p:nvPr/>
        </p:nvCxnSpPr>
        <p:spPr>
          <a:xfrm>
            <a:off x="288220" y="1576541"/>
            <a:ext cx="4111800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9" name="Google Shape;119;p21"/>
          <p:cNvCxnSpPr/>
          <p:nvPr/>
        </p:nvCxnSpPr>
        <p:spPr>
          <a:xfrm>
            <a:off x="4721703" y="1576541"/>
            <a:ext cx="4111800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0" name="Google Shape;120;p21"/>
          <p:cNvSpPr txBox="1">
            <a:spLocks noGrp="1"/>
          </p:cNvSpPr>
          <p:nvPr>
            <p:ph type="sldNum" idx="12"/>
          </p:nvPr>
        </p:nvSpPr>
        <p:spPr>
          <a:xfrm>
            <a:off x="6778869" y="462411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ftr" idx="11"/>
          </p:nvPr>
        </p:nvSpPr>
        <p:spPr>
          <a:xfrm>
            <a:off x="312283" y="459581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>
                <a:solidFill>
                  <a:srgbClr val="575757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r>
              <a:rPr lang="en-GB"/>
              <a:t>Forum Historia 5, luku 8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0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6478371" y="459581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608229" y="459581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/>
              <a:t>Forum Historia 5, luku 8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>
            <a:spLocks noGrp="1"/>
          </p:cNvSpPr>
          <p:nvPr>
            <p:ph type="title"/>
          </p:nvPr>
        </p:nvSpPr>
        <p:spPr>
          <a:xfrm>
            <a:off x="628650" y="2162587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 fontScale="90000"/>
          </a:bodyPr>
          <a:lstStyle/>
          <a:p>
            <a:pPr lvl="0">
              <a:buSzPct val="100000"/>
            </a:pPr>
            <a:r>
              <a:rPr lang="fi-FI" dirty="0"/>
              <a:t>8. Suomen asema valtakunnan itäosana</a:t>
            </a:r>
            <a:br>
              <a:rPr lang="fi-FI" dirty="0"/>
            </a:br>
            <a:br>
              <a:rPr lang="fi-FI" dirty="0"/>
            </a:br>
            <a:r>
              <a:rPr lang="fi-FI" dirty="0"/>
              <a:t>Tietoisku: karttoja 1500-luvun Suomesta</a:t>
            </a:r>
            <a:endParaRPr dirty="0"/>
          </a:p>
        </p:txBody>
      </p:sp>
      <p:sp>
        <p:nvSpPr>
          <p:cNvPr id="127" name="Google Shape;127;p22"/>
          <p:cNvSpPr txBox="1">
            <a:spLocks noGrp="1"/>
          </p:cNvSpPr>
          <p:nvPr>
            <p:ph type="body" idx="2"/>
          </p:nvPr>
        </p:nvSpPr>
        <p:spPr>
          <a:xfrm>
            <a:off x="628650" y="1071242"/>
            <a:ext cx="78867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fi"/>
              <a:t>5</a:t>
            </a:r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body" idx="1"/>
          </p:nvPr>
        </p:nvSpPr>
        <p:spPr>
          <a:xfrm>
            <a:off x="628650" y="664404"/>
            <a:ext cx="78867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libri"/>
              <a:buNone/>
            </a:pPr>
            <a:r>
              <a:rPr lang="fi"/>
              <a:t>Forum Historia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165;p3">
            <a:extLst>
              <a:ext uri="{FF2B5EF4-FFF2-40B4-BE49-F238E27FC236}">
                <a16:creationId xmlns:a16="http://schemas.microsoft.com/office/drawing/2014/main" id="{0E8C79D1-E5B2-6F7F-8E8E-25AB8F2D95A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7645"/>
          <a:stretch/>
        </p:blipFill>
        <p:spPr>
          <a:xfrm>
            <a:off x="959202" y="1110712"/>
            <a:ext cx="7225596" cy="375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34275" tIns="17150" rIns="34275" bIns="1715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/>
              <a:t>Suomen linnat ja hallintoalueet vuonna 1475</a:t>
            </a:r>
            <a:endParaRPr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3F08340-A55A-6403-5139-A54E3C846A2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Forum Historia 5, luku 8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65;p3">
            <a:extLst>
              <a:ext uri="{FF2B5EF4-FFF2-40B4-BE49-F238E27FC236}">
                <a16:creationId xmlns:a16="http://schemas.microsoft.com/office/drawing/2014/main" id="{5DFB0F69-76B5-72C5-0492-87A37955979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7645"/>
          <a:stretch/>
        </p:blipFill>
        <p:spPr>
          <a:xfrm>
            <a:off x="959202" y="1110712"/>
            <a:ext cx="7225596" cy="375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3F08340-A55A-6403-5139-A54E3C846A2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Forum Historia 5, luku 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B3479B-8EBB-97A8-470A-C46348E2D8ED}"/>
              </a:ext>
            </a:extLst>
          </p:cNvPr>
          <p:cNvSpPr txBox="1"/>
          <p:nvPr/>
        </p:nvSpPr>
        <p:spPr>
          <a:xfrm>
            <a:off x="1111602" y="95049"/>
            <a:ext cx="64492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44500" lvl="0" indent="-342900">
              <a:buSzPts val="2000"/>
              <a:buFont typeface="Arial" panose="020B0604020202020204" pitchFamily="34" charset="0"/>
              <a:buChar char="•"/>
            </a:pP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Hallintoalueet ja linnat keskittyvät etelään ja rannikolle.</a:t>
            </a:r>
          </a:p>
          <a:p>
            <a:pPr marL="444500" lvl="0" indent="-342900">
              <a:buSzPts val="2000"/>
              <a:buFont typeface="Arial" panose="020B0604020202020204" pitchFamily="34" charset="0"/>
              <a:buChar char="•"/>
            </a:pP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Hallintoalueet levittyvät yli Pähkinäsaaren rajan.</a:t>
            </a:r>
          </a:p>
          <a:p>
            <a:pPr marL="444500" lvl="0" indent="-342900">
              <a:buSzPts val="2000"/>
              <a:buFont typeface="Arial" panose="020B0604020202020204" pitchFamily="34" charset="0"/>
              <a:buChar char="•"/>
            </a:pP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Vanhat maakunnat näkyvät edelleen nyky-Suomessa. </a:t>
            </a:r>
            <a:endParaRPr lang="fi-FI" sz="2000" strike="sngStrik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771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4991100" cy="994200"/>
          </a:xfrm>
          <a:prstGeom prst="rect">
            <a:avLst/>
          </a:prstGeom>
        </p:spPr>
        <p:txBody>
          <a:bodyPr spcFirstLastPara="1" wrap="square" lIns="34275" tIns="17150" rIns="34275" bIns="1715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/>
              <a:t>Asuttu alue Suomessa 1500-luvun puolivälissä</a:t>
            </a:r>
            <a:endParaRPr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1771860-57F5-33DC-54BA-CFB0563A7A8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Forum Historia 5, luku 8</a:t>
            </a:r>
          </a:p>
        </p:txBody>
      </p:sp>
      <p:pic>
        <p:nvPicPr>
          <p:cNvPr id="5" name="Google Shape;180;g127aaeb30b4_0_0">
            <a:extLst>
              <a:ext uri="{FF2B5EF4-FFF2-40B4-BE49-F238E27FC236}">
                <a16:creationId xmlns:a16="http://schemas.microsoft.com/office/drawing/2014/main" id="{53B27DB8-FB97-4803-DA91-E0F96D068A9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5021" b="3185"/>
          <a:stretch/>
        </p:blipFill>
        <p:spPr>
          <a:xfrm>
            <a:off x="5759422" y="0"/>
            <a:ext cx="30861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4991100" cy="994200"/>
          </a:xfrm>
          <a:prstGeom prst="rect">
            <a:avLst/>
          </a:prstGeom>
        </p:spPr>
        <p:txBody>
          <a:bodyPr spcFirstLastPara="1" wrap="square" lIns="34275" tIns="17150" rIns="34275" bIns="1715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/>
              <a:t>Asuttu alue Suomessa 1500-luvun puolivälissä</a:t>
            </a:r>
            <a:endParaRPr dirty="0"/>
          </a:p>
        </p:txBody>
      </p:sp>
      <p:sp>
        <p:nvSpPr>
          <p:cNvPr id="140" name="Google Shape;140;p24"/>
          <p:cNvSpPr txBox="1">
            <a:spLocks noGrp="1"/>
          </p:cNvSpPr>
          <p:nvPr>
            <p:ph type="body" idx="1"/>
          </p:nvPr>
        </p:nvSpPr>
        <p:spPr>
          <a:xfrm>
            <a:off x="628650" y="1398942"/>
            <a:ext cx="5130772" cy="2982558"/>
          </a:xfrm>
          <a:prstGeom prst="rect">
            <a:avLst/>
          </a:prstGeom>
        </p:spPr>
        <p:txBody>
          <a:bodyPr spcFirstLastPara="1" wrap="square" lIns="34275" tIns="17150" rIns="34275" bIns="17150" anchor="t" anchorCtr="0">
            <a:normAutofit lnSpcReduction="10000"/>
          </a:bodyPr>
          <a:lstStyle/>
          <a:p>
            <a:pPr marL="444500" lvl="0" indent="-3429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Kiinteä asutus on ollut rannikoilla ja Etelä-Suomessa.</a:t>
            </a:r>
            <a:endParaRPr lang="fi-FI" sz="2000" dirty="0"/>
          </a:p>
          <a:p>
            <a:pPr marL="444500" lvl="0" indent="-342900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Suuri osa Suomen alueesta oli vähän asuttua.</a:t>
            </a:r>
            <a:endParaRPr lang="fi-FI" sz="2000" dirty="0"/>
          </a:p>
          <a:p>
            <a:pPr marL="444500" lvl="0" indent="-342900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Savolaisten uudisasutus levisi sisämaahan etelästä.</a:t>
            </a:r>
            <a:endParaRPr lang="fi-FI" sz="2000" dirty="0"/>
          </a:p>
          <a:p>
            <a:pPr marL="444500" lvl="0" indent="-342900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Kaskiviljely mahdollisti uudisasutuksen.</a:t>
            </a:r>
            <a:endParaRPr lang="fi-FI" sz="20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1771860-57F5-33DC-54BA-CFB0563A7A8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Forum Historia 5, luku 8</a:t>
            </a:r>
          </a:p>
        </p:txBody>
      </p:sp>
      <p:pic>
        <p:nvPicPr>
          <p:cNvPr id="5" name="Google Shape;180;g127aaeb30b4_0_0">
            <a:extLst>
              <a:ext uri="{FF2B5EF4-FFF2-40B4-BE49-F238E27FC236}">
                <a16:creationId xmlns:a16="http://schemas.microsoft.com/office/drawing/2014/main" id="{53B27DB8-FB97-4803-DA91-E0F96D068A9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5021" b="3185"/>
          <a:stretch/>
        </p:blipFill>
        <p:spPr>
          <a:xfrm>
            <a:off x="5759422" y="0"/>
            <a:ext cx="3086101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362065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102</Words>
  <Application>Microsoft Office PowerPoint</Application>
  <PresentationFormat>Näytössä katseltava esitys (16:9)</PresentationFormat>
  <Paragraphs>17</Paragraphs>
  <Slides>5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5</vt:i4>
      </vt:variant>
    </vt:vector>
  </HeadingPairs>
  <TitlesOfParts>
    <vt:vector size="10" baseType="lpstr">
      <vt:lpstr>Arial</vt:lpstr>
      <vt:lpstr>Calibri</vt:lpstr>
      <vt:lpstr>Verdana</vt:lpstr>
      <vt:lpstr>Simple Light</vt:lpstr>
      <vt:lpstr>Office-teema</vt:lpstr>
      <vt:lpstr>8. Suomen asema valtakunnan itäosana  Tietoisku: karttoja 1500-luvun Suomesta</vt:lpstr>
      <vt:lpstr>Suomen linnat ja hallintoalueet vuonna 1475</vt:lpstr>
      <vt:lpstr>PowerPoint-esitys</vt:lpstr>
      <vt:lpstr>Asuttu alue Suomessa 1500-luvun puolivälissä</vt:lpstr>
      <vt:lpstr>Asuttu alue Suomessa 1500-luvun puolivälissä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7. Kustaa Vaasasta vahva hallitsija  Tietoisku: Tulkintoja Kustaa Vaasasta</dc:title>
  <dc:creator>Kaartinen Minna</dc:creator>
  <cp:lastModifiedBy>Kaartinen Minna</cp:lastModifiedBy>
  <cp:revision>4</cp:revision>
  <dcterms:modified xsi:type="dcterms:W3CDTF">2023-01-26T07:35:43Z</dcterms:modified>
</cp:coreProperties>
</file>