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46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35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6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0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8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1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5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52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5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65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4CD1-7FF3-4643-A2AC-43189500CB63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D26-17F7-4458-9559-41F95A6C2F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3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USKONNON MATERIAALINEN ULOTTUVUUS</a:t>
            </a:r>
          </a:p>
          <a:p>
            <a:r>
              <a:rPr lang="fi-FI" dirty="0" smtClean="0"/>
              <a:t>PAIKAT, ESINEET, SYMBOLIT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36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86000" y="93345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i-FI" altLang="fi-FI"/>
              <a:t>Materiaalinen ulottuvuus</a:t>
            </a:r>
            <a:endParaRPr lang="fi-FI" altLang="fi-FI" sz="1800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1371600" y="2209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suoritetaan uskonnollisia rituaaleja </a:t>
            </a:r>
          </a:p>
          <a:p>
            <a:pPr lvl="2">
              <a:buClr>
                <a:srgbClr val="FCA600"/>
              </a:buClr>
              <a:buFont typeface="Times" panose="02020603050405020304" pitchFamily="18" charset="0"/>
              <a:buNone/>
            </a:pPr>
            <a:r>
              <a:rPr lang="fi-FI" altLang="fi-FI" sz="1800"/>
              <a:t>ja tehdään pyhiinvaelluksia</a:t>
            </a:r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2133600" y="3244851"/>
            <a:ext cx="4419600" cy="366713"/>
            <a:chOff x="384" y="1881"/>
            <a:chExt cx="2784" cy="231"/>
          </a:xfrm>
        </p:grpSpPr>
        <p:sp>
          <p:nvSpPr>
            <p:cNvPr id="104464" name="Rectangle 5"/>
            <p:cNvSpPr>
              <a:spLocks noChangeArrowheads="1"/>
            </p:cNvSpPr>
            <p:nvPr/>
          </p:nvSpPr>
          <p:spPr bwMode="auto">
            <a:xfrm>
              <a:off x="384" y="1881"/>
              <a:ext cx="2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hindulaisuus: Ganges-joki</a:t>
              </a:r>
            </a:p>
          </p:txBody>
        </p:sp>
        <p:sp>
          <p:nvSpPr>
            <p:cNvPr id="10446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2286000" y="18288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i-FI" altLang="fi-FI" sz="1800"/>
              <a:t>Pyhät paikat</a:t>
            </a:r>
          </a:p>
          <a:p>
            <a:pPr>
              <a:spcBef>
                <a:spcPct val="50000"/>
              </a:spcBef>
            </a:pPr>
            <a:endParaRPr lang="fi-FI" altLang="fi-FI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1371600" y="2863851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luonnonpaikat</a:t>
            </a:r>
          </a:p>
        </p:txBody>
      </p:sp>
      <p:grpSp>
        <p:nvGrpSpPr>
          <p:cNvPr id="229385" name="Group 9"/>
          <p:cNvGrpSpPr>
            <a:grpSpLocks/>
          </p:cNvGrpSpPr>
          <p:nvPr/>
        </p:nvGrpSpPr>
        <p:grpSpPr bwMode="auto">
          <a:xfrm>
            <a:off x="2133600" y="3625850"/>
            <a:ext cx="4419600" cy="641350"/>
            <a:chOff x="384" y="1881"/>
            <a:chExt cx="2784" cy="404"/>
          </a:xfrm>
        </p:grpSpPr>
        <p:sp>
          <p:nvSpPr>
            <p:cNvPr id="104462" name="Rectangle 10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/>
              <a:r>
                <a:rPr lang="en-US" altLang="fi-FI" sz="1800"/>
                <a:t>sh</a:t>
              </a:r>
              <a:r>
                <a:rPr lang="fi-FI" altLang="fi-FI" sz="1800"/>
                <a:t>intolaisuus: Fuji-vuori</a:t>
              </a:r>
            </a:p>
            <a:p>
              <a:pPr lvl="2"/>
              <a:endParaRPr lang="fi-FI" altLang="fi-FI" sz="1800"/>
            </a:p>
          </p:txBody>
        </p:sp>
        <p:sp>
          <p:nvSpPr>
            <p:cNvPr id="104463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grpSp>
        <p:nvGrpSpPr>
          <p:cNvPr id="229388" name="Group 12"/>
          <p:cNvGrpSpPr>
            <a:grpSpLocks/>
          </p:cNvGrpSpPr>
          <p:nvPr/>
        </p:nvGrpSpPr>
        <p:grpSpPr bwMode="auto">
          <a:xfrm>
            <a:off x="2133600" y="4006850"/>
            <a:ext cx="4419600" cy="641350"/>
            <a:chOff x="384" y="1881"/>
            <a:chExt cx="2784" cy="404"/>
          </a:xfrm>
        </p:grpSpPr>
        <p:sp>
          <p:nvSpPr>
            <p:cNvPr id="104460" name="Rectangle 13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Siperian alkuperäisuskonnot: 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esim. ihmiskasvoiset kalliot</a:t>
              </a:r>
            </a:p>
          </p:txBody>
        </p:sp>
        <p:sp>
          <p:nvSpPr>
            <p:cNvPr id="104461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104457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  <p:pic>
        <p:nvPicPr>
          <p:cNvPr id="10445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9024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445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0"/>
            <a:ext cx="46783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  <p:bldP spid="229383" grpId="0" autoUpdateAnimBg="0"/>
      <p:bldP spid="2293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2133600" y="1752600"/>
            <a:ext cx="4419600" cy="641350"/>
            <a:chOff x="384" y="1881"/>
            <a:chExt cx="2784" cy="404"/>
          </a:xfrm>
        </p:grpSpPr>
        <p:sp>
          <p:nvSpPr>
            <p:cNvPr id="105485" name="Rectangle 3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hindulaisuus: Intia ja sen pyhin kaupunki Varanasi</a:t>
              </a:r>
            </a:p>
          </p:txBody>
        </p:sp>
        <p:sp>
          <p:nvSpPr>
            <p:cNvPr id="105486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1371600" y="12954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maat, kaupungit</a:t>
            </a:r>
          </a:p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endParaRPr lang="fi-FI" altLang="fi-FI" sz="1800"/>
          </a:p>
        </p:txBody>
      </p:sp>
      <p:grpSp>
        <p:nvGrpSpPr>
          <p:cNvPr id="230406" name="Group 6"/>
          <p:cNvGrpSpPr>
            <a:grpSpLocks/>
          </p:cNvGrpSpPr>
          <p:nvPr/>
        </p:nvGrpSpPr>
        <p:grpSpPr bwMode="auto">
          <a:xfrm>
            <a:off x="2133600" y="2362200"/>
            <a:ext cx="4419600" cy="915988"/>
            <a:chOff x="384" y="1881"/>
            <a:chExt cx="2784" cy="577"/>
          </a:xfrm>
        </p:grpSpPr>
        <p:sp>
          <p:nvSpPr>
            <p:cNvPr id="105483" name="Rectangle 7"/>
            <p:cNvSpPr>
              <a:spLocks noChangeArrowheads="1"/>
            </p:cNvSpPr>
            <p:nvPr/>
          </p:nvSpPr>
          <p:spPr bwMode="auto">
            <a:xfrm>
              <a:off x="384" y="1881"/>
              <a:ext cx="27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/>
              <a:r>
                <a:rPr lang="fi-FI" altLang="fi-FI" sz="1800"/>
                <a:t>juutalaisuus: luvattu maa Israel </a:t>
              </a:r>
            </a:p>
            <a:p>
              <a:pPr lvl="2"/>
              <a:r>
                <a:rPr lang="fi-FI" altLang="fi-FI" sz="1800"/>
                <a:t>ja pyhä kaupunki Jerusalem</a:t>
              </a:r>
            </a:p>
            <a:p>
              <a:pPr lvl="2"/>
              <a:endParaRPr lang="fi-FI" altLang="fi-FI" sz="1800"/>
            </a:p>
          </p:txBody>
        </p:sp>
        <p:sp>
          <p:nvSpPr>
            <p:cNvPr id="105484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grpSp>
        <p:nvGrpSpPr>
          <p:cNvPr id="230409" name="Group 9"/>
          <p:cNvGrpSpPr>
            <a:grpSpLocks/>
          </p:cNvGrpSpPr>
          <p:nvPr/>
        </p:nvGrpSpPr>
        <p:grpSpPr bwMode="auto">
          <a:xfrm>
            <a:off x="2895600" y="2971800"/>
            <a:ext cx="4572000" cy="641350"/>
            <a:chOff x="864" y="2812"/>
            <a:chExt cx="2880" cy="404"/>
          </a:xfrm>
        </p:grpSpPr>
        <p:sp>
          <p:nvSpPr>
            <p:cNvPr id="105481" name="Rectangle 10"/>
            <p:cNvSpPr>
              <a:spLocks noChangeArrowheads="1"/>
            </p:cNvSpPr>
            <p:nvPr/>
          </p:nvSpPr>
          <p:spPr bwMode="auto">
            <a:xfrm>
              <a:off x="960" y="2812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islam: kolme pyhintä kaupunkia </a:t>
              </a:r>
            </a:p>
            <a:p>
              <a:r>
                <a:rPr lang="fi-FI" altLang="fi-FI" sz="1800"/>
                <a:t>Mekka, Medina ja Jerusalem</a:t>
              </a:r>
            </a:p>
          </p:txBody>
        </p:sp>
        <p:sp>
          <p:nvSpPr>
            <p:cNvPr id="105482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2899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pic>
        <p:nvPicPr>
          <p:cNvPr id="105478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9024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547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0"/>
            <a:ext cx="42449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025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2"/>
          <p:cNvGrpSpPr>
            <a:grpSpLocks/>
          </p:cNvGrpSpPr>
          <p:nvPr/>
        </p:nvGrpSpPr>
        <p:grpSpPr bwMode="auto">
          <a:xfrm>
            <a:off x="2133600" y="1752600"/>
            <a:ext cx="4419600" cy="641350"/>
            <a:chOff x="384" y="1881"/>
            <a:chExt cx="2784" cy="404"/>
          </a:xfrm>
        </p:grpSpPr>
        <p:sp>
          <p:nvSpPr>
            <p:cNvPr id="106513" name="Rectangle 3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hindulaisuus: temppelit, joissa jumala läsnä patsaissa</a:t>
              </a:r>
            </a:p>
          </p:txBody>
        </p:sp>
        <p:sp>
          <p:nvSpPr>
            <p:cNvPr id="106514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371600" y="12954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rakennukset</a:t>
            </a:r>
          </a:p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endParaRPr lang="fi-FI" altLang="fi-FI" sz="1800"/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2133600" y="2438400"/>
            <a:ext cx="4419600" cy="641350"/>
            <a:chOff x="384" y="1881"/>
            <a:chExt cx="2784" cy="404"/>
          </a:xfrm>
        </p:grpSpPr>
        <p:sp>
          <p:nvSpPr>
            <p:cNvPr id="106511" name="Rectangle 7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	juutalaisuus: synagogat</a:t>
              </a:r>
            </a:p>
            <a:p>
              <a:pPr lvl="2"/>
              <a:endParaRPr lang="fi-FI" altLang="fi-FI" sz="1800"/>
            </a:p>
          </p:txBody>
        </p:sp>
        <p:sp>
          <p:nvSpPr>
            <p:cNvPr id="106512" name="AutoShape 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grpSp>
        <p:nvGrpSpPr>
          <p:cNvPr id="231433" name="Group 9"/>
          <p:cNvGrpSpPr>
            <a:grpSpLocks/>
          </p:cNvGrpSpPr>
          <p:nvPr/>
        </p:nvGrpSpPr>
        <p:grpSpPr bwMode="auto">
          <a:xfrm>
            <a:off x="2895600" y="2909888"/>
            <a:ext cx="4572000" cy="366712"/>
            <a:chOff x="864" y="2812"/>
            <a:chExt cx="2880" cy="231"/>
          </a:xfrm>
        </p:grpSpPr>
        <p:sp>
          <p:nvSpPr>
            <p:cNvPr id="106509" name="Rectangle 10"/>
            <p:cNvSpPr>
              <a:spLocks noChangeArrowheads="1"/>
            </p:cNvSpPr>
            <p:nvPr/>
          </p:nvSpPr>
          <p:spPr bwMode="auto">
            <a:xfrm>
              <a:off x="960" y="2812"/>
              <a:ext cx="2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kristinusko: kirkot, kappelit</a:t>
              </a:r>
            </a:p>
          </p:txBody>
        </p:sp>
        <p:sp>
          <p:nvSpPr>
            <p:cNvPr id="106510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2899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grpSp>
        <p:nvGrpSpPr>
          <p:cNvPr id="231436" name="Group 12"/>
          <p:cNvGrpSpPr>
            <a:grpSpLocks/>
          </p:cNvGrpSpPr>
          <p:nvPr/>
        </p:nvGrpSpPr>
        <p:grpSpPr bwMode="auto">
          <a:xfrm>
            <a:off x="2895600" y="3367088"/>
            <a:ext cx="4572000" cy="366712"/>
            <a:chOff x="864" y="2812"/>
            <a:chExt cx="2880" cy="231"/>
          </a:xfrm>
        </p:grpSpPr>
        <p:sp>
          <p:nvSpPr>
            <p:cNvPr id="106507" name="Rectangle 13"/>
            <p:cNvSpPr>
              <a:spLocks noChangeArrowheads="1"/>
            </p:cNvSpPr>
            <p:nvPr/>
          </p:nvSpPr>
          <p:spPr bwMode="auto">
            <a:xfrm>
              <a:off x="960" y="2812"/>
              <a:ext cx="27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islam: moskeijat</a:t>
              </a:r>
            </a:p>
          </p:txBody>
        </p:sp>
        <p:sp>
          <p:nvSpPr>
            <p:cNvPr id="10650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2899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pic>
        <p:nvPicPr>
          <p:cNvPr id="2314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14861"/>
          <a:stretch>
            <a:fillRect/>
          </a:stretch>
        </p:blipFill>
        <p:spPr bwMode="auto">
          <a:xfrm>
            <a:off x="6248400" y="1"/>
            <a:ext cx="31242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6670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9024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06506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3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853986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1853982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1371600" y="1524001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rituaaleissa käytettävät esineet</a:t>
            </a:r>
          </a:p>
        </p:txBody>
      </p:sp>
      <p:grpSp>
        <p:nvGrpSpPr>
          <p:cNvPr id="232451" name="Group 3"/>
          <p:cNvGrpSpPr>
            <a:grpSpLocks/>
          </p:cNvGrpSpPr>
          <p:nvPr/>
        </p:nvGrpSpPr>
        <p:grpSpPr bwMode="auto">
          <a:xfrm>
            <a:off x="2133600" y="1873250"/>
            <a:ext cx="4419600" cy="915988"/>
            <a:chOff x="384" y="1881"/>
            <a:chExt cx="2784" cy="577"/>
          </a:xfrm>
        </p:grpSpPr>
        <p:sp>
          <p:nvSpPr>
            <p:cNvPr id="107536" name="Rectangle 4"/>
            <p:cNvSpPr>
              <a:spLocks noChangeArrowheads="1"/>
            </p:cNvSpPr>
            <p:nvPr/>
          </p:nvSpPr>
          <p:spPr bwMode="auto">
            <a:xfrm>
              <a:off x="384" y="1881"/>
              <a:ext cx="27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esim. buddhalainen rukous-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mylly tai kristinuskon 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ehtoollisastia</a:t>
              </a:r>
            </a:p>
          </p:txBody>
        </p:sp>
        <p:sp>
          <p:nvSpPr>
            <p:cNvPr id="10753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2286000" y="11430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i-FI" altLang="fi-FI" sz="1800"/>
              <a:t>Uskonnolliset esineet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1371600" y="2819401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uskonnollinen vaatetus</a:t>
            </a:r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2133600" y="3184525"/>
            <a:ext cx="4419600" cy="915988"/>
            <a:chOff x="384" y="1881"/>
            <a:chExt cx="2784" cy="577"/>
          </a:xfrm>
        </p:grpSpPr>
        <p:sp>
          <p:nvSpPr>
            <p:cNvPr id="107534" name="Rectangle 9"/>
            <p:cNvSpPr>
              <a:spLocks noChangeArrowheads="1"/>
            </p:cNvSpPr>
            <p:nvPr/>
          </p:nvSpPr>
          <p:spPr bwMode="auto">
            <a:xfrm>
              <a:off x="384" y="1881"/>
              <a:ext cx="27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esim. juutalaisten miesten 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päähine kipa tai muslimi-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naisten käyttämä huntu</a:t>
              </a:r>
            </a:p>
          </p:txBody>
        </p:sp>
        <p:sp>
          <p:nvSpPr>
            <p:cNvPr id="107535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1371600" y="4114801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uskonnollinen taide</a:t>
            </a:r>
          </a:p>
        </p:txBody>
      </p:sp>
      <p:grpSp>
        <p:nvGrpSpPr>
          <p:cNvPr id="232460" name="Group 12"/>
          <p:cNvGrpSpPr>
            <a:grpSpLocks/>
          </p:cNvGrpSpPr>
          <p:nvPr/>
        </p:nvGrpSpPr>
        <p:grpSpPr bwMode="auto">
          <a:xfrm>
            <a:off x="2133600" y="4481513"/>
            <a:ext cx="4419600" cy="641350"/>
            <a:chOff x="384" y="1881"/>
            <a:chExt cx="2784" cy="404"/>
          </a:xfrm>
        </p:grpSpPr>
        <p:sp>
          <p:nvSpPr>
            <p:cNvPr id="107532" name="Rectangle 13"/>
            <p:cNvSpPr>
              <a:spLocks noChangeArrowheads="1"/>
            </p:cNvSpPr>
            <p:nvPr/>
          </p:nvSpPr>
          <p:spPr bwMode="auto">
            <a:xfrm>
              <a:off x="384" y="1881"/>
              <a:ext cx="27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esim. jumalankuvat ja </a:t>
              </a:r>
            </a:p>
            <a:p>
              <a:pPr lvl="2">
                <a:buClr>
                  <a:srgbClr val="FCA600"/>
                </a:buClr>
                <a:buFont typeface="Times" panose="02020603050405020304" pitchFamily="18" charset="0"/>
                <a:buNone/>
              </a:pPr>
              <a:r>
                <a:rPr lang="fi-FI" altLang="fi-FI" sz="1800"/>
                <a:t>alttaritaulut</a:t>
              </a:r>
            </a:p>
          </p:txBody>
        </p:sp>
        <p:sp>
          <p:nvSpPr>
            <p:cNvPr id="107533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96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pic>
        <p:nvPicPr>
          <p:cNvPr id="107529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9024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753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09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5" grpId="0" autoUpdateAnimBg="0"/>
      <p:bldP spid="2324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1371600" y="1598613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viittaavat itsensä ulkopuolelle ja </a:t>
            </a:r>
          </a:p>
          <a:p>
            <a:pPr lvl="2">
              <a:buClr>
                <a:srgbClr val="FCA600"/>
              </a:buClr>
              <a:buFont typeface="Times" panose="02020603050405020304" pitchFamily="18" charset="0"/>
              <a:buNone/>
            </a:pPr>
            <a:r>
              <a:rPr lang="fi-FI" altLang="fi-FI" sz="1800"/>
              <a:t>tiivistävät keskeisiä asioita</a:t>
            </a:r>
          </a:p>
        </p:txBody>
      </p:sp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2895600" y="2206626"/>
            <a:ext cx="3352800" cy="1190625"/>
            <a:chOff x="864" y="1343"/>
            <a:chExt cx="2112" cy="750"/>
          </a:xfrm>
        </p:grpSpPr>
        <p:sp>
          <p:nvSpPr>
            <p:cNvPr id="108556" name="Rectangle 4"/>
            <p:cNvSpPr>
              <a:spLocks noChangeArrowheads="1"/>
            </p:cNvSpPr>
            <p:nvPr/>
          </p:nvSpPr>
          <p:spPr bwMode="auto">
            <a:xfrm>
              <a:off x="960" y="1343"/>
              <a:ext cx="201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esim. kristinuskossa krusifiksi kuvaa Jeesuksen lunastus-kuolemaa ja tyhjä risti Jeesuksen ylösnousemusta</a:t>
              </a:r>
            </a:p>
          </p:txBody>
        </p:sp>
        <p:sp>
          <p:nvSpPr>
            <p:cNvPr id="10855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143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2286000" y="11430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i-FI" altLang="fi-FI" sz="1800"/>
              <a:t>Uskonnolliset symbolit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1371600" y="3503613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sz="1800"/>
              <a:t>auttavat tulkitsemaan uskonnollista taidetta</a:t>
            </a:r>
          </a:p>
        </p:txBody>
      </p:sp>
      <p:grpSp>
        <p:nvGrpSpPr>
          <p:cNvPr id="233480" name="Group 8"/>
          <p:cNvGrpSpPr>
            <a:grpSpLocks/>
          </p:cNvGrpSpPr>
          <p:nvPr/>
        </p:nvGrpSpPr>
        <p:grpSpPr bwMode="auto">
          <a:xfrm>
            <a:off x="2895600" y="3868738"/>
            <a:ext cx="3276600" cy="1465262"/>
            <a:chOff x="864" y="2438"/>
            <a:chExt cx="2064" cy="923"/>
          </a:xfrm>
        </p:grpSpPr>
        <p:sp>
          <p:nvSpPr>
            <p:cNvPr id="108554" name="Rectangle 9"/>
            <p:cNvSpPr>
              <a:spLocks noChangeArrowheads="1"/>
            </p:cNvSpPr>
            <p:nvPr/>
          </p:nvSpPr>
          <p:spPr bwMode="auto">
            <a:xfrm>
              <a:off x="960" y="2438"/>
              <a:ext cx="1968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fi-FI" altLang="fi-FI" sz="1800"/>
                <a:t>esim. pyhimykset tunnistaa niiden attribuuteista: </a:t>
              </a:r>
            </a:p>
            <a:p>
              <a:r>
                <a:rPr lang="fi-FI" altLang="fi-FI" sz="1800"/>
                <a:t>Paavalilla miekka, </a:t>
              </a:r>
            </a:p>
            <a:p>
              <a:r>
                <a:rPr lang="fi-FI" altLang="fi-FI" sz="1800"/>
                <a:t>Pietarilla avaimet, Pyhällä Lucialla silmät tarjottimella</a:t>
              </a:r>
            </a:p>
          </p:txBody>
        </p:sp>
        <p:sp>
          <p:nvSpPr>
            <p:cNvPr id="108555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 rot="5400000">
              <a:off x="864" y="2525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</p:grpSp>
      <p:pic>
        <p:nvPicPr>
          <p:cNvPr id="108551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8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9024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85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4038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52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utoUpdateAnimBg="0"/>
      <p:bldP spid="233479" grpId="0" autoUpdateAnimBg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Laajakuva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Times New Roman</vt:lpstr>
      <vt:lpstr>Office-teema</vt:lpstr>
      <vt:lpstr>KPL 5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Rauman kaupunki, kasvatus- ja opetustoimi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5</dc:title>
  <dc:creator>Sainio Sanna</dc:creator>
  <cp:lastModifiedBy>Sainio Sanna</cp:lastModifiedBy>
  <cp:revision>2</cp:revision>
  <dcterms:created xsi:type="dcterms:W3CDTF">2020-04-14T11:32:01Z</dcterms:created>
  <dcterms:modified xsi:type="dcterms:W3CDTF">2020-04-14T11:33:02Z</dcterms:modified>
</cp:coreProperties>
</file>