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24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99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2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72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39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21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17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98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3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7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56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4D431-FCE0-4EF1-B9DF-103C5F4E8C38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9FE5-46A9-470C-A135-E04EA78DED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75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5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USKONNON MATERIAALINEN ULOTTUVUUS POHDINTAA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56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6" name="Group 2"/>
          <p:cNvGrpSpPr>
            <a:grpSpLocks/>
          </p:cNvGrpSpPr>
          <p:nvPr/>
        </p:nvGrpSpPr>
        <p:grpSpPr bwMode="auto">
          <a:xfrm>
            <a:off x="1752600" y="3810000"/>
            <a:ext cx="8229600" cy="1327150"/>
            <a:chOff x="144" y="2103"/>
            <a:chExt cx="5184" cy="836"/>
          </a:xfrm>
        </p:grpSpPr>
        <p:sp>
          <p:nvSpPr>
            <p:cNvPr id="111628" name="AutoShape 3"/>
            <p:cNvSpPr>
              <a:spLocks noChangeArrowheads="1"/>
            </p:cNvSpPr>
            <p:nvPr/>
          </p:nvSpPr>
          <p:spPr bwMode="auto">
            <a:xfrm>
              <a:off x="384" y="2151"/>
              <a:ext cx="4944" cy="788"/>
            </a:xfrm>
            <a:prstGeom prst="roundRect">
              <a:avLst>
                <a:gd name="adj" fmla="val 16667"/>
              </a:avLst>
            </a:prstGeom>
            <a:solidFill>
              <a:srgbClr val="F9A6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fi-FI" altLang="fi-FI"/>
            </a:p>
          </p:txBody>
        </p:sp>
        <p:sp>
          <p:nvSpPr>
            <p:cNvPr id="111629" name="Text Box 4"/>
            <p:cNvSpPr txBox="1">
              <a:spLocks noChangeArrowheads="1"/>
            </p:cNvSpPr>
            <p:nvPr/>
          </p:nvSpPr>
          <p:spPr bwMode="auto">
            <a:xfrm>
              <a:off x="144" y="2208"/>
              <a:ext cx="4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3810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lvl="2"/>
              <a:r>
                <a:rPr lang="fi-FI" altLang="fi-FI" sz="1800">
                  <a:solidFill>
                    <a:srgbClr val="000000"/>
                  </a:solidFill>
                </a:rPr>
                <a:t>	Mitä kuvissa on?</a:t>
              </a:r>
            </a:p>
          </p:txBody>
        </p:sp>
        <p:sp>
          <p:nvSpPr>
            <p:cNvPr id="111630" name="Text Box 5"/>
            <p:cNvSpPr txBox="1">
              <a:spLocks noChangeArrowheads="1"/>
            </p:cNvSpPr>
            <p:nvPr/>
          </p:nvSpPr>
          <p:spPr bwMode="auto">
            <a:xfrm>
              <a:off x="480" y="2103"/>
              <a:ext cx="384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fi-FI" altLang="fi-FI" sz="4400" b="1">
                  <a:solidFill>
                    <a:schemeClr val="bg1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2293938" y="4281488"/>
            <a:ext cx="678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chemeClr val="bg1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Mihin uskontoihin kuvat liittyvät?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2827338" y="4586288"/>
            <a:ext cx="678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chemeClr val="bg1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Miten kuvissa tulee esiin uskontojen aineellinen ulottuvuus?</a:t>
            </a:r>
          </a:p>
        </p:txBody>
      </p:sp>
      <p:sp>
        <p:nvSpPr>
          <p:cNvPr id="111621" name="Text Box 8"/>
          <p:cNvSpPr txBox="1">
            <a:spLocks noChangeArrowheads="1"/>
          </p:cNvSpPr>
          <p:nvPr/>
        </p:nvSpPr>
        <p:spPr bwMode="auto">
          <a:xfrm>
            <a:off x="2667000" y="3124200"/>
            <a:ext cx="480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1400"/>
              <a:t>Marita Liulia: </a:t>
            </a:r>
            <a:r>
              <a:rPr lang="fi-FI" altLang="fi-FI" sz="1400" i="1"/>
              <a:t>Choosing my Religion </a:t>
            </a:r>
            <a:r>
              <a:rPr lang="fi-FI" altLang="fi-FI" sz="1400"/>
              <a:t>(2009)</a:t>
            </a:r>
            <a:r>
              <a:rPr lang="fi-FI" altLang="fi-FI" sz="1400" i="1"/>
              <a:t> </a:t>
            </a:r>
          </a:p>
        </p:txBody>
      </p:sp>
      <p:sp>
        <p:nvSpPr>
          <p:cNvPr id="111622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  <p:pic>
        <p:nvPicPr>
          <p:cNvPr id="11162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6" y="838200"/>
            <a:ext cx="1533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838200"/>
            <a:ext cx="1535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7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 autoUpdateAnimBg="0"/>
      <p:bldP spid="2365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2422526" y="4630738"/>
            <a:ext cx="8169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triptyykki Jeesuksen syntymästä, kuolemasta ja ylösnousemuksesta koostettuna halvasta uskonnollisesta rihkamasta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2422526" y="5302250"/>
            <a:ext cx="8016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koottu esineistä, joita miljoonat ihmiset omistavat: tämä viittaa samalla kristin-uskon laajaan kannatukseen ja näiden aineellisten symbolien laajaan levinneisyyteen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524000" y="4249738"/>
            <a:ext cx="4572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/>
            <a:r>
              <a:rPr lang="en-GB" altLang="fi-FI" sz="1800" i="1"/>
              <a:t>Christianity: The Life of Jesus</a:t>
            </a:r>
          </a:p>
          <a:p>
            <a:pPr>
              <a:spcBef>
                <a:spcPct val="50000"/>
              </a:spcBef>
            </a:pPr>
            <a:endParaRPr lang="fi-FI" altLang="fi-FI" sz="1800"/>
          </a:p>
        </p:txBody>
      </p:sp>
      <p:pic>
        <p:nvPicPr>
          <p:cNvPr id="11264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7848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099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autoUpdateAnimBg="0"/>
      <p:bldP spid="2375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2422526" y="4356100"/>
            <a:ext cx="8169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buddhapatsas pakkausmuovissa </a:t>
            </a:r>
          </a:p>
          <a:p>
            <a:pPr>
              <a:buClr>
                <a:srgbClr val="FCA600"/>
              </a:buClr>
              <a:buFont typeface="Times" panose="02020603050405020304" pitchFamily="18" charset="0"/>
              <a:buNone/>
            </a:pPr>
            <a:r>
              <a:rPr lang="fi-FI" altLang="fi-FI" sz="1800"/>
              <a:t>buddhapatsastehtaalla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2422526" y="5027614"/>
            <a:ext cx="80168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Buddha-kuvassa pakkausmuovi </a:t>
            </a:r>
          </a:p>
          <a:p>
            <a:pPr>
              <a:buClr>
                <a:srgbClr val="FCA600"/>
              </a:buClr>
              <a:buFont typeface="Times" panose="02020603050405020304" pitchFamily="18" charset="0"/>
              <a:buNone/>
            </a:pPr>
            <a:r>
              <a:rPr lang="fi-FI" altLang="fi-FI" sz="1800"/>
              <a:t>näyttää valonsäteiltä: arkinen saa </a:t>
            </a:r>
          </a:p>
          <a:p>
            <a:pPr>
              <a:buClr>
                <a:srgbClr val="FCA600"/>
              </a:buClr>
              <a:buFont typeface="Times" panose="02020603050405020304" pitchFamily="18" charset="0"/>
              <a:buNone/>
            </a:pPr>
            <a:r>
              <a:rPr lang="fi-FI" altLang="fi-FI" sz="1800"/>
              <a:t>näin pyhän ulottuvuuden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524000" y="397510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fi-FI" altLang="fi-FI" sz="1800"/>
              <a:t>	</a:t>
            </a:r>
            <a:r>
              <a:rPr lang="fi-FI" altLang="fi-FI" sz="1800" i="1"/>
              <a:t>Buddhism: The Rays</a:t>
            </a:r>
          </a:p>
        </p:txBody>
      </p:sp>
      <p:pic>
        <p:nvPicPr>
          <p:cNvPr id="11366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114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1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061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utoUpdateAnimBg="0"/>
      <p:bldP spid="2385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2422526" y="4949826"/>
            <a:ext cx="8169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kiinalaiset kungfutselaiset hahmot turvaavat taloudellista menestystä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2422526" y="5272088"/>
            <a:ext cx="80168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2000"/>
              <a:t> </a:t>
            </a:r>
            <a:r>
              <a:rPr lang="fi-FI" altLang="fi-FI" sz="1800"/>
              <a:t>muistuttavat siitä, että uskonnot kietoutuvat ihmisten arkiseen elämään ja myös maanpäällisen menestyksen tavoitteluun</a:t>
            </a:r>
            <a:endParaRPr lang="fi-FI" altLang="fi-FI" sz="200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524000" y="4568826"/>
            <a:ext cx="4572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/>
            <a:r>
              <a:rPr lang="fi-FI" altLang="fi-FI" sz="1800" i="1"/>
              <a:t>Confucianism: The Lucky Ones</a:t>
            </a:r>
            <a:endParaRPr lang="en-GB" altLang="fi-FI" sz="1800" i="1"/>
          </a:p>
          <a:p>
            <a:pPr>
              <a:spcBef>
                <a:spcPct val="50000"/>
              </a:spcBef>
            </a:pPr>
            <a:endParaRPr lang="fi-FI" altLang="fi-FI" sz="1800" i="1"/>
          </a:p>
        </p:txBody>
      </p:sp>
      <p:pic>
        <p:nvPicPr>
          <p:cNvPr id="11469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0162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0"/>
            <a:ext cx="3019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53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2286000" y="37338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uskonnollisissa rituaaleissa käytetään erilaisia esineitä ja pyhät kuvat ovat tavallisia eri uskonnoissa</a:t>
            </a: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2827338" y="4433889"/>
            <a:ext cx="6781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2">
              <a:buClr>
                <a:srgbClr val="FCA600"/>
              </a:buClr>
              <a:buFont typeface="Times" panose="02020603050405020304" pitchFamily="18" charset="0"/>
              <a:buChar char="•"/>
            </a:pPr>
            <a:r>
              <a:rPr lang="fi-FI" altLang="fi-FI" sz="1800"/>
              <a:t> uskontojen materiaaliseen ulottuvuuteen kuuluvat sekä taiteellisesti korkeatasoinen uskonnollinen taide että uskonnollinen rihkamakin, jota tuotetaan ja myydään tuhansittain halpaan hintaan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667000" y="3124200"/>
            <a:ext cx="480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1400"/>
              <a:t>Marita Liulia: </a:t>
            </a:r>
            <a:r>
              <a:rPr lang="fi-FI" altLang="fi-FI" sz="1400" i="1"/>
              <a:t>Choosing my Religion</a:t>
            </a:r>
            <a:r>
              <a:rPr lang="fi-FI" altLang="fi-FI" sz="1400"/>
              <a:t> (2009) </a:t>
            </a:r>
          </a:p>
        </p:txBody>
      </p:sp>
      <p:pic>
        <p:nvPicPr>
          <p:cNvPr id="11571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9516"/>
              </a:clrFrom>
              <a:clrTo>
                <a:srgbClr val="F795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6" y="838200"/>
            <a:ext cx="1533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838200"/>
            <a:ext cx="1535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2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14800" y="6324600"/>
            <a:ext cx="457200" cy="381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48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utoUpdateAnimBg="0"/>
      <p:bldP spid="240643" grpId="0" autoUpdateAnimBg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Laajakuva</PresentationFormat>
  <Paragraphs>22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</vt:lpstr>
      <vt:lpstr>Office-teema</vt:lpstr>
      <vt:lpstr>KPL 5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Rauman kaupunki, kasvatus- ja opetustoimi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 5</dc:title>
  <dc:creator>Sainio Sanna</dc:creator>
  <cp:lastModifiedBy>Sainio Sanna</cp:lastModifiedBy>
  <cp:revision>1</cp:revision>
  <dcterms:created xsi:type="dcterms:W3CDTF">2020-04-14T11:35:17Z</dcterms:created>
  <dcterms:modified xsi:type="dcterms:W3CDTF">2020-04-14T11:35:59Z</dcterms:modified>
</cp:coreProperties>
</file>