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6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1C48AE-3888-45EC-A309-4171D9B6E5DC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67E74358-ED15-4677-A768-8E81530C3AA0}">
      <dgm:prSet/>
      <dgm:spPr/>
      <dgm:t>
        <a:bodyPr/>
        <a:lstStyle/>
        <a:p>
          <a:r>
            <a:rPr lang="fi-FI" b="0" i="0"/>
            <a:t>Yhdenvertaisuuslain noudattamista valvovat yhdenvertaisuusval­tuutettu, yhdenvertaisuus- ja tasa-arvolautakunta se­kä työsuojeluviranomaiset. Poliisi tutkii syrjintä- tai syrjintään liittyviä rikoksia. Tasa-arvovaltuutetun tehtävä on valvoa tasa-arvolain noudattamista.</a:t>
          </a:r>
          <a:endParaRPr lang="en-US"/>
        </a:p>
      </dgm:t>
    </dgm:pt>
    <dgm:pt modelId="{3B5F8671-9394-4B36-9182-D6B15109747A}" type="parTrans" cxnId="{A2794103-DB1D-4422-9928-49DB14AA1BF5}">
      <dgm:prSet/>
      <dgm:spPr/>
      <dgm:t>
        <a:bodyPr/>
        <a:lstStyle/>
        <a:p>
          <a:endParaRPr lang="en-US"/>
        </a:p>
      </dgm:t>
    </dgm:pt>
    <dgm:pt modelId="{18F68B46-802F-4399-AA92-5AF39CBD065F}" type="sibTrans" cxnId="{A2794103-DB1D-4422-9928-49DB14AA1BF5}">
      <dgm:prSet/>
      <dgm:spPr/>
      <dgm:t>
        <a:bodyPr/>
        <a:lstStyle/>
        <a:p>
          <a:endParaRPr lang="en-US"/>
        </a:p>
      </dgm:t>
    </dgm:pt>
    <dgm:pt modelId="{580D8AAD-DA47-44CC-9B5A-D80277AAE4C7}">
      <dgm:prSet/>
      <dgm:spPr/>
      <dgm:t>
        <a:bodyPr/>
        <a:lstStyle/>
        <a:p>
          <a:r>
            <a:rPr lang="fi-FI" b="0" i="0"/>
            <a:t>Kansalaisjärjestöt ovat keskeisiä toimijoita eri ryhmien yhdenvertaisuuden edistämisessä.</a:t>
          </a:r>
          <a:endParaRPr lang="en-US"/>
        </a:p>
      </dgm:t>
    </dgm:pt>
    <dgm:pt modelId="{406C9B56-E912-44F0-B3F7-1671B1FD61B3}" type="parTrans" cxnId="{3FF91F55-48E5-4315-850E-7D4E6F93204F}">
      <dgm:prSet/>
      <dgm:spPr/>
      <dgm:t>
        <a:bodyPr/>
        <a:lstStyle/>
        <a:p>
          <a:endParaRPr lang="en-US"/>
        </a:p>
      </dgm:t>
    </dgm:pt>
    <dgm:pt modelId="{0F44815A-E68E-4DF5-A0CA-AA2E5EC28D08}" type="sibTrans" cxnId="{3FF91F55-48E5-4315-850E-7D4E6F93204F}">
      <dgm:prSet/>
      <dgm:spPr/>
      <dgm:t>
        <a:bodyPr/>
        <a:lstStyle/>
        <a:p>
          <a:endParaRPr lang="en-US"/>
        </a:p>
      </dgm:t>
    </dgm:pt>
    <dgm:pt modelId="{6BD45155-C0FF-49BA-8ADD-643D6AAF40B0}" type="pres">
      <dgm:prSet presAssocID="{C91C48AE-3888-45EC-A309-4171D9B6E5DC}" presName="linear" presStyleCnt="0">
        <dgm:presLayoutVars>
          <dgm:animLvl val="lvl"/>
          <dgm:resizeHandles val="exact"/>
        </dgm:presLayoutVars>
      </dgm:prSet>
      <dgm:spPr/>
    </dgm:pt>
    <dgm:pt modelId="{EDD877EC-D09F-4235-B4D6-51B38C9B67C1}" type="pres">
      <dgm:prSet presAssocID="{67E74358-ED15-4677-A768-8E81530C3AA0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D3D1A697-73EA-45DE-BE7B-C2F4E9384EF6}" type="pres">
      <dgm:prSet presAssocID="{18F68B46-802F-4399-AA92-5AF39CBD065F}" presName="spacer" presStyleCnt="0"/>
      <dgm:spPr/>
    </dgm:pt>
    <dgm:pt modelId="{9D97471A-9ADC-41C7-BC7A-A83B647D660D}" type="pres">
      <dgm:prSet presAssocID="{580D8AAD-DA47-44CC-9B5A-D80277AAE4C7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A2794103-DB1D-4422-9928-49DB14AA1BF5}" srcId="{C91C48AE-3888-45EC-A309-4171D9B6E5DC}" destId="{67E74358-ED15-4677-A768-8E81530C3AA0}" srcOrd="0" destOrd="0" parTransId="{3B5F8671-9394-4B36-9182-D6B15109747A}" sibTransId="{18F68B46-802F-4399-AA92-5AF39CBD065F}"/>
    <dgm:cxn modelId="{C689B961-3020-4343-BCDB-B7090C1AEDB8}" type="presOf" srcId="{C91C48AE-3888-45EC-A309-4171D9B6E5DC}" destId="{6BD45155-C0FF-49BA-8ADD-643D6AAF40B0}" srcOrd="0" destOrd="0" presId="urn:microsoft.com/office/officeart/2005/8/layout/vList2"/>
    <dgm:cxn modelId="{1DAFCA45-16EE-4530-A038-9E567CBB66DE}" type="presOf" srcId="{67E74358-ED15-4677-A768-8E81530C3AA0}" destId="{EDD877EC-D09F-4235-B4D6-51B38C9B67C1}" srcOrd="0" destOrd="0" presId="urn:microsoft.com/office/officeart/2005/8/layout/vList2"/>
    <dgm:cxn modelId="{92822670-3348-438C-A1CF-E97CCE13FA81}" type="presOf" srcId="{580D8AAD-DA47-44CC-9B5A-D80277AAE4C7}" destId="{9D97471A-9ADC-41C7-BC7A-A83B647D660D}" srcOrd="0" destOrd="0" presId="urn:microsoft.com/office/officeart/2005/8/layout/vList2"/>
    <dgm:cxn modelId="{3FF91F55-48E5-4315-850E-7D4E6F93204F}" srcId="{C91C48AE-3888-45EC-A309-4171D9B6E5DC}" destId="{580D8AAD-DA47-44CC-9B5A-D80277AAE4C7}" srcOrd="1" destOrd="0" parTransId="{406C9B56-E912-44F0-B3F7-1671B1FD61B3}" sibTransId="{0F44815A-E68E-4DF5-A0CA-AA2E5EC28D08}"/>
    <dgm:cxn modelId="{FF67BBC9-E582-4883-9564-D83CCB686D07}" type="presParOf" srcId="{6BD45155-C0FF-49BA-8ADD-643D6AAF40B0}" destId="{EDD877EC-D09F-4235-B4D6-51B38C9B67C1}" srcOrd="0" destOrd="0" presId="urn:microsoft.com/office/officeart/2005/8/layout/vList2"/>
    <dgm:cxn modelId="{4FEEB3C6-8981-40A8-A91B-359218DFBF95}" type="presParOf" srcId="{6BD45155-C0FF-49BA-8ADD-643D6AAF40B0}" destId="{D3D1A697-73EA-45DE-BE7B-C2F4E9384EF6}" srcOrd="1" destOrd="0" presId="urn:microsoft.com/office/officeart/2005/8/layout/vList2"/>
    <dgm:cxn modelId="{0A02CCB4-69B8-4004-818C-BB1646CAF223}" type="presParOf" srcId="{6BD45155-C0FF-49BA-8ADD-643D6AAF40B0}" destId="{9D97471A-9ADC-41C7-BC7A-A83B647D660D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0BECE15-8253-4CB6-A82C-9063D86F5CD7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A0685368-C636-4CA2-91A5-A7DA953922FE}">
      <dgm:prSet/>
      <dgm:spPr/>
      <dgm:t>
        <a:bodyPr/>
        <a:lstStyle/>
        <a:p>
          <a:r>
            <a:rPr lang="fi-FI" b="1" i="0"/>
            <a:t>ROMANIT</a:t>
          </a:r>
          <a:endParaRPr lang="en-US"/>
        </a:p>
      </dgm:t>
    </dgm:pt>
    <dgm:pt modelId="{2C49506D-C511-403F-8BAF-A49F2238C3A4}" type="parTrans" cxnId="{6B7CC8E2-FD83-4C20-9A48-0BFC74DA1C89}">
      <dgm:prSet/>
      <dgm:spPr/>
      <dgm:t>
        <a:bodyPr/>
        <a:lstStyle/>
        <a:p>
          <a:endParaRPr lang="en-US"/>
        </a:p>
      </dgm:t>
    </dgm:pt>
    <dgm:pt modelId="{8A1EE689-071A-4199-B9A5-C95695E3DDF4}" type="sibTrans" cxnId="{6B7CC8E2-FD83-4C20-9A48-0BFC74DA1C89}">
      <dgm:prSet/>
      <dgm:spPr/>
      <dgm:t>
        <a:bodyPr/>
        <a:lstStyle/>
        <a:p>
          <a:endParaRPr lang="en-US"/>
        </a:p>
      </dgm:t>
    </dgm:pt>
    <dgm:pt modelId="{A9E28A49-3860-423A-AE70-9B8E3BD35754}">
      <dgm:prSet/>
      <dgm:spPr/>
      <dgm:t>
        <a:bodyPr/>
        <a:lstStyle/>
        <a:p>
          <a:r>
            <a:rPr lang="fi-FI" b="0" i="0"/>
            <a:t>Romaneihin kohdistuvat ennakkoluulot heikentävät romanien yhdenvertaisia mahdollisuuksia työllistyä</a:t>
          </a:r>
          <a:endParaRPr lang="en-US"/>
        </a:p>
      </dgm:t>
    </dgm:pt>
    <dgm:pt modelId="{C9107C41-0876-4CEC-AF8E-471C23EB13F4}" type="parTrans" cxnId="{242B3600-76A4-47B3-8F7A-4C6C9F6D9411}">
      <dgm:prSet/>
      <dgm:spPr/>
      <dgm:t>
        <a:bodyPr/>
        <a:lstStyle/>
        <a:p>
          <a:endParaRPr lang="en-US"/>
        </a:p>
      </dgm:t>
    </dgm:pt>
    <dgm:pt modelId="{910AEBEF-0B30-475F-ACC7-AB1C3BF38B46}" type="sibTrans" cxnId="{242B3600-76A4-47B3-8F7A-4C6C9F6D9411}">
      <dgm:prSet/>
      <dgm:spPr/>
      <dgm:t>
        <a:bodyPr/>
        <a:lstStyle/>
        <a:p>
          <a:endParaRPr lang="en-US"/>
        </a:p>
      </dgm:t>
    </dgm:pt>
    <dgm:pt modelId="{50AE11B7-3106-4DE0-B87E-452120BE9A59}">
      <dgm:prSet/>
      <dgm:spPr/>
      <dgm:t>
        <a:bodyPr/>
        <a:lstStyle/>
        <a:p>
          <a:r>
            <a:rPr lang="fi-FI" b="0" i="0"/>
            <a:t>Romanilapsia kiusataan kouluissa muita lapsia enemmän</a:t>
          </a:r>
          <a:endParaRPr lang="en-US"/>
        </a:p>
      </dgm:t>
    </dgm:pt>
    <dgm:pt modelId="{B13B8A43-ABA2-4764-B4CB-D9B7125A340E}" type="parTrans" cxnId="{793F30B6-AADC-45D2-BBD7-681F6B337AE8}">
      <dgm:prSet/>
      <dgm:spPr/>
      <dgm:t>
        <a:bodyPr/>
        <a:lstStyle/>
        <a:p>
          <a:endParaRPr lang="en-US"/>
        </a:p>
      </dgm:t>
    </dgm:pt>
    <dgm:pt modelId="{32EFCF96-F574-4AAE-AAAF-F91760CE4D14}" type="sibTrans" cxnId="{793F30B6-AADC-45D2-BBD7-681F6B337AE8}">
      <dgm:prSet/>
      <dgm:spPr/>
      <dgm:t>
        <a:bodyPr/>
        <a:lstStyle/>
        <a:p>
          <a:endParaRPr lang="en-US"/>
        </a:p>
      </dgm:t>
    </dgm:pt>
    <dgm:pt modelId="{6ED69A3E-72C1-468B-B27F-F7EBFED11EA9}">
      <dgm:prSet/>
      <dgm:spPr/>
      <dgm:t>
        <a:bodyPr/>
        <a:lstStyle/>
        <a:p>
          <a:r>
            <a:rPr lang="fi-FI" b="0" i="0"/>
            <a:t>Romaniperheelle asetetaan erityisehtoja kun he vuokraavat asunnon / vuokra-asuntoa ei myönnetä lainkaan</a:t>
          </a:r>
          <a:endParaRPr lang="en-US"/>
        </a:p>
      </dgm:t>
    </dgm:pt>
    <dgm:pt modelId="{A6155526-33FC-4A7E-825B-B7B140DE6BD5}" type="parTrans" cxnId="{8DC30273-4F7E-43E3-B45C-4999A9545FBD}">
      <dgm:prSet/>
      <dgm:spPr/>
      <dgm:t>
        <a:bodyPr/>
        <a:lstStyle/>
        <a:p>
          <a:endParaRPr lang="en-US"/>
        </a:p>
      </dgm:t>
    </dgm:pt>
    <dgm:pt modelId="{2B5E68B6-651D-45A4-AF63-A94B2CDA2E6C}" type="sibTrans" cxnId="{8DC30273-4F7E-43E3-B45C-4999A9545FBD}">
      <dgm:prSet/>
      <dgm:spPr/>
      <dgm:t>
        <a:bodyPr/>
        <a:lstStyle/>
        <a:p>
          <a:endParaRPr lang="en-US"/>
        </a:p>
      </dgm:t>
    </dgm:pt>
    <dgm:pt modelId="{3F6FF792-8DA1-42A0-8ED6-3B10AEBAD571}">
      <dgm:prSet/>
      <dgm:spPr/>
      <dgm:t>
        <a:bodyPr/>
        <a:lstStyle/>
        <a:p>
          <a:r>
            <a:rPr lang="fi-FI" b="0" i="0"/>
            <a:t>Työpaikalla tai kaupassa tapahtuvasta varkaudesta syytetään helposti ensimmäiseksi romanityöntekijää tai -asiakasta</a:t>
          </a:r>
          <a:endParaRPr lang="en-US"/>
        </a:p>
      </dgm:t>
    </dgm:pt>
    <dgm:pt modelId="{20EB0348-0D5E-4D92-A391-4166319AD093}" type="parTrans" cxnId="{0EEF264C-7012-4438-8053-829951091AE6}">
      <dgm:prSet/>
      <dgm:spPr/>
      <dgm:t>
        <a:bodyPr/>
        <a:lstStyle/>
        <a:p>
          <a:endParaRPr lang="en-US"/>
        </a:p>
      </dgm:t>
    </dgm:pt>
    <dgm:pt modelId="{0A4C6F5A-E47A-4651-AE09-B39CF5173226}" type="sibTrans" cxnId="{0EEF264C-7012-4438-8053-829951091AE6}">
      <dgm:prSet/>
      <dgm:spPr/>
      <dgm:t>
        <a:bodyPr/>
        <a:lstStyle/>
        <a:p>
          <a:endParaRPr lang="en-US"/>
        </a:p>
      </dgm:t>
    </dgm:pt>
    <dgm:pt modelId="{6A35B2C0-EBB0-4D3B-B815-558C4E3EBA61}" type="pres">
      <dgm:prSet presAssocID="{F0BECE15-8253-4CB6-A82C-9063D86F5CD7}" presName="linear" presStyleCnt="0">
        <dgm:presLayoutVars>
          <dgm:animLvl val="lvl"/>
          <dgm:resizeHandles val="exact"/>
        </dgm:presLayoutVars>
      </dgm:prSet>
      <dgm:spPr/>
    </dgm:pt>
    <dgm:pt modelId="{654581D7-EFE3-4253-95BA-0B82627915B8}" type="pres">
      <dgm:prSet presAssocID="{A0685368-C636-4CA2-91A5-A7DA953922FE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B4E3BC0C-6822-4A3E-A66D-955DD1A6A48C}" type="pres">
      <dgm:prSet presAssocID="{8A1EE689-071A-4199-B9A5-C95695E3DDF4}" presName="spacer" presStyleCnt="0"/>
      <dgm:spPr/>
    </dgm:pt>
    <dgm:pt modelId="{5FFDBF06-B881-4FAB-9B99-3496E38E3B39}" type="pres">
      <dgm:prSet presAssocID="{A9E28A49-3860-423A-AE70-9B8E3BD35754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4D91D741-2809-49CE-8F9F-FC9FEEDDC16F}" type="pres">
      <dgm:prSet presAssocID="{910AEBEF-0B30-475F-ACC7-AB1C3BF38B46}" presName="spacer" presStyleCnt="0"/>
      <dgm:spPr/>
    </dgm:pt>
    <dgm:pt modelId="{C1838A58-8CFF-40A8-96EE-FCFD1E1C9EB6}" type="pres">
      <dgm:prSet presAssocID="{50AE11B7-3106-4DE0-B87E-452120BE9A59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EE420811-F87B-4F33-9916-FC7A8144614E}" type="pres">
      <dgm:prSet presAssocID="{32EFCF96-F574-4AAE-AAAF-F91760CE4D14}" presName="spacer" presStyleCnt="0"/>
      <dgm:spPr/>
    </dgm:pt>
    <dgm:pt modelId="{0ED43626-D328-4B08-A8BF-3A1CC56DE7F5}" type="pres">
      <dgm:prSet presAssocID="{6ED69A3E-72C1-468B-B27F-F7EBFED11EA9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1C426C66-3A43-4C5A-9677-96B21FC82B30}" type="pres">
      <dgm:prSet presAssocID="{2B5E68B6-651D-45A4-AF63-A94B2CDA2E6C}" presName="spacer" presStyleCnt="0"/>
      <dgm:spPr/>
    </dgm:pt>
    <dgm:pt modelId="{BB6A1BA6-3D55-411F-B3B4-79EFA9D8A469}" type="pres">
      <dgm:prSet presAssocID="{3F6FF792-8DA1-42A0-8ED6-3B10AEBAD571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242B3600-76A4-47B3-8F7A-4C6C9F6D9411}" srcId="{F0BECE15-8253-4CB6-A82C-9063D86F5CD7}" destId="{A9E28A49-3860-423A-AE70-9B8E3BD35754}" srcOrd="1" destOrd="0" parTransId="{C9107C41-0876-4CEC-AF8E-471C23EB13F4}" sibTransId="{910AEBEF-0B30-475F-ACC7-AB1C3BF38B46}"/>
    <dgm:cxn modelId="{660BB91B-8CCC-4624-AFBD-A82801E9A1E6}" type="presOf" srcId="{50AE11B7-3106-4DE0-B87E-452120BE9A59}" destId="{C1838A58-8CFF-40A8-96EE-FCFD1E1C9EB6}" srcOrd="0" destOrd="0" presId="urn:microsoft.com/office/officeart/2005/8/layout/vList2"/>
    <dgm:cxn modelId="{C4C4E922-3EBE-4354-A0AC-6E813B13047F}" type="presOf" srcId="{3F6FF792-8DA1-42A0-8ED6-3B10AEBAD571}" destId="{BB6A1BA6-3D55-411F-B3B4-79EFA9D8A469}" srcOrd="0" destOrd="0" presId="urn:microsoft.com/office/officeart/2005/8/layout/vList2"/>
    <dgm:cxn modelId="{0EEF264C-7012-4438-8053-829951091AE6}" srcId="{F0BECE15-8253-4CB6-A82C-9063D86F5CD7}" destId="{3F6FF792-8DA1-42A0-8ED6-3B10AEBAD571}" srcOrd="4" destOrd="0" parTransId="{20EB0348-0D5E-4D92-A391-4166319AD093}" sibTransId="{0A4C6F5A-E47A-4651-AE09-B39CF5173226}"/>
    <dgm:cxn modelId="{8DC30273-4F7E-43E3-B45C-4999A9545FBD}" srcId="{F0BECE15-8253-4CB6-A82C-9063D86F5CD7}" destId="{6ED69A3E-72C1-468B-B27F-F7EBFED11EA9}" srcOrd="3" destOrd="0" parTransId="{A6155526-33FC-4A7E-825B-B7B140DE6BD5}" sibTransId="{2B5E68B6-651D-45A4-AF63-A94B2CDA2E6C}"/>
    <dgm:cxn modelId="{C8BE9B55-274C-4A2F-BB12-2FC5A4B5C5F1}" type="presOf" srcId="{A0685368-C636-4CA2-91A5-A7DA953922FE}" destId="{654581D7-EFE3-4253-95BA-0B82627915B8}" srcOrd="0" destOrd="0" presId="urn:microsoft.com/office/officeart/2005/8/layout/vList2"/>
    <dgm:cxn modelId="{1243F657-F477-45EA-BC88-AA8B6EE2EE6F}" type="presOf" srcId="{F0BECE15-8253-4CB6-A82C-9063D86F5CD7}" destId="{6A35B2C0-EBB0-4D3B-B815-558C4E3EBA61}" srcOrd="0" destOrd="0" presId="urn:microsoft.com/office/officeart/2005/8/layout/vList2"/>
    <dgm:cxn modelId="{CED58D8F-35FE-4D8F-BFCD-A996337ADDFB}" type="presOf" srcId="{6ED69A3E-72C1-468B-B27F-F7EBFED11EA9}" destId="{0ED43626-D328-4B08-A8BF-3A1CC56DE7F5}" srcOrd="0" destOrd="0" presId="urn:microsoft.com/office/officeart/2005/8/layout/vList2"/>
    <dgm:cxn modelId="{793F30B6-AADC-45D2-BBD7-681F6B337AE8}" srcId="{F0BECE15-8253-4CB6-A82C-9063D86F5CD7}" destId="{50AE11B7-3106-4DE0-B87E-452120BE9A59}" srcOrd="2" destOrd="0" parTransId="{B13B8A43-ABA2-4764-B4CB-D9B7125A340E}" sibTransId="{32EFCF96-F574-4AAE-AAAF-F91760CE4D14}"/>
    <dgm:cxn modelId="{CE6A14C4-3D8E-4A0E-9A3E-E54B9FF81159}" type="presOf" srcId="{A9E28A49-3860-423A-AE70-9B8E3BD35754}" destId="{5FFDBF06-B881-4FAB-9B99-3496E38E3B39}" srcOrd="0" destOrd="0" presId="urn:microsoft.com/office/officeart/2005/8/layout/vList2"/>
    <dgm:cxn modelId="{6B7CC8E2-FD83-4C20-9A48-0BFC74DA1C89}" srcId="{F0BECE15-8253-4CB6-A82C-9063D86F5CD7}" destId="{A0685368-C636-4CA2-91A5-A7DA953922FE}" srcOrd="0" destOrd="0" parTransId="{2C49506D-C511-403F-8BAF-A49F2238C3A4}" sibTransId="{8A1EE689-071A-4199-B9A5-C95695E3DDF4}"/>
    <dgm:cxn modelId="{CEFA045C-C4EB-4E18-9466-BEC4C07BC132}" type="presParOf" srcId="{6A35B2C0-EBB0-4D3B-B815-558C4E3EBA61}" destId="{654581D7-EFE3-4253-95BA-0B82627915B8}" srcOrd="0" destOrd="0" presId="urn:microsoft.com/office/officeart/2005/8/layout/vList2"/>
    <dgm:cxn modelId="{4A71FA66-0F1B-4C63-8BF2-6A454EA3BD86}" type="presParOf" srcId="{6A35B2C0-EBB0-4D3B-B815-558C4E3EBA61}" destId="{B4E3BC0C-6822-4A3E-A66D-955DD1A6A48C}" srcOrd="1" destOrd="0" presId="urn:microsoft.com/office/officeart/2005/8/layout/vList2"/>
    <dgm:cxn modelId="{5BD18180-BD83-4692-82DD-0DCBA6888256}" type="presParOf" srcId="{6A35B2C0-EBB0-4D3B-B815-558C4E3EBA61}" destId="{5FFDBF06-B881-4FAB-9B99-3496E38E3B39}" srcOrd="2" destOrd="0" presId="urn:microsoft.com/office/officeart/2005/8/layout/vList2"/>
    <dgm:cxn modelId="{17FFDD8A-5C0E-4F9F-929B-682824EA225B}" type="presParOf" srcId="{6A35B2C0-EBB0-4D3B-B815-558C4E3EBA61}" destId="{4D91D741-2809-49CE-8F9F-FC9FEEDDC16F}" srcOrd="3" destOrd="0" presId="urn:microsoft.com/office/officeart/2005/8/layout/vList2"/>
    <dgm:cxn modelId="{BF3F1398-D3F1-43BC-A361-AAC61A1D3AD3}" type="presParOf" srcId="{6A35B2C0-EBB0-4D3B-B815-558C4E3EBA61}" destId="{C1838A58-8CFF-40A8-96EE-FCFD1E1C9EB6}" srcOrd="4" destOrd="0" presId="urn:microsoft.com/office/officeart/2005/8/layout/vList2"/>
    <dgm:cxn modelId="{62E52329-F064-4B63-9569-F84A99751409}" type="presParOf" srcId="{6A35B2C0-EBB0-4D3B-B815-558C4E3EBA61}" destId="{EE420811-F87B-4F33-9916-FC7A8144614E}" srcOrd="5" destOrd="0" presId="urn:microsoft.com/office/officeart/2005/8/layout/vList2"/>
    <dgm:cxn modelId="{73BE94B4-BEEE-4A41-BC01-E2C0D2492511}" type="presParOf" srcId="{6A35B2C0-EBB0-4D3B-B815-558C4E3EBA61}" destId="{0ED43626-D328-4B08-A8BF-3A1CC56DE7F5}" srcOrd="6" destOrd="0" presId="urn:microsoft.com/office/officeart/2005/8/layout/vList2"/>
    <dgm:cxn modelId="{EDE7830D-4ECB-4DFA-BDC3-8651CC14FAFE}" type="presParOf" srcId="{6A35B2C0-EBB0-4D3B-B815-558C4E3EBA61}" destId="{1C426C66-3A43-4C5A-9677-96B21FC82B30}" srcOrd="7" destOrd="0" presId="urn:microsoft.com/office/officeart/2005/8/layout/vList2"/>
    <dgm:cxn modelId="{C2C7F86C-8324-48CA-B6C4-55003B8762F4}" type="presParOf" srcId="{6A35B2C0-EBB0-4D3B-B815-558C4E3EBA61}" destId="{BB6A1BA6-3D55-411F-B3B4-79EFA9D8A469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512001B-9072-4DF5-AE18-1240F4A0719E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E2E692AC-F5EB-4106-842D-466DB1FC5894}">
      <dgm:prSet/>
      <dgm:spPr/>
      <dgm:t>
        <a:bodyPr/>
        <a:lstStyle/>
        <a:p>
          <a:r>
            <a:rPr lang="fi-FI" b="1" i="0"/>
            <a:t>LAPSET JA NUORET</a:t>
          </a:r>
          <a:endParaRPr lang="en-US"/>
        </a:p>
      </dgm:t>
    </dgm:pt>
    <dgm:pt modelId="{B1FA5CF8-DE94-4019-BC4F-3D39F8BA74A9}" type="parTrans" cxnId="{8648D21B-2DB4-4347-A945-703C59528AEC}">
      <dgm:prSet/>
      <dgm:spPr/>
      <dgm:t>
        <a:bodyPr/>
        <a:lstStyle/>
        <a:p>
          <a:endParaRPr lang="en-US"/>
        </a:p>
      </dgm:t>
    </dgm:pt>
    <dgm:pt modelId="{7437D7F0-01D2-4F45-82E2-E1E31FAD7FB4}" type="sibTrans" cxnId="{8648D21B-2DB4-4347-A945-703C59528AEC}">
      <dgm:prSet/>
      <dgm:spPr/>
      <dgm:t>
        <a:bodyPr/>
        <a:lstStyle/>
        <a:p>
          <a:endParaRPr lang="en-US"/>
        </a:p>
      </dgm:t>
    </dgm:pt>
    <dgm:pt modelId="{4735F646-BBB0-459C-8A06-2856FB835134}">
      <dgm:prSet/>
      <dgm:spPr/>
      <dgm:t>
        <a:bodyPr/>
        <a:lstStyle/>
        <a:p>
          <a:r>
            <a:rPr lang="fi-FI" b="0" i="0"/>
            <a:t>Lapsia ja nuoria ei kuulla heidän elämäänsä koskevia päätöksiä tehtäessä</a:t>
          </a:r>
          <a:endParaRPr lang="en-US"/>
        </a:p>
      </dgm:t>
    </dgm:pt>
    <dgm:pt modelId="{040D0B91-250C-43E6-9055-193B78FA3508}" type="parTrans" cxnId="{826E75A3-C92C-4C8C-85E4-F2A65371B775}">
      <dgm:prSet/>
      <dgm:spPr/>
      <dgm:t>
        <a:bodyPr/>
        <a:lstStyle/>
        <a:p>
          <a:endParaRPr lang="en-US"/>
        </a:p>
      </dgm:t>
    </dgm:pt>
    <dgm:pt modelId="{AC08B85E-E4AB-407D-8C1E-6EFA5A797348}" type="sibTrans" cxnId="{826E75A3-C92C-4C8C-85E4-F2A65371B775}">
      <dgm:prSet/>
      <dgm:spPr/>
      <dgm:t>
        <a:bodyPr/>
        <a:lstStyle/>
        <a:p>
          <a:endParaRPr lang="en-US"/>
        </a:p>
      </dgm:t>
    </dgm:pt>
    <dgm:pt modelId="{49AD94CD-33D9-46B3-82DA-C20054EFE67D}">
      <dgm:prSet/>
      <dgm:spPr/>
      <dgm:t>
        <a:bodyPr/>
        <a:lstStyle/>
        <a:p>
          <a:r>
            <a:rPr lang="fi-FI" b="0" i="0"/>
            <a:t>Nuorten heikompi asema työmarkkinoilla</a:t>
          </a:r>
          <a:endParaRPr lang="en-US"/>
        </a:p>
      </dgm:t>
    </dgm:pt>
    <dgm:pt modelId="{1BC87453-C408-46A3-AD15-AACA859A9E08}" type="parTrans" cxnId="{5F04C776-DC86-4563-933A-4EE4F50FCDD0}">
      <dgm:prSet/>
      <dgm:spPr/>
      <dgm:t>
        <a:bodyPr/>
        <a:lstStyle/>
        <a:p>
          <a:endParaRPr lang="en-US"/>
        </a:p>
      </dgm:t>
    </dgm:pt>
    <dgm:pt modelId="{7976B067-07C4-4B3E-8495-611361ED936C}" type="sibTrans" cxnId="{5F04C776-DC86-4563-933A-4EE4F50FCDD0}">
      <dgm:prSet/>
      <dgm:spPr/>
      <dgm:t>
        <a:bodyPr/>
        <a:lstStyle/>
        <a:p>
          <a:endParaRPr lang="en-US"/>
        </a:p>
      </dgm:t>
    </dgm:pt>
    <dgm:pt modelId="{8DDA24B8-ED6B-46FB-BCEC-63C94E3182AE}">
      <dgm:prSet/>
      <dgm:spPr/>
      <dgm:t>
        <a:bodyPr/>
        <a:lstStyle/>
        <a:p>
          <a:r>
            <a:rPr lang="fi-FI" b="0" i="0"/>
            <a:t>Kouluissa esiintyvä syrjintä, kiusaaminen ja seksuaalinen häirintä</a:t>
          </a:r>
          <a:endParaRPr lang="en-US"/>
        </a:p>
      </dgm:t>
    </dgm:pt>
    <dgm:pt modelId="{EFC2692E-F646-4C13-8DE5-C0E78001E526}" type="parTrans" cxnId="{7F6CD7B5-9785-49B9-851C-CE3B866EB452}">
      <dgm:prSet/>
      <dgm:spPr/>
      <dgm:t>
        <a:bodyPr/>
        <a:lstStyle/>
        <a:p>
          <a:endParaRPr lang="en-US"/>
        </a:p>
      </dgm:t>
    </dgm:pt>
    <dgm:pt modelId="{E0548C42-23E2-4157-90C7-FD83E953B999}" type="sibTrans" cxnId="{7F6CD7B5-9785-49B9-851C-CE3B866EB452}">
      <dgm:prSet/>
      <dgm:spPr/>
      <dgm:t>
        <a:bodyPr/>
        <a:lstStyle/>
        <a:p>
          <a:endParaRPr lang="en-US"/>
        </a:p>
      </dgm:t>
    </dgm:pt>
    <dgm:pt modelId="{2984AB90-16D9-42FC-853D-D31C17F7A65A}">
      <dgm:prSet/>
      <dgm:spPr/>
      <dgm:t>
        <a:bodyPr/>
        <a:lstStyle/>
        <a:p>
          <a:r>
            <a:rPr lang="fi-FI" b="1" i="0"/>
            <a:t>VANHUKSET JA IKÄÄNTYNEET</a:t>
          </a:r>
          <a:endParaRPr lang="en-US"/>
        </a:p>
      </dgm:t>
    </dgm:pt>
    <dgm:pt modelId="{4246E769-B38A-4E2B-B353-1D70BE8A8814}" type="parTrans" cxnId="{09AEB10E-7E39-4B61-9B1D-57469B62DA28}">
      <dgm:prSet/>
      <dgm:spPr/>
      <dgm:t>
        <a:bodyPr/>
        <a:lstStyle/>
        <a:p>
          <a:endParaRPr lang="en-US"/>
        </a:p>
      </dgm:t>
    </dgm:pt>
    <dgm:pt modelId="{D52D559B-7AA2-4E71-86AF-07C9831E5A41}" type="sibTrans" cxnId="{09AEB10E-7E39-4B61-9B1D-57469B62DA28}">
      <dgm:prSet/>
      <dgm:spPr/>
      <dgm:t>
        <a:bodyPr/>
        <a:lstStyle/>
        <a:p>
          <a:endParaRPr lang="en-US"/>
        </a:p>
      </dgm:t>
    </dgm:pt>
    <dgm:pt modelId="{660D6E03-92B7-4F94-9AF9-CC3A651C3380}">
      <dgm:prSet/>
      <dgm:spPr/>
      <dgm:t>
        <a:bodyPr/>
        <a:lstStyle/>
        <a:p>
          <a:r>
            <a:rPr lang="fi-FI" b="0" i="0"/>
            <a:t>Vanhukset kokevat että heidät nähdään sairaina tai kyvyttöminä vaikuttamaan heidän omaa elämäänsä koskeviin ratkaisuihin</a:t>
          </a:r>
          <a:endParaRPr lang="en-US"/>
        </a:p>
      </dgm:t>
    </dgm:pt>
    <dgm:pt modelId="{80D5A6DD-3248-485F-8A1E-4EAF60A4A719}" type="parTrans" cxnId="{0605B335-5E93-4699-96DC-BB449FC855D0}">
      <dgm:prSet/>
      <dgm:spPr/>
      <dgm:t>
        <a:bodyPr/>
        <a:lstStyle/>
        <a:p>
          <a:endParaRPr lang="en-US"/>
        </a:p>
      </dgm:t>
    </dgm:pt>
    <dgm:pt modelId="{86A0C9C7-3767-4F54-B575-DD5829FFDB65}" type="sibTrans" cxnId="{0605B335-5E93-4699-96DC-BB449FC855D0}">
      <dgm:prSet/>
      <dgm:spPr/>
      <dgm:t>
        <a:bodyPr/>
        <a:lstStyle/>
        <a:p>
          <a:endParaRPr lang="en-US"/>
        </a:p>
      </dgm:t>
    </dgm:pt>
    <dgm:pt modelId="{4C73DD03-5BCD-476E-B161-982C0ECAD9DE}">
      <dgm:prSet/>
      <dgm:spPr/>
      <dgm:t>
        <a:bodyPr/>
        <a:lstStyle/>
        <a:p>
          <a:r>
            <a:rPr lang="fi-FI" b="0" i="0"/>
            <a:t>Ikääntyneiden kohtaa syrjintä työmarkkinoilla</a:t>
          </a:r>
          <a:endParaRPr lang="en-US"/>
        </a:p>
      </dgm:t>
    </dgm:pt>
    <dgm:pt modelId="{D8BBD1AE-C476-4561-8C95-37060125A93A}" type="parTrans" cxnId="{C39CADC3-019B-4EE6-A65A-301A89BB865E}">
      <dgm:prSet/>
      <dgm:spPr/>
      <dgm:t>
        <a:bodyPr/>
        <a:lstStyle/>
        <a:p>
          <a:endParaRPr lang="en-US"/>
        </a:p>
      </dgm:t>
    </dgm:pt>
    <dgm:pt modelId="{54E9E60F-00A6-4FE9-BA22-22821160E6B6}" type="sibTrans" cxnId="{C39CADC3-019B-4EE6-A65A-301A89BB865E}">
      <dgm:prSet/>
      <dgm:spPr/>
      <dgm:t>
        <a:bodyPr/>
        <a:lstStyle/>
        <a:p>
          <a:endParaRPr lang="en-US"/>
        </a:p>
      </dgm:t>
    </dgm:pt>
    <dgm:pt modelId="{BB5D1B7A-0300-448E-827A-B42BF2D13C7F}">
      <dgm:prSet/>
      <dgm:spPr/>
      <dgm:t>
        <a:bodyPr/>
        <a:lstStyle/>
        <a:p>
          <a:r>
            <a:rPr lang="fi-FI" b="0" i="0"/>
            <a:t>Vanhusten tarpeiden ohittaminen sähköisiä palveluita suunniteltaessa</a:t>
          </a:r>
          <a:endParaRPr lang="en-US"/>
        </a:p>
      </dgm:t>
    </dgm:pt>
    <dgm:pt modelId="{8FA838CD-B1CD-4E56-BB1D-4245F439B02E}" type="parTrans" cxnId="{8497371F-1343-40C8-A2EC-62C202621E31}">
      <dgm:prSet/>
      <dgm:spPr/>
      <dgm:t>
        <a:bodyPr/>
        <a:lstStyle/>
        <a:p>
          <a:endParaRPr lang="en-US"/>
        </a:p>
      </dgm:t>
    </dgm:pt>
    <dgm:pt modelId="{E5A627E6-C7D4-422A-8922-D4FAAC2B264C}" type="sibTrans" cxnId="{8497371F-1343-40C8-A2EC-62C202621E31}">
      <dgm:prSet/>
      <dgm:spPr/>
      <dgm:t>
        <a:bodyPr/>
        <a:lstStyle/>
        <a:p>
          <a:endParaRPr lang="en-US"/>
        </a:p>
      </dgm:t>
    </dgm:pt>
    <dgm:pt modelId="{A75433A9-56D4-4C57-819E-C0C3093A37BE}" type="pres">
      <dgm:prSet presAssocID="{5512001B-9072-4DF5-AE18-1240F4A0719E}" presName="linear" presStyleCnt="0">
        <dgm:presLayoutVars>
          <dgm:animLvl val="lvl"/>
          <dgm:resizeHandles val="exact"/>
        </dgm:presLayoutVars>
      </dgm:prSet>
      <dgm:spPr/>
    </dgm:pt>
    <dgm:pt modelId="{8BFF7493-1772-45EF-A297-113E7CA88872}" type="pres">
      <dgm:prSet presAssocID="{E2E692AC-F5EB-4106-842D-466DB1FC5894}" presName="parentText" presStyleLbl="node1" presStyleIdx="0" presStyleCnt="8">
        <dgm:presLayoutVars>
          <dgm:chMax val="0"/>
          <dgm:bulletEnabled val="1"/>
        </dgm:presLayoutVars>
      </dgm:prSet>
      <dgm:spPr/>
    </dgm:pt>
    <dgm:pt modelId="{033C5747-82C1-4784-94CD-426ABED58E5C}" type="pres">
      <dgm:prSet presAssocID="{7437D7F0-01D2-4F45-82E2-E1E31FAD7FB4}" presName="spacer" presStyleCnt="0"/>
      <dgm:spPr/>
    </dgm:pt>
    <dgm:pt modelId="{A95F731B-3BE5-4D3D-AB1A-8CA7BA7B4F9B}" type="pres">
      <dgm:prSet presAssocID="{4735F646-BBB0-459C-8A06-2856FB835134}" presName="parentText" presStyleLbl="node1" presStyleIdx="1" presStyleCnt="8">
        <dgm:presLayoutVars>
          <dgm:chMax val="0"/>
          <dgm:bulletEnabled val="1"/>
        </dgm:presLayoutVars>
      </dgm:prSet>
      <dgm:spPr/>
    </dgm:pt>
    <dgm:pt modelId="{20A43A4A-0681-4F79-AD81-942AF46975F7}" type="pres">
      <dgm:prSet presAssocID="{AC08B85E-E4AB-407D-8C1E-6EFA5A797348}" presName="spacer" presStyleCnt="0"/>
      <dgm:spPr/>
    </dgm:pt>
    <dgm:pt modelId="{3240E702-9200-472F-B2B1-4D1654EC7FC4}" type="pres">
      <dgm:prSet presAssocID="{49AD94CD-33D9-46B3-82DA-C20054EFE67D}" presName="parentText" presStyleLbl="node1" presStyleIdx="2" presStyleCnt="8">
        <dgm:presLayoutVars>
          <dgm:chMax val="0"/>
          <dgm:bulletEnabled val="1"/>
        </dgm:presLayoutVars>
      </dgm:prSet>
      <dgm:spPr/>
    </dgm:pt>
    <dgm:pt modelId="{3E81A3E5-454C-4847-8F07-A18458957224}" type="pres">
      <dgm:prSet presAssocID="{7976B067-07C4-4B3E-8495-611361ED936C}" presName="spacer" presStyleCnt="0"/>
      <dgm:spPr/>
    </dgm:pt>
    <dgm:pt modelId="{43154766-1ECC-45DE-BD41-9DD27F80A493}" type="pres">
      <dgm:prSet presAssocID="{8DDA24B8-ED6B-46FB-BCEC-63C94E3182AE}" presName="parentText" presStyleLbl="node1" presStyleIdx="3" presStyleCnt="8">
        <dgm:presLayoutVars>
          <dgm:chMax val="0"/>
          <dgm:bulletEnabled val="1"/>
        </dgm:presLayoutVars>
      </dgm:prSet>
      <dgm:spPr/>
    </dgm:pt>
    <dgm:pt modelId="{A79146D5-0133-4749-97D0-6D16054E37E0}" type="pres">
      <dgm:prSet presAssocID="{E0548C42-23E2-4157-90C7-FD83E953B999}" presName="spacer" presStyleCnt="0"/>
      <dgm:spPr/>
    </dgm:pt>
    <dgm:pt modelId="{2A621E83-9173-4C56-91DD-D3F7E0D90F64}" type="pres">
      <dgm:prSet presAssocID="{2984AB90-16D9-42FC-853D-D31C17F7A65A}" presName="parentText" presStyleLbl="node1" presStyleIdx="4" presStyleCnt="8">
        <dgm:presLayoutVars>
          <dgm:chMax val="0"/>
          <dgm:bulletEnabled val="1"/>
        </dgm:presLayoutVars>
      </dgm:prSet>
      <dgm:spPr/>
    </dgm:pt>
    <dgm:pt modelId="{B5354CF8-ED87-4E81-849F-7DE4676B61BB}" type="pres">
      <dgm:prSet presAssocID="{D52D559B-7AA2-4E71-86AF-07C9831E5A41}" presName="spacer" presStyleCnt="0"/>
      <dgm:spPr/>
    </dgm:pt>
    <dgm:pt modelId="{110D3772-256A-4C71-8654-820464AF57CC}" type="pres">
      <dgm:prSet presAssocID="{660D6E03-92B7-4F94-9AF9-CC3A651C3380}" presName="parentText" presStyleLbl="node1" presStyleIdx="5" presStyleCnt="8">
        <dgm:presLayoutVars>
          <dgm:chMax val="0"/>
          <dgm:bulletEnabled val="1"/>
        </dgm:presLayoutVars>
      </dgm:prSet>
      <dgm:spPr/>
    </dgm:pt>
    <dgm:pt modelId="{AA7DF365-6AA0-4822-8805-034BF544D1F7}" type="pres">
      <dgm:prSet presAssocID="{86A0C9C7-3767-4F54-B575-DD5829FFDB65}" presName="spacer" presStyleCnt="0"/>
      <dgm:spPr/>
    </dgm:pt>
    <dgm:pt modelId="{24FEBCDC-8941-49AF-963B-2BE7EAF319DA}" type="pres">
      <dgm:prSet presAssocID="{4C73DD03-5BCD-476E-B161-982C0ECAD9DE}" presName="parentText" presStyleLbl="node1" presStyleIdx="6" presStyleCnt="8">
        <dgm:presLayoutVars>
          <dgm:chMax val="0"/>
          <dgm:bulletEnabled val="1"/>
        </dgm:presLayoutVars>
      </dgm:prSet>
      <dgm:spPr/>
    </dgm:pt>
    <dgm:pt modelId="{33379D05-CCA0-4650-A56D-96796C0553E5}" type="pres">
      <dgm:prSet presAssocID="{54E9E60F-00A6-4FE9-BA22-22821160E6B6}" presName="spacer" presStyleCnt="0"/>
      <dgm:spPr/>
    </dgm:pt>
    <dgm:pt modelId="{7F95D980-08AB-46B5-A60C-E2A12140D1DB}" type="pres">
      <dgm:prSet presAssocID="{BB5D1B7A-0300-448E-827A-B42BF2D13C7F}" presName="parentText" presStyleLbl="node1" presStyleIdx="7" presStyleCnt="8">
        <dgm:presLayoutVars>
          <dgm:chMax val="0"/>
          <dgm:bulletEnabled val="1"/>
        </dgm:presLayoutVars>
      </dgm:prSet>
      <dgm:spPr/>
    </dgm:pt>
  </dgm:ptLst>
  <dgm:cxnLst>
    <dgm:cxn modelId="{9A86E105-63E1-4848-9883-146F3FB7A966}" type="presOf" srcId="{4735F646-BBB0-459C-8A06-2856FB835134}" destId="{A95F731B-3BE5-4D3D-AB1A-8CA7BA7B4F9B}" srcOrd="0" destOrd="0" presId="urn:microsoft.com/office/officeart/2005/8/layout/vList2"/>
    <dgm:cxn modelId="{09AEB10E-7E39-4B61-9B1D-57469B62DA28}" srcId="{5512001B-9072-4DF5-AE18-1240F4A0719E}" destId="{2984AB90-16D9-42FC-853D-D31C17F7A65A}" srcOrd="4" destOrd="0" parTransId="{4246E769-B38A-4E2B-B353-1D70BE8A8814}" sibTransId="{D52D559B-7AA2-4E71-86AF-07C9831E5A41}"/>
    <dgm:cxn modelId="{12F35E14-9A44-488F-959B-51779D57D788}" type="presOf" srcId="{660D6E03-92B7-4F94-9AF9-CC3A651C3380}" destId="{110D3772-256A-4C71-8654-820464AF57CC}" srcOrd="0" destOrd="0" presId="urn:microsoft.com/office/officeart/2005/8/layout/vList2"/>
    <dgm:cxn modelId="{8648D21B-2DB4-4347-A945-703C59528AEC}" srcId="{5512001B-9072-4DF5-AE18-1240F4A0719E}" destId="{E2E692AC-F5EB-4106-842D-466DB1FC5894}" srcOrd="0" destOrd="0" parTransId="{B1FA5CF8-DE94-4019-BC4F-3D39F8BA74A9}" sibTransId="{7437D7F0-01D2-4F45-82E2-E1E31FAD7FB4}"/>
    <dgm:cxn modelId="{B06A961E-E299-4406-9C04-845F41D7EDF5}" type="presOf" srcId="{8DDA24B8-ED6B-46FB-BCEC-63C94E3182AE}" destId="{43154766-1ECC-45DE-BD41-9DD27F80A493}" srcOrd="0" destOrd="0" presId="urn:microsoft.com/office/officeart/2005/8/layout/vList2"/>
    <dgm:cxn modelId="{8497371F-1343-40C8-A2EC-62C202621E31}" srcId="{5512001B-9072-4DF5-AE18-1240F4A0719E}" destId="{BB5D1B7A-0300-448E-827A-B42BF2D13C7F}" srcOrd="7" destOrd="0" parTransId="{8FA838CD-B1CD-4E56-BB1D-4245F439B02E}" sibTransId="{E5A627E6-C7D4-422A-8922-D4FAAC2B264C}"/>
    <dgm:cxn modelId="{0605B335-5E93-4699-96DC-BB449FC855D0}" srcId="{5512001B-9072-4DF5-AE18-1240F4A0719E}" destId="{660D6E03-92B7-4F94-9AF9-CC3A651C3380}" srcOrd="5" destOrd="0" parTransId="{80D5A6DD-3248-485F-8A1E-4EAF60A4A719}" sibTransId="{86A0C9C7-3767-4F54-B575-DD5829FFDB65}"/>
    <dgm:cxn modelId="{F646ED40-DCB4-454A-9A96-E4D7B2F923C6}" type="presOf" srcId="{5512001B-9072-4DF5-AE18-1240F4A0719E}" destId="{A75433A9-56D4-4C57-819E-C0C3093A37BE}" srcOrd="0" destOrd="0" presId="urn:microsoft.com/office/officeart/2005/8/layout/vList2"/>
    <dgm:cxn modelId="{084B5A4E-A402-4896-B0DD-21EFE93572F0}" type="presOf" srcId="{49AD94CD-33D9-46B3-82DA-C20054EFE67D}" destId="{3240E702-9200-472F-B2B1-4D1654EC7FC4}" srcOrd="0" destOrd="0" presId="urn:microsoft.com/office/officeart/2005/8/layout/vList2"/>
    <dgm:cxn modelId="{5F04C776-DC86-4563-933A-4EE4F50FCDD0}" srcId="{5512001B-9072-4DF5-AE18-1240F4A0719E}" destId="{49AD94CD-33D9-46B3-82DA-C20054EFE67D}" srcOrd="2" destOrd="0" parTransId="{1BC87453-C408-46A3-AD15-AACA859A9E08}" sibTransId="{7976B067-07C4-4B3E-8495-611361ED936C}"/>
    <dgm:cxn modelId="{DE820987-C560-4702-915A-49897FDAC599}" type="presOf" srcId="{BB5D1B7A-0300-448E-827A-B42BF2D13C7F}" destId="{7F95D980-08AB-46B5-A60C-E2A12140D1DB}" srcOrd="0" destOrd="0" presId="urn:microsoft.com/office/officeart/2005/8/layout/vList2"/>
    <dgm:cxn modelId="{313BB597-20BF-48EA-A2B6-209C9A6DB27D}" type="presOf" srcId="{E2E692AC-F5EB-4106-842D-466DB1FC5894}" destId="{8BFF7493-1772-45EF-A297-113E7CA88872}" srcOrd="0" destOrd="0" presId="urn:microsoft.com/office/officeart/2005/8/layout/vList2"/>
    <dgm:cxn modelId="{826E75A3-C92C-4C8C-85E4-F2A65371B775}" srcId="{5512001B-9072-4DF5-AE18-1240F4A0719E}" destId="{4735F646-BBB0-459C-8A06-2856FB835134}" srcOrd="1" destOrd="0" parTransId="{040D0B91-250C-43E6-9055-193B78FA3508}" sibTransId="{AC08B85E-E4AB-407D-8C1E-6EFA5A797348}"/>
    <dgm:cxn modelId="{7F6CD7B5-9785-49B9-851C-CE3B866EB452}" srcId="{5512001B-9072-4DF5-AE18-1240F4A0719E}" destId="{8DDA24B8-ED6B-46FB-BCEC-63C94E3182AE}" srcOrd="3" destOrd="0" parTransId="{EFC2692E-F646-4C13-8DE5-C0E78001E526}" sibTransId="{E0548C42-23E2-4157-90C7-FD83E953B999}"/>
    <dgm:cxn modelId="{A8E514B6-C510-444C-8914-8077D3AC4A24}" type="presOf" srcId="{4C73DD03-5BCD-476E-B161-982C0ECAD9DE}" destId="{24FEBCDC-8941-49AF-963B-2BE7EAF319DA}" srcOrd="0" destOrd="0" presId="urn:microsoft.com/office/officeart/2005/8/layout/vList2"/>
    <dgm:cxn modelId="{C39CADC3-019B-4EE6-A65A-301A89BB865E}" srcId="{5512001B-9072-4DF5-AE18-1240F4A0719E}" destId="{4C73DD03-5BCD-476E-B161-982C0ECAD9DE}" srcOrd="6" destOrd="0" parTransId="{D8BBD1AE-C476-4561-8C95-37060125A93A}" sibTransId="{54E9E60F-00A6-4FE9-BA22-22821160E6B6}"/>
    <dgm:cxn modelId="{16A83CD2-9F37-41D7-B7BA-668718F3E18C}" type="presOf" srcId="{2984AB90-16D9-42FC-853D-D31C17F7A65A}" destId="{2A621E83-9173-4C56-91DD-D3F7E0D90F64}" srcOrd="0" destOrd="0" presId="urn:microsoft.com/office/officeart/2005/8/layout/vList2"/>
    <dgm:cxn modelId="{32D9B270-B919-4E4E-9647-96B90452F31B}" type="presParOf" srcId="{A75433A9-56D4-4C57-819E-C0C3093A37BE}" destId="{8BFF7493-1772-45EF-A297-113E7CA88872}" srcOrd="0" destOrd="0" presId="urn:microsoft.com/office/officeart/2005/8/layout/vList2"/>
    <dgm:cxn modelId="{9A0235EA-0779-45F8-9F56-CDA32258C1FD}" type="presParOf" srcId="{A75433A9-56D4-4C57-819E-C0C3093A37BE}" destId="{033C5747-82C1-4784-94CD-426ABED58E5C}" srcOrd="1" destOrd="0" presId="urn:microsoft.com/office/officeart/2005/8/layout/vList2"/>
    <dgm:cxn modelId="{982E9A0A-D03D-46DD-BDD3-54D935687BC7}" type="presParOf" srcId="{A75433A9-56D4-4C57-819E-C0C3093A37BE}" destId="{A95F731B-3BE5-4D3D-AB1A-8CA7BA7B4F9B}" srcOrd="2" destOrd="0" presId="urn:microsoft.com/office/officeart/2005/8/layout/vList2"/>
    <dgm:cxn modelId="{373280E0-0ABC-4D10-BEAC-B327205EEE08}" type="presParOf" srcId="{A75433A9-56D4-4C57-819E-C0C3093A37BE}" destId="{20A43A4A-0681-4F79-AD81-942AF46975F7}" srcOrd="3" destOrd="0" presId="urn:microsoft.com/office/officeart/2005/8/layout/vList2"/>
    <dgm:cxn modelId="{969ACAE2-FE0B-4714-9A6C-6DAB270284DD}" type="presParOf" srcId="{A75433A9-56D4-4C57-819E-C0C3093A37BE}" destId="{3240E702-9200-472F-B2B1-4D1654EC7FC4}" srcOrd="4" destOrd="0" presId="urn:microsoft.com/office/officeart/2005/8/layout/vList2"/>
    <dgm:cxn modelId="{1660458E-074B-482E-974F-12F0A025632B}" type="presParOf" srcId="{A75433A9-56D4-4C57-819E-C0C3093A37BE}" destId="{3E81A3E5-454C-4847-8F07-A18458957224}" srcOrd="5" destOrd="0" presId="urn:microsoft.com/office/officeart/2005/8/layout/vList2"/>
    <dgm:cxn modelId="{BE5E2628-AE11-4B52-9621-58EE74979E74}" type="presParOf" srcId="{A75433A9-56D4-4C57-819E-C0C3093A37BE}" destId="{43154766-1ECC-45DE-BD41-9DD27F80A493}" srcOrd="6" destOrd="0" presId="urn:microsoft.com/office/officeart/2005/8/layout/vList2"/>
    <dgm:cxn modelId="{4F007959-FE8C-4340-8E34-EEC6C03D34E2}" type="presParOf" srcId="{A75433A9-56D4-4C57-819E-C0C3093A37BE}" destId="{A79146D5-0133-4749-97D0-6D16054E37E0}" srcOrd="7" destOrd="0" presId="urn:microsoft.com/office/officeart/2005/8/layout/vList2"/>
    <dgm:cxn modelId="{75985167-9C4F-408F-A86A-2E9DD29F663B}" type="presParOf" srcId="{A75433A9-56D4-4C57-819E-C0C3093A37BE}" destId="{2A621E83-9173-4C56-91DD-D3F7E0D90F64}" srcOrd="8" destOrd="0" presId="urn:microsoft.com/office/officeart/2005/8/layout/vList2"/>
    <dgm:cxn modelId="{6267B2D9-C19B-4C72-BBEA-0F9FDCC95598}" type="presParOf" srcId="{A75433A9-56D4-4C57-819E-C0C3093A37BE}" destId="{B5354CF8-ED87-4E81-849F-7DE4676B61BB}" srcOrd="9" destOrd="0" presId="urn:microsoft.com/office/officeart/2005/8/layout/vList2"/>
    <dgm:cxn modelId="{F86ED803-EE07-4957-8721-4BAFE68A8A04}" type="presParOf" srcId="{A75433A9-56D4-4C57-819E-C0C3093A37BE}" destId="{110D3772-256A-4C71-8654-820464AF57CC}" srcOrd="10" destOrd="0" presId="urn:microsoft.com/office/officeart/2005/8/layout/vList2"/>
    <dgm:cxn modelId="{C0A4EECE-948B-4FA4-B91D-4563F7339D17}" type="presParOf" srcId="{A75433A9-56D4-4C57-819E-C0C3093A37BE}" destId="{AA7DF365-6AA0-4822-8805-034BF544D1F7}" srcOrd="11" destOrd="0" presId="urn:microsoft.com/office/officeart/2005/8/layout/vList2"/>
    <dgm:cxn modelId="{B7FD0882-5130-4B50-8202-8F85F52DB307}" type="presParOf" srcId="{A75433A9-56D4-4C57-819E-C0C3093A37BE}" destId="{24FEBCDC-8941-49AF-963B-2BE7EAF319DA}" srcOrd="12" destOrd="0" presId="urn:microsoft.com/office/officeart/2005/8/layout/vList2"/>
    <dgm:cxn modelId="{A64326EF-B83A-48AC-90F6-B483DA2C8863}" type="presParOf" srcId="{A75433A9-56D4-4C57-819E-C0C3093A37BE}" destId="{33379D05-CCA0-4650-A56D-96796C0553E5}" srcOrd="13" destOrd="0" presId="urn:microsoft.com/office/officeart/2005/8/layout/vList2"/>
    <dgm:cxn modelId="{2FBCD242-BB96-4ADC-A3D0-906F23B2745C}" type="presParOf" srcId="{A75433A9-56D4-4C57-819E-C0C3093A37BE}" destId="{7F95D980-08AB-46B5-A60C-E2A12140D1DB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19D488F-27DE-448F-9AF7-6A576B4C2E3B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2C08EA2-CF13-499C-A9BC-CA3C5F31AC7D}">
      <dgm:prSet/>
      <dgm:spPr/>
      <dgm:t>
        <a:bodyPr/>
        <a:lstStyle/>
        <a:p>
          <a:r>
            <a:rPr lang="fi-FI" b="1" i="0"/>
            <a:t>USKONNOLLISET JA VAKAUMUKSELLISET RYHMÄT</a:t>
          </a:r>
          <a:endParaRPr lang="en-US"/>
        </a:p>
      </dgm:t>
    </dgm:pt>
    <dgm:pt modelId="{0055B606-A552-4243-8B59-9C50AF201F82}" type="parTrans" cxnId="{32C56074-8DAD-47E0-A6C9-786598B50EC6}">
      <dgm:prSet/>
      <dgm:spPr/>
      <dgm:t>
        <a:bodyPr/>
        <a:lstStyle/>
        <a:p>
          <a:endParaRPr lang="en-US"/>
        </a:p>
      </dgm:t>
    </dgm:pt>
    <dgm:pt modelId="{FCED013F-C805-4D3D-974D-B988481970BC}" type="sibTrans" cxnId="{32C56074-8DAD-47E0-A6C9-786598B50EC6}">
      <dgm:prSet/>
      <dgm:spPr/>
      <dgm:t>
        <a:bodyPr/>
        <a:lstStyle/>
        <a:p>
          <a:endParaRPr lang="en-US"/>
        </a:p>
      </dgm:t>
    </dgm:pt>
    <dgm:pt modelId="{9128C0CC-DB50-47B0-B378-61F1761FDD5E}">
      <dgm:prSet/>
      <dgm:spPr/>
      <dgm:t>
        <a:bodyPr/>
        <a:lstStyle/>
        <a:p>
          <a:r>
            <a:rPr lang="fi-FI" b="0" i="0"/>
            <a:t>Henkilön vaatetukseen tai uskonnonharjoittamiseen liittyviä tekijöitä pidetään esteenä henkilön työnteolle silloin kun ne tosiasiallisesti eivät sitä ole</a:t>
          </a:r>
          <a:endParaRPr lang="en-US"/>
        </a:p>
      </dgm:t>
    </dgm:pt>
    <dgm:pt modelId="{30D3AFA7-D388-4934-A553-B1F5169D8464}" type="parTrans" cxnId="{A2828739-16F7-4634-9CD9-AE9FD87D49FE}">
      <dgm:prSet/>
      <dgm:spPr/>
      <dgm:t>
        <a:bodyPr/>
        <a:lstStyle/>
        <a:p>
          <a:endParaRPr lang="en-US"/>
        </a:p>
      </dgm:t>
    </dgm:pt>
    <dgm:pt modelId="{F929CB8B-D79D-405A-BB5B-D54D90675BF6}" type="sibTrans" cxnId="{A2828739-16F7-4634-9CD9-AE9FD87D49FE}">
      <dgm:prSet/>
      <dgm:spPr/>
      <dgm:t>
        <a:bodyPr/>
        <a:lstStyle/>
        <a:p>
          <a:endParaRPr lang="en-US"/>
        </a:p>
      </dgm:t>
    </dgm:pt>
    <dgm:pt modelId="{0B19D1CB-EB1E-456F-AD41-3653F3A50FAA}">
      <dgm:prSet/>
      <dgm:spPr/>
      <dgm:t>
        <a:bodyPr/>
        <a:lstStyle/>
        <a:p>
          <a:r>
            <a:rPr lang="fi-FI" b="0" i="0"/>
            <a:t>Uskonnollisiin vähemmistöihin kuuluvat henkilöt kohtaavat ennakkoluuloja ja heidän on vaikeampi työllistyä</a:t>
          </a:r>
          <a:endParaRPr lang="en-US"/>
        </a:p>
      </dgm:t>
    </dgm:pt>
    <dgm:pt modelId="{B7B39D5D-77BA-4217-96E9-757F15901F93}" type="parTrans" cxnId="{C8B3156D-646E-43E5-BB15-79E3DCDA9160}">
      <dgm:prSet/>
      <dgm:spPr/>
      <dgm:t>
        <a:bodyPr/>
        <a:lstStyle/>
        <a:p>
          <a:endParaRPr lang="en-US"/>
        </a:p>
      </dgm:t>
    </dgm:pt>
    <dgm:pt modelId="{8C2D6279-728E-4DA4-B180-D8DA9780DCC1}" type="sibTrans" cxnId="{C8B3156D-646E-43E5-BB15-79E3DCDA9160}">
      <dgm:prSet/>
      <dgm:spPr/>
      <dgm:t>
        <a:bodyPr/>
        <a:lstStyle/>
        <a:p>
          <a:endParaRPr lang="en-US"/>
        </a:p>
      </dgm:t>
    </dgm:pt>
    <dgm:pt modelId="{E202D051-9760-4CD8-96E7-D056A79F5E8E}">
      <dgm:prSet/>
      <dgm:spPr/>
      <dgm:t>
        <a:bodyPr/>
        <a:lstStyle/>
        <a:p>
          <a:r>
            <a:rPr lang="fi-FI" b="0" i="0"/>
            <a:t>Uskonnollisiin vähemmistöihin kohdistuu viharikollisuutta (väkivalta ja ilkivallanteot)</a:t>
          </a:r>
          <a:endParaRPr lang="en-US"/>
        </a:p>
      </dgm:t>
    </dgm:pt>
    <dgm:pt modelId="{06E97A00-6C67-452C-855A-7278F2DC47CB}" type="parTrans" cxnId="{5DD8686F-679D-40D5-8147-07734355ED33}">
      <dgm:prSet/>
      <dgm:spPr/>
      <dgm:t>
        <a:bodyPr/>
        <a:lstStyle/>
        <a:p>
          <a:endParaRPr lang="en-US"/>
        </a:p>
      </dgm:t>
    </dgm:pt>
    <dgm:pt modelId="{DB0EFADD-37A1-4000-AB38-7249A27EEA7C}" type="sibTrans" cxnId="{5DD8686F-679D-40D5-8147-07734355ED33}">
      <dgm:prSet/>
      <dgm:spPr/>
      <dgm:t>
        <a:bodyPr/>
        <a:lstStyle/>
        <a:p>
          <a:endParaRPr lang="en-US"/>
        </a:p>
      </dgm:t>
    </dgm:pt>
    <dgm:pt modelId="{504E4FFD-291F-4BE7-9AE7-4DFEEDE5F822}" type="pres">
      <dgm:prSet presAssocID="{B19D488F-27DE-448F-9AF7-6A576B4C2E3B}" presName="linear" presStyleCnt="0">
        <dgm:presLayoutVars>
          <dgm:animLvl val="lvl"/>
          <dgm:resizeHandles val="exact"/>
        </dgm:presLayoutVars>
      </dgm:prSet>
      <dgm:spPr/>
    </dgm:pt>
    <dgm:pt modelId="{90FB65FB-F0A2-4626-864D-97AEFDAEF22D}" type="pres">
      <dgm:prSet presAssocID="{12C08EA2-CF13-499C-A9BC-CA3C5F31AC7D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133D891B-9D82-4969-AAB3-54C73EB1B5CD}" type="pres">
      <dgm:prSet presAssocID="{FCED013F-C805-4D3D-974D-B988481970BC}" presName="spacer" presStyleCnt="0"/>
      <dgm:spPr/>
    </dgm:pt>
    <dgm:pt modelId="{BAC3497B-793F-4566-8575-1454271F4D94}" type="pres">
      <dgm:prSet presAssocID="{9128C0CC-DB50-47B0-B378-61F1761FDD5E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8CAB808D-591A-49E8-9BC4-EC002A02A16F}" type="pres">
      <dgm:prSet presAssocID="{F929CB8B-D79D-405A-BB5B-D54D90675BF6}" presName="spacer" presStyleCnt="0"/>
      <dgm:spPr/>
    </dgm:pt>
    <dgm:pt modelId="{765F26A5-1D08-47C6-8A15-B3B61550DA01}" type="pres">
      <dgm:prSet presAssocID="{0B19D1CB-EB1E-456F-AD41-3653F3A50FAA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66346BF7-F3F0-4A3D-9C33-3F906347C1CC}" type="pres">
      <dgm:prSet presAssocID="{8C2D6279-728E-4DA4-B180-D8DA9780DCC1}" presName="spacer" presStyleCnt="0"/>
      <dgm:spPr/>
    </dgm:pt>
    <dgm:pt modelId="{99B04A23-0BA9-4423-BAB0-8D05D8E28743}" type="pres">
      <dgm:prSet presAssocID="{E202D051-9760-4CD8-96E7-D056A79F5E8E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47ADB01E-1B06-4B5E-982F-861971A0C33C}" type="presOf" srcId="{9128C0CC-DB50-47B0-B378-61F1761FDD5E}" destId="{BAC3497B-793F-4566-8575-1454271F4D94}" srcOrd="0" destOrd="0" presId="urn:microsoft.com/office/officeart/2005/8/layout/vList2"/>
    <dgm:cxn modelId="{2FFC5F2C-46D5-440F-8327-4CD8268EC308}" type="presOf" srcId="{0B19D1CB-EB1E-456F-AD41-3653F3A50FAA}" destId="{765F26A5-1D08-47C6-8A15-B3B61550DA01}" srcOrd="0" destOrd="0" presId="urn:microsoft.com/office/officeart/2005/8/layout/vList2"/>
    <dgm:cxn modelId="{A2828739-16F7-4634-9CD9-AE9FD87D49FE}" srcId="{B19D488F-27DE-448F-9AF7-6A576B4C2E3B}" destId="{9128C0CC-DB50-47B0-B378-61F1761FDD5E}" srcOrd="1" destOrd="0" parTransId="{30D3AFA7-D388-4934-A553-B1F5169D8464}" sibTransId="{F929CB8B-D79D-405A-BB5B-D54D90675BF6}"/>
    <dgm:cxn modelId="{C8B3156D-646E-43E5-BB15-79E3DCDA9160}" srcId="{B19D488F-27DE-448F-9AF7-6A576B4C2E3B}" destId="{0B19D1CB-EB1E-456F-AD41-3653F3A50FAA}" srcOrd="2" destOrd="0" parTransId="{B7B39D5D-77BA-4217-96E9-757F15901F93}" sibTransId="{8C2D6279-728E-4DA4-B180-D8DA9780DCC1}"/>
    <dgm:cxn modelId="{5DD8686F-679D-40D5-8147-07734355ED33}" srcId="{B19D488F-27DE-448F-9AF7-6A576B4C2E3B}" destId="{E202D051-9760-4CD8-96E7-D056A79F5E8E}" srcOrd="3" destOrd="0" parTransId="{06E97A00-6C67-452C-855A-7278F2DC47CB}" sibTransId="{DB0EFADD-37A1-4000-AB38-7249A27EEA7C}"/>
    <dgm:cxn modelId="{32C56074-8DAD-47E0-A6C9-786598B50EC6}" srcId="{B19D488F-27DE-448F-9AF7-6A576B4C2E3B}" destId="{12C08EA2-CF13-499C-A9BC-CA3C5F31AC7D}" srcOrd="0" destOrd="0" parTransId="{0055B606-A552-4243-8B59-9C50AF201F82}" sibTransId="{FCED013F-C805-4D3D-974D-B988481970BC}"/>
    <dgm:cxn modelId="{1F79A35A-3D67-4F01-934E-7206C8128F84}" type="presOf" srcId="{E202D051-9760-4CD8-96E7-D056A79F5E8E}" destId="{99B04A23-0BA9-4423-BAB0-8D05D8E28743}" srcOrd="0" destOrd="0" presId="urn:microsoft.com/office/officeart/2005/8/layout/vList2"/>
    <dgm:cxn modelId="{06E8F699-C3DB-49AF-A96E-366BB7FF8FC1}" type="presOf" srcId="{12C08EA2-CF13-499C-A9BC-CA3C5F31AC7D}" destId="{90FB65FB-F0A2-4626-864D-97AEFDAEF22D}" srcOrd="0" destOrd="0" presId="urn:microsoft.com/office/officeart/2005/8/layout/vList2"/>
    <dgm:cxn modelId="{20B363D6-2EED-4EE2-B15D-02E5518EB82E}" type="presOf" srcId="{B19D488F-27DE-448F-9AF7-6A576B4C2E3B}" destId="{504E4FFD-291F-4BE7-9AE7-4DFEEDE5F822}" srcOrd="0" destOrd="0" presId="urn:microsoft.com/office/officeart/2005/8/layout/vList2"/>
    <dgm:cxn modelId="{58C86DB2-72A1-49C4-9812-8025D7C8261F}" type="presParOf" srcId="{504E4FFD-291F-4BE7-9AE7-4DFEEDE5F822}" destId="{90FB65FB-F0A2-4626-864D-97AEFDAEF22D}" srcOrd="0" destOrd="0" presId="urn:microsoft.com/office/officeart/2005/8/layout/vList2"/>
    <dgm:cxn modelId="{723D0166-B326-4365-92A3-D81EF6FFBD56}" type="presParOf" srcId="{504E4FFD-291F-4BE7-9AE7-4DFEEDE5F822}" destId="{133D891B-9D82-4969-AAB3-54C73EB1B5CD}" srcOrd="1" destOrd="0" presId="urn:microsoft.com/office/officeart/2005/8/layout/vList2"/>
    <dgm:cxn modelId="{7E346455-06F7-4AB4-8524-07F6D13CE145}" type="presParOf" srcId="{504E4FFD-291F-4BE7-9AE7-4DFEEDE5F822}" destId="{BAC3497B-793F-4566-8575-1454271F4D94}" srcOrd="2" destOrd="0" presId="urn:microsoft.com/office/officeart/2005/8/layout/vList2"/>
    <dgm:cxn modelId="{9C7CB1C2-F476-45AB-A1E5-CB45BDFDC351}" type="presParOf" srcId="{504E4FFD-291F-4BE7-9AE7-4DFEEDE5F822}" destId="{8CAB808D-591A-49E8-9BC4-EC002A02A16F}" srcOrd="3" destOrd="0" presId="urn:microsoft.com/office/officeart/2005/8/layout/vList2"/>
    <dgm:cxn modelId="{82D6EBC9-1D1F-4921-906A-5B9D863FFE6D}" type="presParOf" srcId="{504E4FFD-291F-4BE7-9AE7-4DFEEDE5F822}" destId="{765F26A5-1D08-47C6-8A15-B3B61550DA01}" srcOrd="4" destOrd="0" presId="urn:microsoft.com/office/officeart/2005/8/layout/vList2"/>
    <dgm:cxn modelId="{F54FA67C-B63A-45E8-9258-0CE2242E61A1}" type="presParOf" srcId="{504E4FFD-291F-4BE7-9AE7-4DFEEDE5F822}" destId="{66346BF7-F3F0-4A3D-9C33-3F906347C1CC}" srcOrd="5" destOrd="0" presId="urn:microsoft.com/office/officeart/2005/8/layout/vList2"/>
    <dgm:cxn modelId="{94D7E018-2E65-4A16-A6C6-D388CB75A9F8}" type="presParOf" srcId="{504E4FFD-291F-4BE7-9AE7-4DFEEDE5F822}" destId="{99B04A23-0BA9-4423-BAB0-8D05D8E28743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D877EC-D09F-4235-B4D6-51B38C9B67C1}">
      <dsp:nvSpPr>
        <dsp:cNvPr id="0" name=""/>
        <dsp:cNvSpPr/>
      </dsp:nvSpPr>
      <dsp:spPr>
        <a:xfrm>
          <a:off x="0" y="116959"/>
          <a:ext cx="6666833" cy="25740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b="0" i="0" kern="1200"/>
            <a:t>Yhdenvertaisuuslain noudattamista valvovat yhdenvertaisuusval­tuutettu, yhdenvertaisuus- ja tasa-arvolautakunta se­kä työsuojeluviranomaiset. Poliisi tutkii syrjintä- tai syrjintään liittyviä rikoksia. Tasa-arvovaltuutetun tehtävä on valvoa tasa-arvolain noudattamista.</a:t>
          </a:r>
          <a:endParaRPr lang="en-US" sz="2500" kern="1200"/>
        </a:p>
      </dsp:txBody>
      <dsp:txXfrm>
        <a:off x="125652" y="242611"/>
        <a:ext cx="6415529" cy="2322696"/>
      </dsp:txXfrm>
    </dsp:sp>
    <dsp:sp modelId="{9D97471A-9ADC-41C7-BC7A-A83B647D660D}">
      <dsp:nvSpPr>
        <dsp:cNvPr id="0" name=""/>
        <dsp:cNvSpPr/>
      </dsp:nvSpPr>
      <dsp:spPr>
        <a:xfrm>
          <a:off x="0" y="2762960"/>
          <a:ext cx="6666833" cy="2574000"/>
        </a:xfrm>
        <a:prstGeom prst="round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b="0" i="0" kern="1200"/>
            <a:t>Kansalaisjärjestöt ovat keskeisiä toimijoita eri ryhmien yhdenvertaisuuden edistämisessä.</a:t>
          </a:r>
          <a:endParaRPr lang="en-US" sz="2500" kern="1200"/>
        </a:p>
      </dsp:txBody>
      <dsp:txXfrm>
        <a:off x="125652" y="2888612"/>
        <a:ext cx="6415529" cy="23226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4581D7-EFE3-4253-95BA-0B82627915B8}">
      <dsp:nvSpPr>
        <dsp:cNvPr id="0" name=""/>
        <dsp:cNvSpPr/>
      </dsp:nvSpPr>
      <dsp:spPr>
        <a:xfrm>
          <a:off x="0" y="755959"/>
          <a:ext cx="6263640" cy="754777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b="1" i="0" kern="1200"/>
            <a:t>ROMANIT</a:t>
          </a:r>
          <a:endParaRPr lang="en-US" sz="1900" kern="1200"/>
        </a:p>
      </dsp:txBody>
      <dsp:txXfrm>
        <a:off x="36845" y="792804"/>
        <a:ext cx="6189950" cy="681087"/>
      </dsp:txXfrm>
    </dsp:sp>
    <dsp:sp modelId="{5FFDBF06-B881-4FAB-9B99-3496E38E3B39}">
      <dsp:nvSpPr>
        <dsp:cNvPr id="0" name=""/>
        <dsp:cNvSpPr/>
      </dsp:nvSpPr>
      <dsp:spPr>
        <a:xfrm>
          <a:off x="0" y="1565457"/>
          <a:ext cx="6263640" cy="754777"/>
        </a:xfrm>
        <a:prstGeom prst="roundRect">
          <a:avLst/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b="0" i="0" kern="1200"/>
            <a:t>Romaneihin kohdistuvat ennakkoluulot heikentävät romanien yhdenvertaisia mahdollisuuksia työllistyä</a:t>
          </a:r>
          <a:endParaRPr lang="en-US" sz="1900" kern="1200"/>
        </a:p>
      </dsp:txBody>
      <dsp:txXfrm>
        <a:off x="36845" y="1602302"/>
        <a:ext cx="6189950" cy="681087"/>
      </dsp:txXfrm>
    </dsp:sp>
    <dsp:sp modelId="{C1838A58-8CFF-40A8-96EE-FCFD1E1C9EB6}">
      <dsp:nvSpPr>
        <dsp:cNvPr id="0" name=""/>
        <dsp:cNvSpPr/>
      </dsp:nvSpPr>
      <dsp:spPr>
        <a:xfrm>
          <a:off x="0" y="2374955"/>
          <a:ext cx="6263640" cy="754777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b="0" i="0" kern="1200"/>
            <a:t>Romanilapsia kiusataan kouluissa muita lapsia enemmän</a:t>
          </a:r>
          <a:endParaRPr lang="en-US" sz="1900" kern="1200"/>
        </a:p>
      </dsp:txBody>
      <dsp:txXfrm>
        <a:off x="36845" y="2411800"/>
        <a:ext cx="6189950" cy="681087"/>
      </dsp:txXfrm>
    </dsp:sp>
    <dsp:sp modelId="{0ED43626-D328-4B08-A8BF-3A1CC56DE7F5}">
      <dsp:nvSpPr>
        <dsp:cNvPr id="0" name=""/>
        <dsp:cNvSpPr/>
      </dsp:nvSpPr>
      <dsp:spPr>
        <a:xfrm>
          <a:off x="0" y="3184452"/>
          <a:ext cx="6263640" cy="754777"/>
        </a:xfrm>
        <a:prstGeom prst="roundRect">
          <a:avLst/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b="0" i="0" kern="1200"/>
            <a:t>Romaniperheelle asetetaan erityisehtoja kun he vuokraavat asunnon / vuokra-asuntoa ei myönnetä lainkaan</a:t>
          </a:r>
          <a:endParaRPr lang="en-US" sz="1900" kern="1200"/>
        </a:p>
      </dsp:txBody>
      <dsp:txXfrm>
        <a:off x="36845" y="3221297"/>
        <a:ext cx="6189950" cy="681087"/>
      </dsp:txXfrm>
    </dsp:sp>
    <dsp:sp modelId="{BB6A1BA6-3D55-411F-B3B4-79EFA9D8A469}">
      <dsp:nvSpPr>
        <dsp:cNvPr id="0" name=""/>
        <dsp:cNvSpPr/>
      </dsp:nvSpPr>
      <dsp:spPr>
        <a:xfrm>
          <a:off x="0" y="3993950"/>
          <a:ext cx="6263640" cy="754777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b="0" i="0" kern="1200"/>
            <a:t>Työpaikalla tai kaupassa tapahtuvasta varkaudesta syytetään helposti ensimmäiseksi romanityöntekijää tai -asiakasta</a:t>
          </a:r>
          <a:endParaRPr lang="en-US" sz="1900" kern="1200"/>
        </a:p>
      </dsp:txBody>
      <dsp:txXfrm>
        <a:off x="36845" y="4030795"/>
        <a:ext cx="6189950" cy="68108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FF7493-1772-45EF-A297-113E7CA88872}">
      <dsp:nvSpPr>
        <dsp:cNvPr id="0" name=""/>
        <dsp:cNvSpPr/>
      </dsp:nvSpPr>
      <dsp:spPr>
        <a:xfrm>
          <a:off x="0" y="23269"/>
          <a:ext cx="6666833" cy="635602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b="1" i="0" kern="1200"/>
            <a:t>LAPSET JA NUORET</a:t>
          </a:r>
          <a:endParaRPr lang="en-US" sz="1600" kern="1200"/>
        </a:p>
      </dsp:txBody>
      <dsp:txXfrm>
        <a:off x="31028" y="54297"/>
        <a:ext cx="6604777" cy="573546"/>
      </dsp:txXfrm>
    </dsp:sp>
    <dsp:sp modelId="{A95F731B-3BE5-4D3D-AB1A-8CA7BA7B4F9B}">
      <dsp:nvSpPr>
        <dsp:cNvPr id="0" name=""/>
        <dsp:cNvSpPr/>
      </dsp:nvSpPr>
      <dsp:spPr>
        <a:xfrm>
          <a:off x="0" y="704952"/>
          <a:ext cx="6666833" cy="635602"/>
        </a:xfrm>
        <a:prstGeom prst="roundRect">
          <a:avLst/>
        </a:prstGeom>
        <a:gradFill rotWithShape="0">
          <a:gsLst>
            <a:gs pos="0">
              <a:schemeClr val="accent5">
                <a:hueOff val="-965506"/>
                <a:satOff val="-2488"/>
                <a:lumOff val="-168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965506"/>
                <a:satOff val="-2488"/>
                <a:lumOff val="-168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965506"/>
                <a:satOff val="-2488"/>
                <a:lumOff val="-168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b="0" i="0" kern="1200"/>
            <a:t>Lapsia ja nuoria ei kuulla heidän elämäänsä koskevia päätöksiä tehtäessä</a:t>
          </a:r>
          <a:endParaRPr lang="en-US" sz="1600" kern="1200"/>
        </a:p>
      </dsp:txBody>
      <dsp:txXfrm>
        <a:off x="31028" y="735980"/>
        <a:ext cx="6604777" cy="573546"/>
      </dsp:txXfrm>
    </dsp:sp>
    <dsp:sp modelId="{3240E702-9200-472F-B2B1-4D1654EC7FC4}">
      <dsp:nvSpPr>
        <dsp:cNvPr id="0" name=""/>
        <dsp:cNvSpPr/>
      </dsp:nvSpPr>
      <dsp:spPr>
        <a:xfrm>
          <a:off x="0" y="1386634"/>
          <a:ext cx="6666833" cy="635602"/>
        </a:xfrm>
        <a:prstGeom prst="roundRect">
          <a:avLst/>
        </a:prstGeom>
        <a:gradFill rotWithShape="0">
          <a:gsLst>
            <a:gs pos="0">
              <a:schemeClr val="accent5">
                <a:hueOff val="-1931012"/>
                <a:satOff val="-4977"/>
                <a:lumOff val="-33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931012"/>
                <a:satOff val="-4977"/>
                <a:lumOff val="-33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931012"/>
                <a:satOff val="-4977"/>
                <a:lumOff val="-33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b="0" i="0" kern="1200"/>
            <a:t>Nuorten heikompi asema työmarkkinoilla</a:t>
          </a:r>
          <a:endParaRPr lang="en-US" sz="1600" kern="1200"/>
        </a:p>
      </dsp:txBody>
      <dsp:txXfrm>
        <a:off x="31028" y="1417662"/>
        <a:ext cx="6604777" cy="573546"/>
      </dsp:txXfrm>
    </dsp:sp>
    <dsp:sp modelId="{43154766-1ECC-45DE-BD41-9DD27F80A493}">
      <dsp:nvSpPr>
        <dsp:cNvPr id="0" name=""/>
        <dsp:cNvSpPr/>
      </dsp:nvSpPr>
      <dsp:spPr>
        <a:xfrm>
          <a:off x="0" y="2068317"/>
          <a:ext cx="6666833" cy="635602"/>
        </a:xfrm>
        <a:prstGeom prst="roundRect">
          <a:avLst/>
        </a:prstGeom>
        <a:gradFill rotWithShape="0">
          <a:gsLst>
            <a:gs pos="0">
              <a:schemeClr val="accent5">
                <a:hueOff val="-2896518"/>
                <a:satOff val="-7465"/>
                <a:lumOff val="-504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896518"/>
                <a:satOff val="-7465"/>
                <a:lumOff val="-504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896518"/>
                <a:satOff val="-7465"/>
                <a:lumOff val="-504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b="0" i="0" kern="1200"/>
            <a:t>Kouluissa esiintyvä syrjintä, kiusaaminen ja seksuaalinen häirintä</a:t>
          </a:r>
          <a:endParaRPr lang="en-US" sz="1600" kern="1200"/>
        </a:p>
      </dsp:txBody>
      <dsp:txXfrm>
        <a:off x="31028" y="2099345"/>
        <a:ext cx="6604777" cy="573546"/>
      </dsp:txXfrm>
    </dsp:sp>
    <dsp:sp modelId="{2A621E83-9173-4C56-91DD-D3F7E0D90F64}">
      <dsp:nvSpPr>
        <dsp:cNvPr id="0" name=""/>
        <dsp:cNvSpPr/>
      </dsp:nvSpPr>
      <dsp:spPr>
        <a:xfrm>
          <a:off x="0" y="2750000"/>
          <a:ext cx="6666833" cy="635602"/>
        </a:xfrm>
        <a:prstGeom prst="roundRect">
          <a:avLst/>
        </a:prstGeom>
        <a:gradFill rotWithShape="0">
          <a:gsLst>
            <a:gs pos="0">
              <a:schemeClr val="accent5">
                <a:hueOff val="-3862025"/>
                <a:satOff val="-9954"/>
                <a:lumOff val="-672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862025"/>
                <a:satOff val="-9954"/>
                <a:lumOff val="-672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862025"/>
                <a:satOff val="-9954"/>
                <a:lumOff val="-672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b="1" i="0" kern="1200"/>
            <a:t>VANHUKSET JA IKÄÄNTYNEET</a:t>
          </a:r>
          <a:endParaRPr lang="en-US" sz="1600" kern="1200"/>
        </a:p>
      </dsp:txBody>
      <dsp:txXfrm>
        <a:off x="31028" y="2781028"/>
        <a:ext cx="6604777" cy="573546"/>
      </dsp:txXfrm>
    </dsp:sp>
    <dsp:sp modelId="{110D3772-256A-4C71-8654-820464AF57CC}">
      <dsp:nvSpPr>
        <dsp:cNvPr id="0" name=""/>
        <dsp:cNvSpPr/>
      </dsp:nvSpPr>
      <dsp:spPr>
        <a:xfrm>
          <a:off x="0" y="3431682"/>
          <a:ext cx="6666833" cy="635602"/>
        </a:xfrm>
        <a:prstGeom prst="roundRect">
          <a:avLst/>
        </a:prstGeom>
        <a:gradFill rotWithShape="0">
          <a:gsLst>
            <a:gs pos="0">
              <a:schemeClr val="accent5">
                <a:hueOff val="-4827531"/>
                <a:satOff val="-12442"/>
                <a:lumOff val="-840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827531"/>
                <a:satOff val="-12442"/>
                <a:lumOff val="-840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827531"/>
                <a:satOff val="-12442"/>
                <a:lumOff val="-840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b="0" i="0" kern="1200"/>
            <a:t>Vanhukset kokevat että heidät nähdään sairaina tai kyvyttöminä vaikuttamaan heidän omaa elämäänsä koskeviin ratkaisuihin</a:t>
          </a:r>
          <a:endParaRPr lang="en-US" sz="1600" kern="1200"/>
        </a:p>
      </dsp:txBody>
      <dsp:txXfrm>
        <a:off x="31028" y="3462710"/>
        <a:ext cx="6604777" cy="573546"/>
      </dsp:txXfrm>
    </dsp:sp>
    <dsp:sp modelId="{24FEBCDC-8941-49AF-963B-2BE7EAF319DA}">
      <dsp:nvSpPr>
        <dsp:cNvPr id="0" name=""/>
        <dsp:cNvSpPr/>
      </dsp:nvSpPr>
      <dsp:spPr>
        <a:xfrm>
          <a:off x="0" y="4113365"/>
          <a:ext cx="6666833" cy="635602"/>
        </a:xfrm>
        <a:prstGeom prst="roundRect">
          <a:avLst/>
        </a:prstGeom>
        <a:gradFill rotWithShape="0">
          <a:gsLst>
            <a:gs pos="0">
              <a:schemeClr val="accent5">
                <a:hueOff val="-5793037"/>
                <a:satOff val="-14931"/>
                <a:lumOff val="-1008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5793037"/>
                <a:satOff val="-14931"/>
                <a:lumOff val="-1008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5793037"/>
                <a:satOff val="-14931"/>
                <a:lumOff val="-1008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b="0" i="0" kern="1200"/>
            <a:t>Ikääntyneiden kohtaa syrjintä työmarkkinoilla</a:t>
          </a:r>
          <a:endParaRPr lang="en-US" sz="1600" kern="1200"/>
        </a:p>
      </dsp:txBody>
      <dsp:txXfrm>
        <a:off x="31028" y="4144393"/>
        <a:ext cx="6604777" cy="573546"/>
      </dsp:txXfrm>
    </dsp:sp>
    <dsp:sp modelId="{7F95D980-08AB-46B5-A60C-E2A12140D1DB}">
      <dsp:nvSpPr>
        <dsp:cNvPr id="0" name=""/>
        <dsp:cNvSpPr/>
      </dsp:nvSpPr>
      <dsp:spPr>
        <a:xfrm>
          <a:off x="0" y="4795047"/>
          <a:ext cx="6666833" cy="635602"/>
        </a:xfrm>
        <a:prstGeom prst="roundRect">
          <a:avLst/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b="0" i="0" kern="1200"/>
            <a:t>Vanhusten tarpeiden ohittaminen sähköisiä palveluita suunniteltaessa</a:t>
          </a:r>
          <a:endParaRPr lang="en-US" sz="1600" kern="1200"/>
        </a:p>
      </dsp:txBody>
      <dsp:txXfrm>
        <a:off x="31028" y="4826075"/>
        <a:ext cx="6604777" cy="57354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FB65FB-F0A2-4626-864D-97AEFDAEF22D}">
      <dsp:nvSpPr>
        <dsp:cNvPr id="0" name=""/>
        <dsp:cNvSpPr/>
      </dsp:nvSpPr>
      <dsp:spPr>
        <a:xfrm>
          <a:off x="0" y="146132"/>
          <a:ext cx="7559504" cy="144209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b="1" i="0" kern="1200"/>
            <a:t>USKONNOLLISET JA VAKAUMUKSELLISET RYHMÄT</a:t>
          </a:r>
          <a:endParaRPr lang="en-US" sz="2600" kern="1200"/>
        </a:p>
      </dsp:txBody>
      <dsp:txXfrm>
        <a:off x="70397" y="216529"/>
        <a:ext cx="7418710" cy="1301304"/>
      </dsp:txXfrm>
    </dsp:sp>
    <dsp:sp modelId="{BAC3497B-793F-4566-8575-1454271F4D94}">
      <dsp:nvSpPr>
        <dsp:cNvPr id="0" name=""/>
        <dsp:cNvSpPr/>
      </dsp:nvSpPr>
      <dsp:spPr>
        <a:xfrm>
          <a:off x="0" y="1663110"/>
          <a:ext cx="7559504" cy="1442098"/>
        </a:xfrm>
        <a:prstGeom prst="round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b="0" i="0" kern="1200"/>
            <a:t>Henkilön vaatetukseen tai uskonnonharjoittamiseen liittyviä tekijöitä pidetään esteenä henkilön työnteolle silloin kun ne tosiasiallisesti eivät sitä ole</a:t>
          </a:r>
          <a:endParaRPr lang="en-US" sz="2600" kern="1200"/>
        </a:p>
      </dsp:txBody>
      <dsp:txXfrm>
        <a:off x="70397" y="1733507"/>
        <a:ext cx="7418710" cy="1301304"/>
      </dsp:txXfrm>
    </dsp:sp>
    <dsp:sp modelId="{765F26A5-1D08-47C6-8A15-B3B61550DA01}">
      <dsp:nvSpPr>
        <dsp:cNvPr id="0" name=""/>
        <dsp:cNvSpPr/>
      </dsp:nvSpPr>
      <dsp:spPr>
        <a:xfrm>
          <a:off x="0" y="3180088"/>
          <a:ext cx="7559504" cy="1442098"/>
        </a:xfrm>
        <a:prstGeom prst="round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b="0" i="0" kern="1200"/>
            <a:t>Uskonnollisiin vähemmistöihin kuuluvat henkilöt kohtaavat ennakkoluuloja ja heidän on vaikeampi työllistyä</a:t>
          </a:r>
          <a:endParaRPr lang="en-US" sz="2600" kern="1200"/>
        </a:p>
      </dsp:txBody>
      <dsp:txXfrm>
        <a:off x="70397" y="3250485"/>
        <a:ext cx="7418710" cy="1301304"/>
      </dsp:txXfrm>
    </dsp:sp>
    <dsp:sp modelId="{99B04A23-0BA9-4423-BAB0-8D05D8E28743}">
      <dsp:nvSpPr>
        <dsp:cNvPr id="0" name=""/>
        <dsp:cNvSpPr/>
      </dsp:nvSpPr>
      <dsp:spPr>
        <a:xfrm>
          <a:off x="0" y="4697066"/>
          <a:ext cx="7559504" cy="1442098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b="0" i="0" kern="1200"/>
            <a:t>Uskonnollisiin vähemmistöihin kohdistuu viharikollisuutta (väkivalta ja ilkivallanteot)</a:t>
          </a:r>
          <a:endParaRPr lang="en-US" sz="2600" kern="1200"/>
        </a:p>
      </dsp:txBody>
      <dsp:txXfrm>
        <a:off x="70397" y="4767463"/>
        <a:ext cx="7418710" cy="13013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C0FEFE-7098-467B-A0A1-FD22C1947A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F7672C1-DC4A-4F09-A94C-A3823ED892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3C76AB7-29A1-4A5C-9464-1DC87D952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D1B0-064D-45B2-82B8-C863117BC555}" type="datetimeFigureOut">
              <a:rPr lang="fi-FI" smtClean="0"/>
              <a:t>29.4.2022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BFB2C12-B18B-4B7C-9C93-8A43B53C9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F3D7728-0DC1-45EA-AB60-1697E5A46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5ACE6-5CAC-4B80-899B-51DE4153A00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9723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695CB2-E7A7-422C-B402-AEFA12E5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11F030F-9D02-4419-A3CD-0A917515FE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C33E8EA-9DAB-400D-AAE2-727DABC71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D1B0-064D-45B2-82B8-C863117BC555}" type="datetimeFigureOut">
              <a:rPr lang="fi-FI" smtClean="0"/>
              <a:t>29.4.2022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A3FC502-D6CC-4202-8CAD-2B6DA54B5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5E49D25-EC7B-4795-AF82-0AF8C65A5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5ACE6-5CAC-4B80-899B-51DE4153A00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9465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424FFC37-A3D5-4A6F-835B-76036F7361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89C3862-80BF-4CB2-8169-FEF5B1DE06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DF907C8-25B2-479C-BD42-D961DBDC5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D1B0-064D-45B2-82B8-C863117BC555}" type="datetimeFigureOut">
              <a:rPr lang="fi-FI" smtClean="0"/>
              <a:t>29.4.2022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AF9D681-426C-44CF-886C-3096BA559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C206F24-5CBE-4E92-9A9A-A9A3E5CDD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5ACE6-5CAC-4B80-899B-51DE4153A00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333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01F6CD-5C9D-438F-AD63-4D26B6A11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1499C4F-214A-4B97-A814-B5D4669509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1919A22-1205-4D42-B264-06AC0B7F2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D1B0-064D-45B2-82B8-C863117BC555}" type="datetimeFigureOut">
              <a:rPr lang="fi-FI" smtClean="0"/>
              <a:t>29.4.2022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9D9F880-21AC-481B-B288-2743FCC1C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F9B6B3E-8329-4989-B7ED-8E0D12535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5ACE6-5CAC-4B80-899B-51DE4153A00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5542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D930F66-F57E-45DD-9978-95C6C6377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8F4790E-905C-4182-973A-AE3CA652C6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7762469-9BA3-4ACD-AEBF-8B99CF7B2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D1B0-064D-45B2-82B8-C863117BC555}" type="datetimeFigureOut">
              <a:rPr lang="fi-FI" smtClean="0"/>
              <a:t>29.4.2022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1B49832-D3A7-4A92-8A8D-2F7CD1FCA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C05307A-D4A5-402A-BB56-E03CE0F6D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5ACE6-5CAC-4B80-899B-51DE4153A00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8756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8B3E56E-5F2D-42D1-95A6-5612B09F5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6623ED-0BDE-44C2-BAF9-72DEC9ECEB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C9FBE05-1811-48C1-BAE5-FC8FEE159C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E8EE2DC-0046-443F-8148-2894F753D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D1B0-064D-45B2-82B8-C863117BC555}" type="datetimeFigureOut">
              <a:rPr lang="fi-FI" smtClean="0"/>
              <a:t>29.4.2022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EE8CB84-2B37-46CC-9A4B-846BEF5A1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F9D9D63-FE3B-4F52-A1F6-CCECE24E1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5ACE6-5CAC-4B80-899B-51DE4153A00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674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34018D3-9B13-4070-8E6C-AF7B000FB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83171CF-FF72-4B8E-B444-195894ECF1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E09CF62-B833-4F3F-A7BF-71A367EE92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F689CB3-0234-45FC-8FA2-EA0A92A55D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5D4A9B90-7087-4A31-8490-56F4B8FC3F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6135866-CC93-4BB5-BFF8-D10477ACB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D1B0-064D-45B2-82B8-C863117BC555}" type="datetimeFigureOut">
              <a:rPr lang="fi-FI" smtClean="0"/>
              <a:t>29.4.2022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C741A0D-51AF-488C-9848-A7BCA1968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75B3B46-E6CD-49F1-A9B9-59A8160A6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5ACE6-5CAC-4B80-899B-51DE4153A00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7962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221A86C-17BC-46B6-B148-CB009B0B2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82571CB-9F75-46EA-BA18-5494A8172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D1B0-064D-45B2-82B8-C863117BC555}" type="datetimeFigureOut">
              <a:rPr lang="fi-FI" smtClean="0"/>
              <a:t>29.4.2022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92D0798B-C06D-44C9-A62E-D3EB9C703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3FD0D14-7596-4A35-A642-B4DFE6070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5ACE6-5CAC-4B80-899B-51DE4153A00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3408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974A63A-9508-4480-AE0F-0F6DC24C4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D1B0-064D-45B2-82B8-C863117BC555}" type="datetimeFigureOut">
              <a:rPr lang="fi-FI" smtClean="0"/>
              <a:t>29.4.2022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857A7CB-8D4E-458E-8CBE-7518F59A9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418EDF6-1805-4EBC-BCA2-6636E21A5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5ACE6-5CAC-4B80-899B-51DE4153A00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6224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80F537A-98EF-4989-960F-DEAE4BE4E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C502E82-55B0-45A9-8AB4-584FFC1CD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447B9BE-28EE-4EEE-8ED0-FC00029A53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7CF859B-F5EF-48E0-A3EE-D1D210F84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D1B0-064D-45B2-82B8-C863117BC555}" type="datetimeFigureOut">
              <a:rPr lang="fi-FI" smtClean="0"/>
              <a:t>29.4.2022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AFBDFCD-8659-4829-9253-D4713F8E3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8E87C85-5AE7-4ECA-AD51-650FA2437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5ACE6-5CAC-4B80-899B-51DE4153A00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3989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06ADD1-6D37-4999-B0C9-07F96FA1B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1C087251-A810-4549-A55E-C287D5627A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30FC754-D954-4F85-A9DA-1C2A1D6DE6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64D28E8-F9CB-4A28-A77D-1DB4D0918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D1B0-064D-45B2-82B8-C863117BC555}" type="datetimeFigureOut">
              <a:rPr lang="fi-FI" smtClean="0"/>
              <a:t>29.4.2022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0336B7F-3720-426F-AFD7-5AECB2781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74C6AF4-4566-4EEA-B7BF-F3CD5789A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5ACE6-5CAC-4B80-899B-51DE4153A00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8723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3D0FC8E2-5200-4B12-A4A1-8031578BA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29F5C6D-F2BA-427C-91F3-52B3D9963A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7CCCD0C-0658-4BB4-992A-B46C5B9CFE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D1D1B0-064D-45B2-82B8-C863117BC555}" type="datetimeFigureOut">
              <a:rPr lang="fi-FI" smtClean="0"/>
              <a:t>29.4.2022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2B094C1-D74F-4533-84D6-7A6E801E93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7769C87-99FC-405E-9865-800BD4CF6D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65ACE6-5CAC-4B80-899B-51DE4153A00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335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ebT9zW9SjFc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5" name="Rectangle 24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26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28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30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Rectangle 32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48DA356-04D0-4F6A-BC22-FFD2A37597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6396" y="586855"/>
            <a:ext cx="4230100" cy="338749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KANSALAISTEN PERUSOIKEUDET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0F69BD1-78A7-43EB-8BE0-F784E0220F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03158" y="649480"/>
            <a:ext cx="4862447" cy="554604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000" b="1"/>
              <a:t>Kielelliset oikeudet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000" b="0" i="0">
                <a:effectLst/>
              </a:rPr>
              <a:t> Yksilön oikeuksia. Viranomaisilla, kuten kunnilla, tai muilla julkisia tehtäviä hoitavilla on kielellisistä oikeuksista syntyviä velvollisuuksia. Yksilöä tulee palvella hänen kielellään</a:t>
            </a:r>
            <a:endParaRPr lang="en-US" sz="2000" b="1"/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000" b="0" i="0">
                <a:effectLst/>
              </a:rPr>
              <a:t>Oikeusministeriö seuraa kielilain täytäntöönpanoa ja soveltamista, antaa suosituksia sekä tarvittaessa tekee aloitteita ja ryhtyy muihin toimenpiteisiin epäkohtien korjaamiseksi.</a:t>
            </a:r>
            <a:endParaRPr lang="en-US" sz="2000" b="1" i="0">
              <a:effectLst/>
            </a:endParaRP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000" b="0" i="0">
                <a:effectLst/>
              </a:rPr>
              <a:t>Toisen maan kansalaisella on samat oikeudet kuin Suomen kansalaisella käyttää suomea tai ruotsia viranomaisissa.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000">
                <a:hlinkClick r:id="rId2"/>
              </a:rPr>
              <a:t>Lasten kielelliset oikeudet - YouTube</a:t>
            </a:r>
            <a:endParaRPr lang="en-US" sz="2000" b="0" i="0">
              <a:effectLst/>
            </a:endParaRP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448235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7E72310-D3CF-4EC2-BE0F-711F6BD95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1" y="2767106"/>
            <a:ext cx="2880828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SYRJINTÄ ERI VÄESTÖRYHMISSÄ</a:t>
            </a: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008F7011-F8D3-0FE5-C3D5-C8C7904DA2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9494183"/>
              </p:ext>
            </p:extLst>
          </p:nvPr>
        </p:nvGraphicFramePr>
        <p:xfrm>
          <a:off x="3794296" y="288758"/>
          <a:ext cx="7559504" cy="62852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605899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900814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4437" y="633165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621" y="636723"/>
            <a:ext cx="4000062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80CF63F-AB37-408A-B35B-D8398198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4872" y="982272"/>
            <a:ext cx="3388419" cy="4560970"/>
          </a:xfrm>
        </p:spPr>
        <p:txBody>
          <a:bodyPr>
            <a:normAutofit/>
          </a:bodyPr>
          <a:lstStyle/>
          <a:p>
            <a:r>
              <a:rPr lang="fi-FI" sz="3700">
                <a:solidFill>
                  <a:srgbClr val="FFFFFF"/>
                </a:solidFill>
              </a:rPr>
              <a:t>PERUS- JA IHMISOIKEUDET</a:t>
            </a:r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01782" y="1352302"/>
            <a:ext cx="6655597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F694B1F-A57E-4C3B-BFCD-28D37AF158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1862" y="1719618"/>
            <a:ext cx="5948831" cy="4334629"/>
          </a:xfrm>
        </p:spPr>
        <p:txBody>
          <a:bodyPr anchor="ctr">
            <a:normAutofit/>
          </a:bodyPr>
          <a:lstStyle/>
          <a:p>
            <a:r>
              <a:rPr lang="fi-FI" sz="2400" b="0" i="0" dirty="0">
                <a:solidFill>
                  <a:srgbClr val="FEFFFF"/>
                </a:solidFill>
                <a:effectLst/>
                <a:latin typeface="myriad-pro"/>
              </a:rPr>
              <a:t>Perustuslain mukaan Suomen valtiosääntö turvaa ihmisarvon loukkaamattomuuden ja yksilön vapauden ja oikeudet sekä edistää oikeudenmukaisuutta yhteiskunnassa. Perustuslain 22 §:n mukaan julkisen vallan on turvattava perusoikeuksien ja ihmisoikeuksien toteutuminen.</a:t>
            </a:r>
          </a:p>
          <a:p>
            <a:r>
              <a:rPr lang="fi-FI" sz="2400" b="0" i="0" dirty="0">
                <a:solidFill>
                  <a:srgbClr val="FEFFFF"/>
                </a:solidFill>
                <a:effectLst/>
                <a:latin typeface="myriad-pro"/>
              </a:rPr>
              <a:t>Suomen kansainvälisestä ihmisoikeuspolitiikasta vastaa ulkoasiainministeriö.</a:t>
            </a:r>
            <a:endParaRPr lang="fi-FI" sz="2400" dirty="0">
              <a:solidFill>
                <a:srgbClr val="FE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6125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62064C0E-0CFE-454D-94CD-000D8CA4A2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fi-FI" sz="4000">
                <a:solidFill>
                  <a:srgbClr val="FFFFFF"/>
                </a:solidFill>
              </a:rPr>
              <a:t>Kansalaisten perusoikeudet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6CFF1F7-ACF7-45A3-8416-154726FFF4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fi-FI" b="0" i="0" dirty="0">
                <a:effectLst/>
                <a:latin typeface="myriad-pro"/>
              </a:rPr>
              <a:t>Yhdenvertaisuus on perusoikeus, jonka turvaaminen on keskeisellä sijalla perus- ja ihmisoikeuksien toteutumisessa</a:t>
            </a:r>
          </a:p>
          <a:p>
            <a:r>
              <a:rPr lang="fi-FI" b="0" i="0" dirty="0">
                <a:effectLst/>
                <a:latin typeface="myriad-pro"/>
              </a:rPr>
              <a:t> </a:t>
            </a:r>
            <a:r>
              <a:rPr lang="fi-FI" u="sng" dirty="0">
                <a:latin typeface="myriad-pro"/>
              </a:rPr>
              <a:t>Yhdenvertaisuuslain mukaan </a:t>
            </a:r>
            <a:r>
              <a:rPr lang="fi-FI" b="0" i="0" dirty="0">
                <a:effectLst/>
                <a:latin typeface="myriad-pro"/>
              </a:rPr>
              <a:t>ketään ei saa syrjiä sukupuolen, iän, alkuperän, kansalaisuuden, kielen, uskonnon, vakaumuksen, mielipiteen, poliittisen toiminnan, ammattiyhdistystoiminnan, perhesuhteiden, terveydentilan, vammaisuuden, seksuaalisen suuntautumisen tai muun henkilöön liittyvän syyn perusteella.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47881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8">
            <a:extLst>
              <a:ext uri="{FF2B5EF4-FFF2-40B4-BE49-F238E27FC236}">
                <a16:creationId xmlns:a16="http://schemas.microsoft.com/office/drawing/2014/main" id="{1825AC39-5F85-4CAA-8A81-A1287086B2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95DA4D23-37FC-4B90-8188-F0377C5FF4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4417162" cy="6858000"/>
          </a:xfrm>
          <a:custGeom>
            <a:avLst/>
            <a:gdLst>
              <a:gd name="connsiteX0" fmla="*/ 0 w 4417162"/>
              <a:gd name="connsiteY0" fmla="*/ 0 h 6858000"/>
              <a:gd name="connsiteX1" fmla="*/ 144378 w 4417162"/>
              <a:gd name="connsiteY1" fmla="*/ 0 h 6858000"/>
              <a:gd name="connsiteX2" fmla="*/ 2310062 w 4417162"/>
              <a:gd name="connsiteY2" fmla="*/ 0 h 6858000"/>
              <a:gd name="connsiteX3" fmla="*/ 4227367 w 4417162"/>
              <a:gd name="connsiteY3" fmla="*/ 0 h 6858000"/>
              <a:gd name="connsiteX4" fmla="*/ 4232407 w 4417162"/>
              <a:gd name="connsiteY4" fmla="*/ 66675 h 6858000"/>
              <a:gd name="connsiteX5" fmla="*/ 4240804 w 4417162"/>
              <a:gd name="connsiteY5" fmla="*/ 122237 h 6858000"/>
              <a:gd name="connsiteX6" fmla="*/ 4250882 w 4417162"/>
              <a:gd name="connsiteY6" fmla="*/ 174625 h 6858000"/>
              <a:gd name="connsiteX7" fmla="*/ 4267678 w 4417162"/>
              <a:gd name="connsiteY7" fmla="*/ 217487 h 6858000"/>
              <a:gd name="connsiteX8" fmla="*/ 4284474 w 4417162"/>
              <a:gd name="connsiteY8" fmla="*/ 260350 h 6858000"/>
              <a:gd name="connsiteX9" fmla="*/ 4304629 w 4417162"/>
              <a:gd name="connsiteY9" fmla="*/ 296862 h 6858000"/>
              <a:gd name="connsiteX10" fmla="*/ 4324784 w 4417162"/>
              <a:gd name="connsiteY10" fmla="*/ 334962 h 6858000"/>
              <a:gd name="connsiteX11" fmla="*/ 4343260 w 4417162"/>
              <a:gd name="connsiteY11" fmla="*/ 369887 h 6858000"/>
              <a:gd name="connsiteX12" fmla="*/ 4361735 w 4417162"/>
              <a:gd name="connsiteY12" fmla="*/ 409575 h 6858000"/>
              <a:gd name="connsiteX13" fmla="*/ 4378531 w 4417162"/>
              <a:gd name="connsiteY13" fmla="*/ 450850 h 6858000"/>
              <a:gd name="connsiteX14" fmla="*/ 4393648 w 4417162"/>
              <a:gd name="connsiteY14" fmla="*/ 496887 h 6858000"/>
              <a:gd name="connsiteX15" fmla="*/ 4405405 w 4417162"/>
              <a:gd name="connsiteY15" fmla="*/ 546100 h 6858000"/>
              <a:gd name="connsiteX16" fmla="*/ 4413803 w 4417162"/>
              <a:gd name="connsiteY16" fmla="*/ 606425 h 6858000"/>
              <a:gd name="connsiteX17" fmla="*/ 4417162 w 4417162"/>
              <a:gd name="connsiteY17" fmla="*/ 673100 h 6858000"/>
              <a:gd name="connsiteX18" fmla="*/ 4413803 w 4417162"/>
              <a:gd name="connsiteY18" fmla="*/ 744537 h 6858000"/>
              <a:gd name="connsiteX19" fmla="*/ 4405405 w 4417162"/>
              <a:gd name="connsiteY19" fmla="*/ 801687 h 6858000"/>
              <a:gd name="connsiteX20" fmla="*/ 4393648 w 4417162"/>
              <a:gd name="connsiteY20" fmla="*/ 854075 h 6858000"/>
              <a:gd name="connsiteX21" fmla="*/ 4378531 w 4417162"/>
              <a:gd name="connsiteY21" fmla="*/ 901700 h 6858000"/>
              <a:gd name="connsiteX22" fmla="*/ 4361735 w 4417162"/>
              <a:gd name="connsiteY22" fmla="*/ 942975 h 6858000"/>
              <a:gd name="connsiteX23" fmla="*/ 4341580 w 4417162"/>
              <a:gd name="connsiteY23" fmla="*/ 981075 h 6858000"/>
              <a:gd name="connsiteX24" fmla="*/ 4321425 w 4417162"/>
              <a:gd name="connsiteY24" fmla="*/ 1017587 h 6858000"/>
              <a:gd name="connsiteX25" fmla="*/ 4301270 w 4417162"/>
              <a:gd name="connsiteY25" fmla="*/ 1055687 h 6858000"/>
              <a:gd name="connsiteX26" fmla="*/ 4282794 w 4417162"/>
              <a:gd name="connsiteY26" fmla="*/ 1095375 h 6858000"/>
              <a:gd name="connsiteX27" fmla="*/ 4264318 w 4417162"/>
              <a:gd name="connsiteY27" fmla="*/ 1136650 h 6858000"/>
              <a:gd name="connsiteX28" fmla="*/ 4249203 w 4417162"/>
              <a:gd name="connsiteY28" fmla="*/ 1182687 h 6858000"/>
              <a:gd name="connsiteX29" fmla="*/ 4239125 w 4417162"/>
              <a:gd name="connsiteY29" fmla="*/ 1235075 h 6858000"/>
              <a:gd name="connsiteX30" fmla="*/ 4229047 w 4417162"/>
              <a:gd name="connsiteY30" fmla="*/ 1295400 h 6858000"/>
              <a:gd name="connsiteX31" fmla="*/ 4227367 w 4417162"/>
              <a:gd name="connsiteY31" fmla="*/ 1363662 h 6858000"/>
              <a:gd name="connsiteX32" fmla="*/ 4229047 w 4417162"/>
              <a:gd name="connsiteY32" fmla="*/ 1431925 h 6858000"/>
              <a:gd name="connsiteX33" fmla="*/ 4239125 w 4417162"/>
              <a:gd name="connsiteY33" fmla="*/ 1492250 h 6858000"/>
              <a:gd name="connsiteX34" fmla="*/ 4249203 w 4417162"/>
              <a:gd name="connsiteY34" fmla="*/ 1544637 h 6858000"/>
              <a:gd name="connsiteX35" fmla="*/ 4264318 w 4417162"/>
              <a:gd name="connsiteY35" fmla="*/ 1589087 h 6858000"/>
              <a:gd name="connsiteX36" fmla="*/ 4282794 w 4417162"/>
              <a:gd name="connsiteY36" fmla="*/ 1631950 h 6858000"/>
              <a:gd name="connsiteX37" fmla="*/ 4301270 w 4417162"/>
              <a:gd name="connsiteY37" fmla="*/ 1671637 h 6858000"/>
              <a:gd name="connsiteX38" fmla="*/ 4321425 w 4417162"/>
              <a:gd name="connsiteY38" fmla="*/ 1708150 h 6858000"/>
              <a:gd name="connsiteX39" fmla="*/ 4341580 w 4417162"/>
              <a:gd name="connsiteY39" fmla="*/ 1743075 h 6858000"/>
              <a:gd name="connsiteX40" fmla="*/ 4361735 w 4417162"/>
              <a:gd name="connsiteY40" fmla="*/ 1782762 h 6858000"/>
              <a:gd name="connsiteX41" fmla="*/ 4378531 w 4417162"/>
              <a:gd name="connsiteY41" fmla="*/ 1824037 h 6858000"/>
              <a:gd name="connsiteX42" fmla="*/ 4393648 w 4417162"/>
              <a:gd name="connsiteY42" fmla="*/ 1870075 h 6858000"/>
              <a:gd name="connsiteX43" fmla="*/ 4405405 w 4417162"/>
              <a:gd name="connsiteY43" fmla="*/ 1922462 h 6858000"/>
              <a:gd name="connsiteX44" fmla="*/ 4413803 w 4417162"/>
              <a:gd name="connsiteY44" fmla="*/ 1982787 h 6858000"/>
              <a:gd name="connsiteX45" fmla="*/ 4417162 w 4417162"/>
              <a:gd name="connsiteY45" fmla="*/ 2051050 h 6858000"/>
              <a:gd name="connsiteX46" fmla="*/ 4413803 w 4417162"/>
              <a:gd name="connsiteY46" fmla="*/ 2119312 h 6858000"/>
              <a:gd name="connsiteX47" fmla="*/ 4405405 w 4417162"/>
              <a:gd name="connsiteY47" fmla="*/ 2179637 h 6858000"/>
              <a:gd name="connsiteX48" fmla="*/ 4393648 w 4417162"/>
              <a:gd name="connsiteY48" fmla="*/ 2232025 h 6858000"/>
              <a:gd name="connsiteX49" fmla="*/ 4378531 w 4417162"/>
              <a:gd name="connsiteY49" fmla="*/ 2278062 h 6858000"/>
              <a:gd name="connsiteX50" fmla="*/ 4361735 w 4417162"/>
              <a:gd name="connsiteY50" fmla="*/ 2319337 h 6858000"/>
              <a:gd name="connsiteX51" fmla="*/ 4341580 w 4417162"/>
              <a:gd name="connsiteY51" fmla="*/ 2359025 h 6858000"/>
              <a:gd name="connsiteX52" fmla="*/ 4321425 w 4417162"/>
              <a:gd name="connsiteY52" fmla="*/ 2395537 h 6858000"/>
              <a:gd name="connsiteX53" fmla="*/ 4301270 w 4417162"/>
              <a:gd name="connsiteY53" fmla="*/ 2433637 h 6858000"/>
              <a:gd name="connsiteX54" fmla="*/ 4282794 w 4417162"/>
              <a:gd name="connsiteY54" fmla="*/ 2471737 h 6858000"/>
              <a:gd name="connsiteX55" fmla="*/ 4264318 w 4417162"/>
              <a:gd name="connsiteY55" fmla="*/ 2513012 h 6858000"/>
              <a:gd name="connsiteX56" fmla="*/ 4249203 w 4417162"/>
              <a:gd name="connsiteY56" fmla="*/ 2560637 h 6858000"/>
              <a:gd name="connsiteX57" fmla="*/ 4239125 w 4417162"/>
              <a:gd name="connsiteY57" fmla="*/ 2613025 h 6858000"/>
              <a:gd name="connsiteX58" fmla="*/ 4229047 w 4417162"/>
              <a:gd name="connsiteY58" fmla="*/ 2671762 h 6858000"/>
              <a:gd name="connsiteX59" fmla="*/ 4227367 w 4417162"/>
              <a:gd name="connsiteY59" fmla="*/ 2741612 h 6858000"/>
              <a:gd name="connsiteX60" fmla="*/ 4229047 w 4417162"/>
              <a:gd name="connsiteY60" fmla="*/ 2809875 h 6858000"/>
              <a:gd name="connsiteX61" fmla="*/ 4239125 w 4417162"/>
              <a:gd name="connsiteY61" fmla="*/ 2868612 h 6858000"/>
              <a:gd name="connsiteX62" fmla="*/ 4249203 w 4417162"/>
              <a:gd name="connsiteY62" fmla="*/ 2922587 h 6858000"/>
              <a:gd name="connsiteX63" fmla="*/ 4264318 w 4417162"/>
              <a:gd name="connsiteY63" fmla="*/ 2967037 h 6858000"/>
              <a:gd name="connsiteX64" fmla="*/ 4282794 w 4417162"/>
              <a:gd name="connsiteY64" fmla="*/ 3009900 h 6858000"/>
              <a:gd name="connsiteX65" fmla="*/ 4301270 w 4417162"/>
              <a:gd name="connsiteY65" fmla="*/ 3046412 h 6858000"/>
              <a:gd name="connsiteX66" fmla="*/ 4321425 w 4417162"/>
              <a:gd name="connsiteY66" fmla="*/ 3084512 h 6858000"/>
              <a:gd name="connsiteX67" fmla="*/ 4341580 w 4417162"/>
              <a:gd name="connsiteY67" fmla="*/ 3121025 h 6858000"/>
              <a:gd name="connsiteX68" fmla="*/ 4361735 w 4417162"/>
              <a:gd name="connsiteY68" fmla="*/ 3160712 h 6858000"/>
              <a:gd name="connsiteX69" fmla="*/ 4378531 w 4417162"/>
              <a:gd name="connsiteY69" fmla="*/ 3201987 h 6858000"/>
              <a:gd name="connsiteX70" fmla="*/ 4393648 w 4417162"/>
              <a:gd name="connsiteY70" fmla="*/ 3248025 h 6858000"/>
              <a:gd name="connsiteX71" fmla="*/ 4405405 w 4417162"/>
              <a:gd name="connsiteY71" fmla="*/ 3300412 h 6858000"/>
              <a:gd name="connsiteX72" fmla="*/ 4413803 w 4417162"/>
              <a:gd name="connsiteY72" fmla="*/ 3360737 h 6858000"/>
              <a:gd name="connsiteX73" fmla="*/ 4417162 w 4417162"/>
              <a:gd name="connsiteY73" fmla="*/ 3427412 h 6858000"/>
              <a:gd name="connsiteX74" fmla="*/ 4413803 w 4417162"/>
              <a:gd name="connsiteY74" fmla="*/ 3497262 h 6858000"/>
              <a:gd name="connsiteX75" fmla="*/ 4405405 w 4417162"/>
              <a:gd name="connsiteY75" fmla="*/ 3557587 h 6858000"/>
              <a:gd name="connsiteX76" fmla="*/ 4393648 w 4417162"/>
              <a:gd name="connsiteY76" fmla="*/ 3609975 h 6858000"/>
              <a:gd name="connsiteX77" fmla="*/ 4378531 w 4417162"/>
              <a:gd name="connsiteY77" fmla="*/ 3656012 h 6858000"/>
              <a:gd name="connsiteX78" fmla="*/ 4361735 w 4417162"/>
              <a:gd name="connsiteY78" fmla="*/ 3697287 h 6858000"/>
              <a:gd name="connsiteX79" fmla="*/ 4341580 w 4417162"/>
              <a:gd name="connsiteY79" fmla="*/ 3736975 h 6858000"/>
              <a:gd name="connsiteX80" fmla="*/ 4301270 w 4417162"/>
              <a:gd name="connsiteY80" fmla="*/ 3811587 h 6858000"/>
              <a:gd name="connsiteX81" fmla="*/ 4282794 w 4417162"/>
              <a:gd name="connsiteY81" fmla="*/ 3848100 h 6858000"/>
              <a:gd name="connsiteX82" fmla="*/ 4264318 w 4417162"/>
              <a:gd name="connsiteY82" fmla="*/ 3890962 h 6858000"/>
              <a:gd name="connsiteX83" fmla="*/ 4249203 w 4417162"/>
              <a:gd name="connsiteY83" fmla="*/ 3935412 h 6858000"/>
              <a:gd name="connsiteX84" fmla="*/ 4239125 w 4417162"/>
              <a:gd name="connsiteY84" fmla="*/ 3987800 h 6858000"/>
              <a:gd name="connsiteX85" fmla="*/ 4229047 w 4417162"/>
              <a:gd name="connsiteY85" fmla="*/ 4048125 h 6858000"/>
              <a:gd name="connsiteX86" fmla="*/ 4227367 w 4417162"/>
              <a:gd name="connsiteY86" fmla="*/ 4116387 h 6858000"/>
              <a:gd name="connsiteX87" fmla="*/ 4229047 w 4417162"/>
              <a:gd name="connsiteY87" fmla="*/ 4186237 h 6858000"/>
              <a:gd name="connsiteX88" fmla="*/ 4239125 w 4417162"/>
              <a:gd name="connsiteY88" fmla="*/ 4244975 h 6858000"/>
              <a:gd name="connsiteX89" fmla="*/ 4249203 w 4417162"/>
              <a:gd name="connsiteY89" fmla="*/ 4297362 h 6858000"/>
              <a:gd name="connsiteX90" fmla="*/ 4264318 w 4417162"/>
              <a:gd name="connsiteY90" fmla="*/ 4343400 h 6858000"/>
              <a:gd name="connsiteX91" fmla="*/ 4282794 w 4417162"/>
              <a:gd name="connsiteY91" fmla="*/ 4386262 h 6858000"/>
              <a:gd name="connsiteX92" fmla="*/ 4301270 w 4417162"/>
              <a:gd name="connsiteY92" fmla="*/ 4424362 h 6858000"/>
              <a:gd name="connsiteX93" fmla="*/ 4341580 w 4417162"/>
              <a:gd name="connsiteY93" fmla="*/ 4498975 h 6858000"/>
              <a:gd name="connsiteX94" fmla="*/ 4361735 w 4417162"/>
              <a:gd name="connsiteY94" fmla="*/ 4537075 h 6858000"/>
              <a:gd name="connsiteX95" fmla="*/ 4378531 w 4417162"/>
              <a:gd name="connsiteY95" fmla="*/ 4579937 h 6858000"/>
              <a:gd name="connsiteX96" fmla="*/ 4393648 w 4417162"/>
              <a:gd name="connsiteY96" fmla="*/ 4625975 h 6858000"/>
              <a:gd name="connsiteX97" fmla="*/ 4405405 w 4417162"/>
              <a:gd name="connsiteY97" fmla="*/ 4678362 h 6858000"/>
              <a:gd name="connsiteX98" fmla="*/ 4413803 w 4417162"/>
              <a:gd name="connsiteY98" fmla="*/ 4738687 h 6858000"/>
              <a:gd name="connsiteX99" fmla="*/ 4417162 w 4417162"/>
              <a:gd name="connsiteY99" fmla="*/ 4806950 h 6858000"/>
              <a:gd name="connsiteX100" fmla="*/ 4413803 w 4417162"/>
              <a:gd name="connsiteY100" fmla="*/ 4875212 h 6858000"/>
              <a:gd name="connsiteX101" fmla="*/ 4405405 w 4417162"/>
              <a:gd name="connsiteY101" fmla="*/ 4935537 h 6858000"/>
              <a:gd name="connsiteX102" fmla="*/ 4393648 w 4417162"/>
              <a:gd name="connsiteY102" fmla="*/ 4987925 h 6858000"/>
              <a:gd name="connsiteX103" fmla="*/ 4378531 w 4417162"/>
              <a:gd name="connsiteY103" fmla="*/ 5033962 h 6858000"/>
              <a:gd name="connsiteX104" fmla="*/ 4361735 w 4417162"/>
              <a:gd name="connsiteY104" fmla="*/ 5075237 h 6858000"/>
              <a:gd name="connsiteX105" fmla="*/ 4341580 w 4417162"/>
              <a:gd name="connsiteY105" fmla="*/ 5114925 h 6858000"/>
              <a:gd name="connsiteX106" fmla="*/ 4321425 w 4417162"/>
              <a:gd name="connsiteY106" fmla="*/ 5149850 h 6858000"/>
              <a:gd name="connsiteX107" fmla="*/ 4301270 w 4417162"/>
              <a:gd name="connsiteY107" fmla="*/ 5186362 h 6858000"/>
              <a:gd name="connsiteX108" fmla="*/ 4282794 w 4417162"/>
              <a:gd name="connsiteY108" fmla="*/ 5226050 h 6858000"/>
              <a:gd name="connsiteX109" fmla="*/ 4264318 w 4417162"/>
              <a:gd name="connsiteY109" fmla="*/ 5268912 h 6858000"/>
              <a:gd name="connsiteX110" fmla="*/ 4249203 w 4417162"/>
              <a:gd name="connsiteY110" fmla="*/ 5313362 h 6858000"/>
              <a:gd name="connsiteX111" fmla="*/ 4239125 w 4417162"/>
              <a:gd name="connsiteY111" fmla="*/ 5365750 h 6858000"/>
              <a:gd name="connsiteX112" fmla="*/ 4229047 w 4417162"/>
              <a:gd name="connsiteY112" fmla="*/ 5426075 h 6858000"/>
              <a:gd name="connsiteX113" fmla="*/ 4227367 w 4417162"/>
              <a:gd name="connsiteY113" fmla="*/ 5494337 h 6858000"/>
              <a:gd name="connsiteX114" fmla="*/ 4229047 w 4417162"/>
              <a:gd name="connsiteY114" fmla="*/ 5562600 h 6858000"/>
              <a:gd name="connsiteX115" fmla="*/ 4239125 w 4417162"/>
              <a:gd name="connsiteY115" fmla="*/ 5622925 h 6858000"/>
              <a:gd name="connsiteX116" fmla="*/ 4249203 w 4417162"/>
              <a:gd name="connsiteY116" fmla="*/ 5675312 h 6858000"/>
              <a:gd name="connsiteX117" fmla="*/ 4264318 w 4417162"/>
              <a:gd name="connsiteY117" fmla="*/ 5721350 h 6858000"/>
              <a:gd name="connsiteX118" fmla="*/ 4282794 w 4417162"/>
              <a:gd name="connsiteY118" fmla="*/ 5762625 h 6858000"/>
              <a:gd name="connsiteX119" fmla="*/ 4301270 w 4417162"/>
              <a:gd name="connsiteY119" fmla="*/ 5802312 h 6858000"/>
              <a:gd name="connsiteX120" fmla="*/ 4321425 w 4417162"/>
              <a:gd name="connsiteY120" fmla="*/ 5840412 h 6858000"/>
              <a:gd name="connsiteX121" fmla="*/ 4341580 w 4417162"/>
              <a:gd name="connsiteY121" fmla="*/ 5876925 h 6858000"/>
              <a:gd name="connsiteX122" fmla="*/ 4361735 w 4417162"/>
              <a:gd name="connsiteY122" fmla="*/ 5915025 h 6858000"/>
              <a:gd name="connsiteX123" fmla="*/ 4378531 w 4417162"/>
              <a:gd name="connsiteY123" fmla="*/ 5956300 h 6858000"/>
              <a:gd name="connsiteX124" fmla="*/ 4393648 w 4417162"/>
              <a:gd name="connsiteY124" fmla="*/ 6003925 h 6858000"/>
              <a:gd name="connsiteX125" fmla="*/ 4405405 w 4417162"/>
              <a:gd name="connsiteY125" fmla="*/ 6056312 h 6858000"/>
              <a:gd name="connsiteX126" fmla="*/ 4413803 w 4417162"/>
              <a:gd name="connsiteY126" fmla="*/ 6113462 h 6858000"/>
              <a:gd name="connsiteX127" fmla="*/ 4417162 w 4417162"/>
              <a:gd name="connsiteY127" fmla="*/ 6183312 h 6858000"/>
              <a:gd name="connsiteX128" fmla="*/ 4413803 w 4417162"/>
              <a:gd name="connsiteY128" fmla="*/ 6251575 h 6858000"/>
              <a:gd name="connsiteX129" fmla="*/ 4405405 w 4417162"/>
              <a:gd name="connsiteY129" fmla="*/ 6311900 h 6858000"/>
              <a:gd name="connsiteX130" fmla="*/ 4393648 w 4417162"/>
              <a:gd name="connsiteY130" fmla="*/ 6361112 h 6858000"/>
              <a:gd name="connsiteX131" fmla="*/ 4378531 w 4417162"/>
              <a:gd name="connsiteY131" fmla="*/ 6407150 h 6858000"/>
              <a:gd name="connsiteX132" fmla="*/ 4361735 w 4417162"/>
              <a:gd name="connsiteY132" fmla="*/ 6448425 h 6858000"/>
              <a:gd name="connsiteX133" fmla="*/ 4343260 w 4417162"/>
              <a:gd name="connsiteY133" fmla="*/ 6488112 h 6858000"/>
              <a:gd name="connsiteX134" fmla="*/ 4324784 w 4417162"/>
              <a:gd name="connsiteY134" fmla="*/ 6523037 h 6858000"/>
              <a:gd name="connsiteX135" fmla="*/ 4304629 w 4417162"/>
              <a:gd name="connsiteY135" fmla="*/ 6561137 h 6858000"/>
              <a:gd name="connsiteX136" fmla="*/ 4284474 w 4417162"/>
              <a:gd name="connsiteY136" fmla="*/ 6597650 h 6858000"/>
              <a:gd name="connsiteX137" fmla="*/ 4267678 w 4417162"/>
              <a:gd name="connsiteY137" fmla="*/ 6640512 h 6858000"/>
              <a:gd name="connsiteX138" fmla="*/ 4250882 w 4417162"/>
              <a:gd name="connsiteY138" fmla="*/ 6683375 h 6858000"/>
              <a:gd name="connsiteX139" fmla="*/ 4240804 w 4417162"/>
              <a:gd name="connsiteY139" fmla="*/ 6735762 h 6858000"/>
              <a:gd name="connsiteX140" fmla="*/ 4232407 w 4417162"/>
              <a:gd name="connsiteY140" fmla="*/ 6791325 h 6858000"/>
              <a:gd name="connsiteX141" fmla="*/ 4227367 w 4417162"/>
              <a:gd name="connsiteY141" fmla="*/ 6858000 h 6858000"/>
              <a:gd name="connsiteX142" fmla="*/ 2310062 w 4417162"/>
              <a:gd name="connsiteY142" fmla="*/ 6858000 h 6858000"/>
              <a:gd name="connsiteX143" fmla="*/ 144378 w 4417162"/>
              <a:gd name="connsiteY143" fmla="*/ 6858000 h 6858000"/>
              <a:gd name="connsiteX144" fmla="*/ 0 w 4417162"/>
              <a:gd name="connsiteY14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</a:cxnLst>
            <a:rect l="l" t="t" r="r" b="b"/>
            <a:pathLst>
              <a:path w="4417162" h="6858000">
                <a:moveTo>
                  <a:pt x="0" y="0"/>
                </a:moveTo>
                <a:lnTo>
                  <a:pt x="144378" y="0"/>
                </a:lnTo>
                <a:lnTo>
                  <a:pt x="2310062" y="0"/>
                </a:lnTo>
                <a:lnTo>
                  <a:pt x="4227367" y="0"/>
                </a:lnTo>
                <a:lnTo>
                  <a:pt x="4232407" y="66675"/>
                </a:lnTo>
                <a:lnTo>
                  <a:pt x="4240804" y="122237"/>
                </a:lnTo>
                <a:lnTo>
                  <a:pt x="4250882" y="174625"/>
                </a:lnTo>
                <a:lnTo>
                  <a:pt x="4267678" y="217487"/>
                </a:lnTo>
                <a:lnTo>
                  <a:pt x="4284474" y="260350"/>
                </a:lnTo>
                <a:lnTo>
                  <a:pt x="4304629" y="296862"/>
                </a:lnTo>
                <a:lnTo>
                  <a:pt x="4324784" y="334962"/>
                </a:lnTo>
                <a:lnTo>
                  <a:pt x="4343260" y="369887"/>
                </a:lnTo>
                <a:lnTo>
                  <a:pt x="4361735" y="409575"/>
                </a:lnTo>
                <a:lnTo>
                  <a:pt x="4378531" y="450850"/>
                </a:lnTo>
                <a:lnTo>
                  <a:pt x="4393648" y="496887"/>
                </a:lnTo>
                <a:lnTo>
                  <a:pt x="4405405" y="546100"/>
                </a:lnTo>
                <a:lnTo>
                  <a:pt x="4413803" y="606425"/>
                </a:lnTo>
                <a:lnTo>
                  <a:pt x="4417162" y="673100"/>
                </a:lnTo>
                <a:lnTo>
                  <a:pt x="4413803" y="744537"/>
                </a:lnTo>
                <a:lnTo>
                  <a:pt x="4405405" y="801687"/>
                </a:lnTo>
                <a:lnTo>
                  <a:pt x="4393648" y="854075"/>
                </a:lnTo>
                <a:lnTo>
                  <a:pt x="4378531" y="901700"/>
                </a:lnTo>
                <a:lnTo>
                  <a:pt x="4361735" y="942975"/>
                </a:lnTo>
                <a:lnTo>
                  <a:pt x="4341580" y="981075"/>
                </a:lnTo>
                <a:lnTo>
                  <a:pt x="4321425" y="1017587"/>
                </a:lnTo>
                <a:lnTo>
                  <a:pt x="4301270" y="1055687"/>
                </a:lnTo>
                <a:lnTo>
                  <a:pt x="4282794" y="1095375"/>
                </a:lnTo>
                <a:lnTo>
                  <a:pt x="4264318" y="1136650"/>
                </a:lnTo>
                <a:lnTo>
                  <a:pt x="4249203" y="1182687"/>
                </a:lnTo>
                <a:lnTo>
                  <a:pt x="4239125" y="1235075"/>
                </a:lnTo>
                <a:lnTo>
                  <a:pt x="4229047" y="1295400"/>
                </a:lnTo>
                <a:lnTo>
                  <a:pt x="4227367" y="1363662"/>
                </a:lnTo>
                <a:lnTo>
                  <a:pt x="4229047" y="1431925"/>
                </a:lnTo>
                <a:lnTo>
                  <a:pt x="4239125" y="1492250"/>
                </a:lnTo>
                <a:lnTo>
                  <a:pt x="4249203" y="1544637"/>
                </a:lnTo>
                <a:lnTo>
                  <a:pt x="4264318" y="1589087"/>
                </a:lnTo>
                <a:lnTo>
                  <a:pt x="4282794" y="1631950"/>
                </a:lnTo>
                <a:lnTo>
                  <a:pt x="4301270" y="1671637"/>
                </a:lnTo>
                <a:lnTo>
                  <a:pt x="4321425" y="1708150"/>
                </a:lnTo>
                <a:lnTo>
                  <a:pt x="4341580" y="1743075"/>
                </a:lnTo>
                <a:lnTo>
                  <a:pt x="4361735" y="1782762"/>
                </a:lnTo>
                <a:lnTo>
                  <a:pt x="4378531" y="1824037"/>
                </a:lnTo>
                <a:lnTo>
                  <a:pt x="4393648" y="1870075"/>
                </a:lnTo>
                <a:lnTo>
                  <a:pt x="4405405" y="1922462"/>
                </a:lnTo>
                <a:lnTo>
                  <a:pt x="4413803" y="1982787"/>
                </a:lnTo>
                <a:lnTo>
                  <a:pt x="4417162" y="2051050"/>
                </a:lnTo>
                <a:lnTo>
                  <a:pt x="4413803" y="2119312"/>
                </a:lnTo>
                <a:lnTo>
                  <a:pt x="4405405" y="2179637"/>
                </a:lnTo>
                <a:lnTo>
                  <a:pt x="4393648" y="2232025"/>
                </a:lnTo>
                <a:lnTo>
                  <a:pt x="4378531" y="2278062"/>
                </a:lnTo>
                <a:lnTo>
                  <a:pt x="4361735" y="2319337"/>
                </a:lnTo>
                <a:lnTo>
                  <a:pt x="4341580" y="2359025"/>
                </a:lnTo>
                <a:lnTo>
                  <a:pt x="4321425" y="2395537"/>
                </a:lnTo>
                <a:lnTo>
                  <a:pt x="4301270" y="2433637"/>
                </a:lnTo>
                <a:lnTo>
                  <a:pt x="4282794" y="2471737"/>
                </a:lnTo>
                <a:lnTo>
                  <a:pt x="4264318" y="2513012"/>
                </a:lnTo>
                <a:lnTo>
                  <a:pt x="4249203" y="2560637"/>
                </a:lnTo>
                <a:lnTo>
                  <a:pt x="4239125" y="2613025"/>
                </a:lnTo>
                <a:lnTo>
                  <a:pt x="4229047" y="2671762"/>
                </a:lnTo>
                <a:lnTo>
                  <a:pt x="4227367" y="2741612"/>
                </a:lnTo>
                <a:lnTo>
                  <a:pt x="4229047" y="2809875"/>
                </a:lnTo>
                <a:lnTo>
                  <a:pt x="4239125" y="2868612"/>
                </a:lnTo>
                <a:lnTo>
                  <a:pt x="4249203" y="2922587"/>
                </a:lnTo>
                <a:lnTo>
                  <a:pt x="4264318" y="2967037"/>
                </a:lnTo>
                <a:lnTo>
                  <a:pt x="4282794" y="3009900"/>
                </a:lnTo>
                <a:lnTo>
                  <a:pt x="4301270" y="3046412"/>
                </a:lnTo>
                <a:lnTo>
                  <a:pt x="4321425" y="3084512"/>
                </a:lnTo>
                <a:lnTo>
                  <a:pt x="4341580" y="3121025"/>
                </a:lnTo>
                <a:lnTo>
                  <a:pt x="4361735" y="3160712"/>
                </a:lnTo>
                <a:lnTo>
                  <a:pt x="4378531" y="3201987"/>
                </a:lnTo>
                <a:lnTo>
                  <a:pt x="4393648" y="3248025"/>
                </a:lnTo>
                <a:lnTo>
                  <a:pt x="4405405" y="3300412"/>
                </a:lnTo>
                <a:lnTo>
                  <a:pt x="4413803" y="3360737"/>
                </a:lnTo>
                <a:lnTo>
                  <a:pt x="4417162" y="3427412"/>
                </a:lnTo>
                <a:lnTo>
                  <a:pt x="4413803" y="3497262"/>
                </a:lnTo>
                <a:lnTo>
                  <a:pt x="4405405" y="3557587"/>
                </a:lnTo>
                <a:lnTo>
                  <a:pt x="4393648" y="3609975"/>
                </a:lnTo>
                <a:lnTo>
                  <a:pt x="4378531" y="3656012"/>
                </a:lnTo>
                <a:lnTo>
                  <a:pt x="4361735" y="3697287"/>
                </a:lnTo>
                <a:lnTo>
                  <a:pt x="4341580" y="3736975"/>
                </a:lnTo>
                <a:lnTo>
                  <a:pt x="4301270" y="3811587"/>
                </a:lnTo>
                <a:lnTo>
                  <a:pt x="4282794" y="3848100"/>
                </a:lnTo>
                <a:lnTo>
                  <a:pt x="4264318" y="3890962"/>
                </a:lnTo>
                <a:lnTo>
                  <a:pt x="4249203" y="3935412"/>
                </a:lnTo>
                <a:lnTo>
                  <a:pt x="4239125" y="3987800"/>
                </a:lnTo>
                <a:lnTo>
                  <a:pt x="4229047" y="4048125"/>
                </a:lnTo>
                <a:lnTo>
                  <a:pt x="4227367" y="4116387"/>
                </a:lnTo>
                <a:lnTo>
                  <a:pt x="4229047" y="4186237"/>
                </a:lnTo>
                <a:lnTo>
                  <a:pt x="4239125" y="4244975"/>
                </a:lnTo>
                <a:lnTo>
                  <a:pt x="4249203" y="4297362"/>
                </a:lnTo>
                <a:lnTo>
                  <a:pt x="4264318" y="4343400"/>
                </a:lnTo>
                <a:lnTo>
                  <a:pt x="4282794" y="4386262"/>
                </a:lnTo>
                <a:lnTo>
                  <a:pt x="4301270" y="4424362"/>
                </a:lnTo>
                <a:lnTo>
                  <a:pt x="4341580" y="4498975"/>
                </a:lnTo>
                <a:lnTo>
                  <a:pt x="4361735" y="4537075"/>
                </a:lnTo>
                <a:lnTo>
                  <a:pt x="4378531" y="4579937"/>
                </a:lnTo>
                <a:lnTo>
                  <a:pt x="4393648" y="4625975"/>
                </a:lnTo>
                <a:lnTo>
                  <a:pt x="4405405" y="4678362"/>
                </a:lnTo>
                <a:lnTo>
                  <a:pt x="4413803" y="4738687"/>
                </a:lnTo>
                <a:lnTo>
                  <a:pt x="4417162" y="4806950"/>
                </a:lnTo>
                <a:lnTo>
                  <a:pt x="4413803" y="4875212"/>
                </a:lnTo>
                <a:lnTo>
                  <a:pt x="4405405" y="4935537"/>
                </a:lnTo>
                <a:lnTo>
                  <a:pt x="4393648" y="4987925"/>
                </a:lnTo>
                <a:lnTo>
                  <a:pt x="4378531" y="5033962"/>
                </a:lnTo>
                <a:lnTo>
                  <a:pt x="4361735" y="5075237"/>
                </a:lnTo>
                <a:lnTo>
                  <a:pt x="4341580" y="5114925"/>
                </a:lnTo>
                <a:lnTo>
                  <a:pt x="4321425" y="5149850"/>
                </a:lnTo>
                <a:lnTo>
                  <a:pt x="4301270" y="5186362"/>
                </a:lnTo>
                <a:lnTo>
                  <a:pt x="4282794" y="5226050"/>
                </a:lnTo>
                <a:lnTo>
                  <a:pt x="4264318" y="5268912"/>
                </a:lnTo>
                <a:lnTo>
                  <a:pt x="4249203" y="5313362"/>
                </a:lnTo>
                <a:lnTo>
                  <a:pt x="4239125" y="5365750"/>
                </a:lnTo>
                <a:lnTo>
                  <a:pt x="4229047" y="5426075"/>
                </a:lnTo>
                <a:lnTo>
                  <a:pt x="4227367" y="5494337"/>
                </a:lnTo>
                <a:lnTo>
                  <a:pt x="4229047" y="5562600"/>
                </a:lnTo>
                <a:lnTo>
                  <a:pt x="4239125" y="5622925"/>
                </a:lnTo>
                <a:lnTo>
                  <a:pt x="4249203" y="5675312"/>
                </a:lnTo>
                <a:lnTo>
                  <a:pt x="4264318" y="5721350"/>
                </a:lnTo>
                <a:lnTo>
                  <a:pt x="4282794" y="5762625"/>
                </a:lnTo>
                <a:lnTo>
                  <a:pt x="4301270" y="5802312"/>
                </a:lnTo>
                <a:lnTo>
                  <a:pt x="4321425" y="5840412"/>
                </a:lnTo>
                <a:lnTo>
                  <a:pt x="4341580" y="5876925"/>
                </a:lnTo>
                <a:lnTo>
                  <a:pt x="4361735" y="5915025"/>
                </a:lnTo>
                <a:lnTo>
                  <a:pt x="4378531" y="5956300"/>
                </a:lnTo>
                <a:lnTo>
                  <a:pt x="4393648" y="6003925"/>
                </a:lnTo>
                <a:lnTo>
                  <a:pt x="4405405" y="6056312"/>
                </a:lnTo>
                <a:lnTo>
                  <a:pt x="4413803" y="6113462"/>
                </a:lnTo>
                <a:lnTo>
                  <a:pt x="4417162" y="6183312"/>
                </a:lnTo>
                <a:lnTo>
                  <a:pt x="4413803" y="6251575"/>
                </a:lnTo>
                <a:lnTo>
                  <a:pt x="4405405" y="6311900"/>
                </a:lnTo>
                <a:lnTo>
                  <a:pt x="4393648" y="6361112"/>
                </a:lnTo>
                <a:lnTo>
                  <a:pt x="4378531" y="6407150"/>
                </a:lnTo>
                <a:lnTo>
                  <a:pt x="4361735" y="6448425"/>
                </a:lnTo>
                <a:lnTo>
                  <a:pt x="4343260" y="6488112"/>
                </a:lnTo>
                <a:lnTo>
                  <a:pt x="4324784" y="6523037"/>
                </a:lnTo>
                <a:lnTo>
                  <a:pt x="4304629" y="6561137"/>
                </a:lnTo>
                <a:lnTo>
                  <a:pt x="4284474" y="6597650"/>
                </a:lnTo>
                <a:lnTo>
                  <a:pt x="4267678" y="6640512"/>
                </a:lnTo>
                <a:lnTo>
                  <a:pt x="4250882" y="6683375"/>
                </a:lnTo>
                <a:lnTo>
                  <a:pt x="4240804" y="6735762"/>
                </a:lnTo>
                <a:lnTo>
                  <a:pt x="4232407" y="6791325"/>
                </a:lnTo>
                <a:lnTo>
                  <a:pt x="4227367" y="6858000"/>
                </a:lnTo>
                <a:lnTo>
                  <a:pt x="2310062" y="6858000"/>
                </a:lnTo>
                <a:lnTo>
                  <a:pt x="14437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/>
          </a:solidFill>
          <a:ln w="0">
            <a:noFill/>
            <a:prstDash val="solid"/>
            <a:round/>
            <a:headEnd/>
            <a:tailEnd/>
          </a:ln>
        </p:spPr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A7A4B465-FBCC-4CD4-89A1-82992A7B4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4272784" cy="6858000"/>
          </a:xfrm>
          <a:custGeom>
            <a:avLst/>
            <a:gdLst>
              <a:gd name="connsiteX0" fmla="*/ 0 w 4272784"/>
              <a:gd name="connsiteY0" fmla="*/ 0 h 6858000"/>
              <a:gd name="connsiteX1" fmla="*/ 4082989 w 4272784"/>
              <a:gd name="connsiteY1" fmla="*/ 0 h 6858000"/>
              <a:gd name="connsiteX2" fmla="*/ 4088029 w 4272784"/>
              <a:gd name="connsiteY2" fmla="*/ 66675 h 6858000"/>
              <a:gd name="connsiteX3" fmla="*/ 4096426 w 4272784"/>
              <a:gd name="connsiteY3" fmla="*/ 122237 h 6858000"/>
              <a:gd name="connsiteX4" fmla="*/ 4106504 w 4272784"/>
              <a:gd name="connsiteY4" fmla="*/ 174625 h 6858000"/>
              <a:gd name="connsiteX5" fmla="*/ 4123300 w 4272784"/>
              <a:gd name="connsiteY5" fmla="*/ 217487 h 6858000"/>
              <a:gd name="connsiteX6" fmla="*/ 4140096 w 4272784"/>
              <a:gd name="connsiteY6" fmla="*/ 260350 h 6858000"/>
              <a:gd name="connsiteX7" fmla="*/ 4160251 w 4272784"/>
              <a:gd name="connsiteY7" fmla="*/ 296862 h 6858000"/>
              <a:gd name="connsiteX8" fmla="*/ 4180406 w 4272784"/>
              <a:gd name="connsiteY8" fmla="*/ 334962 h 6858000"/>
              <a:gd name="connsiteX9" fmla="*/ 4198882 w 4272784"/>
              <a:gd name="connsiteY9" fmla="*/ 369887 h 6858000"/>
              <a:gd name="connsiteX10" fmla="*/ 4217357 w 4272784"/>
              <a:gd name="connsiteY10" fmla="*/ 409575 h 6858000"/>
              <a:gd name="connsiteX11" fmla="*/ 4234153 w 4272784"/>
              <a:gd name="connsiteY11" fmla="*/ 450850 h 6858000"/>
              <a:gd name="connsiteX12" fmla="*/ 4249270 w 4272784"/>
              <a:gd name="connsiteY12" fmla="*/ 496887 h 6858000"/>
              <a:gd name="connsiteX13" fmla="*/ 4261027 w 4272784"/>
              <a:gd name="connsiteY13" fmla="*/ 546100 h 6858000"/>
              <a:gd name="connsiteX14" fmla="*/ 4269425 w 4272784"/>
              <a:gd name="connsiteY14" fmla="*/ 606425 h 6858000"/>
              <a:gd name="connsiteX15" fmla="*/ 4272784 w 4272784"/>
              <a:gd name="connsiteY15" fmla="*/ 673100 h 6858000"/>
              <a:gd name="connsiteX16" fmla="*/ 4269425 w 4272784"/>
              <a:gd name="connsiteY16" fmla="*/ 744537 h 6858000"/>
              <a:gd name="connsiteX17" fmla="*/ 4261027 w 4272784"/>
              <a:gd name="connsiteY17" fmla="*/ 801687 h 6858000"/>
              <a:gd name="connsiteX18" fmla="*/ 4249270 w 4272784"/>
              <a:gd name="connsiteY18" fmla="*/ 854075 h 6858000"/>
              <a:gd name="connsiteX19" fmla="*/ 4234153 w 4272784"/>
              <a:gd name="connsiteY19" fmla="*/ 901700 h 6858000"/>
              <a:gd name="connsiteX20" fmla="*/ 4217357 w 4272784"/>
              <a:gd name="connsiteY20" fmla="*/ 942975 h 6858000"/>
              <a:gd name="connsiteX21" fmla="*/ 4197202 w 4272784"/>
              <a:gd name="connsiteY21" fmla="*/ 981075 h 6858000"/>
              <a:gd name="connsiteX22" fmla="*/ 4177047 w 4272784"/>
              <a:gd name="connsiteY22" fmla="*/ 1017587 h 6858000"/>
              <a:gd name="connsiteX23" fmla="*/ 4156892 w 4272784"/>
              <a:gd name="connsiteY23" fmla="*/ 1055687 h 6858000"/>
              <a:gd name="connsiteX24" fmla="*/ 4138416 w 4272784"/>
              <a:gd name="connsiteY24" fmla="*/ 1095375 h 6858000"/>
              <a:gd name="connsiteX25" fmla="*/ 4119940 w 4272784"/>
              <a:gd name="connsiteY25" fmla="*/ 1136650 h 6858000"/>
              <a:gd name="connsiteX26" fmla="*/ 4104825 w 4272784"/>
              <a:gd name="connsiteY26" fmla="*/ 1182687 h 6858000"/>
              <a:gd name="connsiteX27" fmla="*/ 4094747 w 4272784"/>
              <a:gd name="connsiteY27" fmla="*/ 1235075 h 6858000"/>
              <a:gd name="connsiteX28" fmla="*/ 4084669 w 4272784"/>
              <a:gd name="connsiteY28" fmla="*/ 1295400 h 6858000"/>
              <a:gd name="connsiteX29" fmla="*/ 4082989 w 4272784"/>
              <a:gd name="connsiteY29" fmla="*/ 1363662 h 6858000"/>
              <a:gd name="connsiteX30" fmla="*/ 4084669 w 4272784"/>
              <a:gd name="connsiteY30" fmla="*/ 1431925 h 6858000"/>
              <a:gd name="connsiteX31" fmla="*/ 4094747 w 4272784"/>
              <a:gd name="connsiteY31" fmla="*/ 1492250 h 6858000"/>
              <a:gd name="connsiteX32" fmla="*/ 4104825 w 4272784"/>
              <a:gd name="connsiteY32" fmla="*/ 1544637 h 6858000"/>
              <a:gd name="connsiteX33" fmla="*/ 4119940 w 4272784"/>
              <a:gd name="connsiteY33" fmla="*/ 1589087 h 6858000"/>
              <a:gd name="connsiteX34" fmla="*/ 4138416 w 4272784"/>
              <a:gd name="connsiteY34" fmla="*/ 1631950 h 6858000"/>
              <a:gd name="connsiteX35" fmla="*/ 4156892 w 4272784"/>
              <a:gd name="connsiteY35" fmla="*/ 1671637 h 6858000"/>
              <a:gd name="connsiteX36" fmla="*/ 4177047 w 4272784"/>
              <a:gd name="connsiteY36" fmla="*/ 1708150 h 6858000"/>
              <a:gd name="connsiteX37" fmla="*/ 4197202 w 4272784"/>
              <a:gd name="connsiteY37" fmla="*/ 1743075 h 6858000"/>
              <a:gd name="connsiteX38" fmla="*/ 4217357 w 4272784"/>
              <a:gd name="connsiteY38" fmla="*/ 1782762 h 6858000"/>
              <a:gd name="connsiteX39" fmla="*/ 4234153 w 4272784"/>
              <a:gd name="connsiteY39" fmla="*/ 1824037 h 6858000"/>
              <a:gd name="connsiteX40" fmla="*/ 4249270 w 4272784"/>
              <a:gd name="connsiteY40" fmla="*/ 1870075 h 6858000"/>
              <a:gd name="connsiteX41" fmla="*/ 4261027 w 4272784"/>
              <a:gd name="connsiteY41" fmla="*/ 1922462 h 6858000"/>
              <a:gd name="connsiteX42" fmla="*/ 4269425 w 4272784"/>
              <a:gd name="connsiteY42" fmla="*/ 1982787 h 6858000"/>
              <a:gd name="connsiteX43" fmla="*/ 4272784 w 4272784"/>
              <a:gd name="connsiteY43" fmla="*/ 2051050 h 6858000"/>
              <a:gd name="connsiteX44" fmla="*/ 4269425 w 4272784"/>
              <a:gd name="connsiteY44" fmla="*/ 2119312 h 6858000"/>
              <a:gd name="connsiteX45" fmla="*/ 4261027 w 4272784"/>
              <a:gd name="connsiteY45" fmla="*/ 2179637 h 6858000"/>
              <a:gd name="connsiteX46" fmla="*/ 4249270 w 4272784"/>
              <a:gd name="connsiteY46" fmla="*/ 2232025 h 6858000"/>
              <a:gd name="connsiteX47" fmla="*/ 4234153 w 4272784"/>
              <a:gd name="connsiteY47" fmla="*/ 2278062 h 6858000"/>
              <a:gd name="connsiteX48" fmla="*/ 4217357 w 4272784"/>
              <a:gd name="connsiteY48" fmla="*/ 2319337 h 6858000"/>
              <a:gd name="connsiteX49" fmla="*/ 4197202 w 4272784"/>
              <a:gd name="connsiteY49" fmla="*/ 2359025 h 6858000"/>
              <a:gd name="connsiteX50" fmla="*/ 4177047 w 4272784"/>
              <a:gd name="connsiteY50" fmla="*/ 2395537 h 6858000"/>
              <a:gd name="connsiteX51" fmla="*/ 4156892 w 4272784"/>
              <a:gd name="connsiteY51" fmla="*/ 2433637 h 6858000"/>
              <a:gd name="connsiteX52" fmla="*/ 4138416 w 4272784"/>
              <a:gd name="connsiteY52" fmla="*/ 2471737 h 6858000"/>
              <a:gd name="connsiteX53" fmla="*/ 4119940 w 4272784"/>
              <a:gd name="connsiteY53" fmla="*/ 2513012 h 6858000"/>
              <a:gd name="connsiteX54" fmla="*/ 4104825 w 4272784"/>
              <a:gd name="connsiteY54" fmla="*/ 2560637 h 6858000"/>
              <a:gd name="connsiteX55" fmla="*/ 4094747 w 4272784"/>
              <a:gd name="connsiteY55" fmla="*/ 2613025 h 6858000"/>
              <a:gd name="connsiteX56" fmla="*/ 4084669 w 4272784"/>
              <a:gd name="connsiteY56" fmla="*/ 2671762 h 6858000"/>
              <a:gd name="connsiteX57" fmla="*/ 4082989 w 4272784"/>
              <a:gd name="connsiteY57" fmla="*/ 2741612 h 6858000"/>
              <a:gd name="connsiteX58" fmla="*/ 4084669 w 4272784"/>
              <a:gd name="connsiteY58" fmla="*/ 2809875 h 6858000"/>
              <a:gd name="connsiteX59" fmla="*/ 4094747 w 4272784"/>
              <a:gd name="connsiteY59" fmla="*/ 2868612 h 6858000"/>
              <a:gd name="connsiteX60" fmla="*/ 4104825 w 4272784"/>
              <a:gd name="connsiteY60" fmla="*/ 2922587 h 6858000"/>
              <a:gd name="connsiteX61" fmla="*/ 4119940 w 4272784"/>
              <a:gd name="connsiteY61" fmla="*/ 2967037 h 6858000"/>
              <a:gd name="connsiteX62" fmla="*/ 4138416 w 4272784"/>
              <a:gd name="connsiteY62" fmla="*/ 3009900 h 6858000"/>
              <a:gd name="connsiteX63" fmla="*/ 4156892 w 4272784"/>
              <a:gd name="connsiteY63" fmla="*/ 3046412 h 6858000"/>
              <a:gd name="connsiteX64" fmla="*/ 4177047 w 4272784"/>
              <a:gd name="connsiteY64" fmla="*/ 3084512 h 6858000"/>
              <a:gd name="connsiteX65" fmla="*/ 4197202 w 4272784"/>
              <a:gd name="connsiteY65" fmla="*/ 3121025 h 6858000"/>
              <a:gd name="connsiteX66" fmla="*/ 4217357 w 4272784"/>
              <a:gd name="connsiteY66" fmla="*/ 3160712 h 6858000"/>
              <a:gd name="connsiteX67" fmla="*/ 4234153 w 4272784"/>
              <a:gd name="connsiteY67" fmla="*/ 3201987 h 6858000"/>
              <a:gd name="connsiteX68" fmla="*/ 4249270 w 4272784"/>
              <a:gd name="connsiteY68" fmla="*/ 3248025 h 6858000"/>
              <a:gd name="connsiteX69" fmla="*/ 4261027 w 4272784"/>
              <a:gd name="connsiteY69" fmla="*/ 3300412 h 6858000"/>
              <a:gd name="connsiteX70" fmla="*/ 4269425 w 4272784"/>
              <a:gd name="connsiteY70" fmla="*/ 3360737 h 6858000"/>
              <a:gd name="connsiteX71" fmla="*/ 4272784 w 4272784"/>
              <a:gd name="connsiteY71" fmla="*/ 3427412 h 6858000"/>
              <a:gd name="connsiteX72" fmla="*/ 4269425 w 4272784"/>
              <a:gd name="connsiteY72" fmla="*/ 3497262 h 6858000"/>
              <a:gd name="connsiteX73" fmla="*/ 4261027 w 4272784"/>
              <a:gd name="connsiteY73" fmla="*/ 3557587 h 6858000"/>
              <a:gd name="connsiteX74" fmla="*/ 4249270 w 4272784"/>
              <a:gd name="connsiteY74" fmla="*/ 3609975 h 6858000"/>
              <a:gd name="connsiteX75" fmla="*/ 4234153 w 4272784"/>
              <a:gd name="connsiteY75" fmla="*/ 3656012 h 6858000"/>
              <a:gd name="connsiteX76" fmla="*/ 4217357 w 4272784"/>
              <a:gd name="connsiteY76" fmla="*/ 3697287 h 6858000"/>
              <a:gd name="connsiteX77" fmla="*/ 4197202 w 4272784"/>
              <a:gd name="connsiteY77" fmla="*/ 3736975 h 6858000"/>
              <a:gd name="connsiteX78" fmla="*/ 4156892 w 4272784"/>
              <a:gd name="connsiteY78" fmla="*/ 3811587 h 6858000"/>
              <a:gd name="connsiteX79" fmla="*/ 4138416 w 4272784"/>
              <a:gd name="connsiteY79" fmla="*/ 3848100 h 6858000"/>
              <a:gd name="connsiteX80" fmla="*/ 4119940 w 4272784"/>
              <a:gd name="connsiteY80" fmla="*/ 3890962 h 6858000"/>
              <a:gd name="connsiteX81" fmla="*/ 4104825 w 4272784"/>
              <a:gd name="connsiteY81" fmla="*/ 3935412 h 6858000"/>
              <a:gd name="connsiteX82" fmla="*/ 4094747 w 4272784"/>
              <a:gd name="connsiteY82" fmla="*/ 3987800 h 6858000"/>
              <a:gd name="connsiteX83" fmla="*/ 4084669 w 4272784"/>
              <a:gd name="connsiteY83" fmla="*/ 4048125 h 6858000"/>
              <a:gd name="connsiteX84" fmla="*/ 4082989 w 4272784"/>
              <a:gd name="connsiteY84" fmla="*/ 4116387 h 6858000"/>
              <a:gd name="connsiteX85" fmla="*/ 4084669 w 4272784"/>
              <a:gd name="connsiteY85" fmla="*/ 4186237 h 6858000"/>
              <a:gd name="connsiteX86" fmla="*/ 4094747 w 4272784"/>
              <a:gd name="connsiteY86" fmla="*/ 4244975 h 6858000"/>
              <a:gd name="connsiteX87" fmla="*/ 4104825 w 4272784"/>
              <a:gd name="connsiteY87" fmla="*/ 4297362 h 6858000"/>
              <a:gd name="connsiteX88" fmla="*/ 4119940 w 4272784"/>
              <a:gd name="connsiteY88" fmla="*/ 4343400 h 6858000"/>
              <a:gd name="connsiteX89" fmla="*/ 4138416 w 4272784"/>
              <a:gd name="connsiteY89" fmla="*/ 4386262 h 6858000"/>
              <a:gd name="connsiteX90" fmla="*/ 4156892 w 4272784"/>
              <a:gd name="connsiteY90" fmla="*/ 4424362 h 6858000"/>
              <a:gd name="connsiteX91" fmla="*/ 4197202 w 4272784"/>
              <a:gd name="connsiteY91" fmla="*/ 4498975 h 6858000"/>
              <a:gd name="connsiteX92" fmla="*/ 4217357 w 4272784"/>
              <a:gd name="connsiteY92" fmla="*/ 4537075 h 6858000"/>
              <a:gd name="connsiteX93" fmla="*/ 4234153 w 4272784"/>
              <a:gd name="connsiteY93" fmla="*/ 4579937 h 6858000"/>
              <a:gd name="connsiteX94" fmla="*/ 4249270 w 4272784"/>
              <a:gd name="connsiteY94" fmla="*/ 4625975 h 6858000"/>
              <a:gd name="connsiteX95" fmla="*/ 4261027 w 4272784"/>
              <a:gd name="connsiteY95" fmla="*/ 4678362 h 6858000"/>
              <a:gd name="connsiteX96" fmla="*/ 4269425 w 4272784"/>
              <a:gd name="connsiteY96" fmla="*/ 4738687 h 6858000"/>
              <a:gd name="connsiteX97" fmla="*/ 4272784 w 4272784"/>
              <a:gd name="connsiteY97" fmla="*/ 4806950 h 6858000"/>
              <a:gd name="connsiteX98" fmla="*/ 4269425 w 4272784"/>
              <a:gd name="connsiteY98" fmla="*/ 4875212 h 6858000"/>
              <a:gd name="connsiteX99" fmla="*/ 4261027 w 4272784"/>
              <a:gd name="connsiteY99" fmla="*/ 4935537 h 6858000"/>
              <a:gd name="connsiteX100" fmla="*/ 4249270 w 4272784"/>
              <a:gd name="connsiteY100" fmla="*/ 4987925 h 6858000"/>
              <a:gd name="connsiteX101" fmla="*/ 4234153 w 4272784"/>
              <a:gd name="connsiteY101" fmla="*/ 5033962 h 6858000"/>
              <a:gd name="connsiteX102" fmla="*/ 4217357 w 4272784"/>
              <a:gd name="connsiteY102" fmla="*/ 5075237 h 6858000"/>
              <a:gd name="connsiteX103" fmla="*/ 4197202 w 4272784"/>
              <a:gd name="connsiteY103" fmla="*/ 5114925 h 6858000"/>
              <a:gd name="connsiteX104" fmla="*/ 4177047 w 4272784"/>
              <a:gd name="connsiteY104" fmla="*/ 5149850 h 6858000"/>
              <a:gd name="connsiteX105" fmla="*/ 4156892 w 4272784"/>
              <a:gd name="connsiteY105" fmla="*/ 5186362 h 6858000"/>
              <a:gd name="connsiteX106" fmla="*/ 4138416 w 4272784"/>
              <a:gd name="connsiteY106" fmla="*/ 5226050 h 6858000"/>
              <a:gd name="connsiteX107" fmla="*/ 4119940 w 4272784"/>
              <a:gd name="connsiteY107" fmla="*/ 5268912 h 6858000"/>
              <a:gd name="connsiteX108" fmla="*/ 4104825 w 4272784"/>
              <a:gd name="connsiteY108" fmla="*/ 5313362 h 6858000"/>
              <a:gd name="connsiteX109" fmla="*/ 4094747 w 4272784"/>
              <a:gd name="connsiteY109" fmla="*/ 5365750 h 6858000"/>
              <a:gd name="connsiteX110" fmla="*/ 4084669 w 4272784"/>
              <a:gd name="connsiteY110" fmla="*/ 5426075 h 6858000"/>
              <a:gd name="connsiteX111" fmla="*/ 4082989 w 4272784"/>
              <a:gd name="connsiteY111" fmla="*/ 5494337 h 6858000"/>
              <a:gd name="connsiteX112" fmla="*/ 4084669 w 4272784"/>
              <a:gd name="connsiteY112" fmla="*/ 5562600 h 6858000"/>
              <a:gd name="connsiteX113" fmla="*/ 4094747 w 4272784"/>
              <a:gd name="connsiteY113" fmla="*/ 5622925 h 6858000"/>
              <a:gd name="connsiteX114" fmla="*/ 4104825 w 4272784"/>
              <a:gd name="connsiteY114" fmla="*/ 5675312 h 6858000"/>
              <a:gd name="connsiteX115" fmla="*/ 4119940 w 4272784"/>
              <a:gd name="connsiteY115" fmla="*/ 5721350 h 6858000"/>
              <a:gd name="connsiteX116" fmla="*/ 4138416 w 4272784"/>
              <a:gd name="connsiteY116" fmla="*/ 5762625 h 6858000"/>
              <a:gd name="connsiteX117" fmla="*/ 4156892 w 4272784"/>
              <a:gd name="connsiteY117" fmla="*/ 5802312 h 6858000"/>
              <a:gd name="connsiteX118" fmla="*/ 4177047 w 4272784"/>
              <a:gd name="connsiteY118" fmla="*/ 5840412 h 6858000"/>
              <a:gd name="connsiteX119" fmla="*/ 4197202 w 4272784"/>
              <a:gd name="connsiteY119" fmla="*/ 5876925 h 6858000"/>
              <a:gd name="connsiteX120" fmla="*/ 4217357 w 4272784"/>
              <a:gd name="connsiteY120" fmla="*/ 5915025 h 6858000"/>
              <a:gd name="connsiteX121" fmla="*/ 4234153 w 4272784"/>
              <a:gd name="connsiteY121" fmla="*/ 5956300 h 6858000"/>
              <a:gd name="connsiteX122" fmla="*/ 4249270 w 4272784"/>
              <a:gd name="connsiteY122" fmla="*/ 6003925 h 6858000"/>
              <a:gd name="connsiteX123" fmla="*/ 4261027 w 4272784"/>
              <a:gd name="connsiteY123" fmla="*/ 6056312 h 6858000"/>
              <a:gd name="connsiteX124" fmla="*/ 4269425 w 4272784"/>
              <a:gd name="connsiteY124" fmla="*/ 6113462 h 6858000"/>
              <a:gd name="connsiteX125" fmla="*/ 4272784 w 4272784"/>
              <a:gd name="connsiteY125" fmla="*/ 6183312 h 6858000"/>
              <a:gd name="connsiteX126" fmla="*/ 4269425 w 4272784"/>
              <a:gd name="connsiteY126" fmla="*/ 6251575 h 6858000"/>
              <a:gd name="connsiteX127" fmla="*/ 4261027 w 4272784"/>
              <a:gd name="connsiteY127" fmla="*/ 6311900 h 6858000"/>
              <a:gd name="connsiteX128" fmla="*/ 4249270 w 4272784"/>
              <a:gd name="connsiteY128" fmla="*/ 6361112 h 6858000"/>
              <a:gd name="connsiteX129" fmla="*/ 4234153 w 4272784"/>
              <a:gd name="connsiteY129" fmla="*/ 6407150 h 6858000"/>
              <a:gd name="connsiteX130" fmla="*/ 4217357 w 4272784"/>
              <a:gd name="connsiteY130" fmla="*/ 6448425 h 6858000"/>
              <a:gd name="connsiteX131" fmla="*/ 4198882 w 4272784"/>
              <a:gd name="connsiteY131" fmla="*/ 6488112 h 6858000"/>
              <a:gd name="connsiteX132" fmla="*/ 4180406 w 4272784"/>
              <a:gd name="connsiteY132" fmla="*/ 6523037 h 6858000"/>
              <a:gd name="connsiteX133" fmla="*/ 4160251 w 4272784"/>
              <a:gd name="connsiteY133" fmla="*/ 6561137 h 6858000"/>
              <a:gd name="connsiteX134" fmla="*/ 4140096 w 4272784"/>
              <a:gd name="connsiteY134" fmla="*/ 6597650 h 6858000"/>
              <a:gd name="connsiteX135" fmla="*/ 4123300 w 4272784"/>
              <a:gd name="connsiteY135" fmla="*/ 6640512 h 6858000"/>
              <a:gd name="connsiteX136" fmla="*/ 4106504 w 4272784"/>
              <a:gd name="connsiteY136" fmla="*/ 6683375 h 6858000"/>
              <a:gd name="connsiteX137" fmla="*/ 4096426 w 4272784"/>
              <a:gd name="connsiteY137" fmla="*/ 6735762 h 6858000"/>
              <a:gd name="connsiteX138" fmla="*/ 4088029 w 4272784"/>
              <a:gd name="connsiteY138" fmla="*/ 6791325 h 6858000"/>
              <a:gd name="connsiteX139" fmla="*/ 4082989 w 4272784"/>
              <a:gd name="connsiteY139" fmla="*/ 6858000 h 6858000"/>
              <a:gd name="connsiteX140" fmla="*/ 0 w 4272784"/>
              <a:gd name="connsiteY14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</a:cxnLst>
            <a:rect l="l" t="t" r="r" b="b"/>
            <a:pathLst>
              <a:path w="4272784" h="6858000">
                <a:moveTo>
                  <a:pt x="0" y="0"/>
                </a:moveTo>
                <a:lnTo>
                  <a:pt x="4082989" y="0"/>
                </a:lnTo>
                <a:lnTo>
                  <a:pt x="4088029" y="66675"/>
                </a:lnTo>
                <a:lnTo>
                  <a:pt x="4096426" y="122237"/>
                </a:lnTo>
                <a:lnTo>
                  <a:pt x="4106504" y="174625"/>
                </a:lnTo>
                <a:lnTo>
                  <a:pt x="4123300" y="217487"/>
                </a:lnTo>
                <a:lnTo>
                  <a:pt x="4140096" y="260350"/>
                </a:lnTo>
                <a:lnTo>
                  <a:pt x="4160251" y="296862"/>
                </a:lnTo>
                <a:lnTo>
                  <a:pt x="4180406" y="334962"/>
                </a:lnTo>
                <a:lnTo>
                  <a:pt x="4198882" y="369887"/>
                </a:lnTo>
                <a:lnTo>
                  <a:pt x="4217357" y="409575"/>
                </a:lnTo>
                <a:lnTo>
                  <a:pt x="4234153" y="450850"/>
                </a:lnTo>
                <a:lnTo>
                  <a:pt x="4249270" y="496887"/>
                </a:lnTo>
                <a:lnTo>
                  <a:pt x="4261027" y="546100"/>
                </a:lnTo>
                <a:lnTo>
                  <a:pt x="4269425" y="606425"/>
                </a:lnTo>
                <a:lnTo>
                  <a:pt x="4272784" y="673100"/>
                </a:lnTo>
                <a:lnTo>
                  <a:pt x="4269425" y="744537"/>
                </a:lnTo>
                <a:lnTo>
                  <a:pt x="4261027" y="801687"/>
                </a:lnTo>
                <a:lnTo>
                  <a:pt x="4249270" y="854075"/>
                </a:lnTo>
                <a:lnTo>
                  <a:pt x="4234153" y="901700"/>
                </a:lnTo>
                <a:lnTo>
                  <a:pt x="4217357" y="942975"/>
                </a:lnTo>
                <a:lnTo>
                  <a:pt x="4197202" y="981075"/>
                </a:lnTo>
                <a:lnTo>
                  <a:pt x="4177047" y="1017587"/>
                </a:lnTo>
                <a:lnTo>
                  <a:pt x="4156892" y="1055687"/>
                </a:lnTo>
                <a:lnTo>
                  <a:pt x="4138416" y="1095375"/>
                </a:lnTo>
                <a:lnTo>
                  <a:pt x="4119940" y="1136650"/>
                </a:lnTo>
                <a:lnTo>
                  <a:pt x="4104825" y="1182687"/>
                </a:lnTo>
                <a:lnTo>
                  <a:pt x="4094747" y="1235075"/>
                </a:lnTo>
                <a:lnTo>
                  <a:pt x="4084669" y="1295400"/>
                </a:lnTo>
                <a:lnTo>
                  <a:pt x="4082989" y="1363662"/>
                </a:lnTo>
                <a:lnTo>
                  <a:pt x="4084669" y="1431925"/>
                </a:lnTo>
                <a:lnTo>
                  <a:pt x="4094747" y="1492250"/>
                </a:lnTo>
                <a:lnTo>
                  <a:pt x="4104825" y="1544637"/>
                </a:lnTo>
                <a:lnTo>
                  <a:pt x="4119940" y="1589087"/>
                </a:lnTo>
                <a:lnTo>
                  <a:pt x="4138416" y="1631950"/>
                </a:lnTo>
                <a:lnTo>
                  <a:pt x="4156892" y="1671637"/>
                </a:lnTo>
                <a:lnTo>
                  <a:pt x="4177047" y="1708150"/>
                </a:lnTo>
                <a:lnTo>
                  <a:pt x="4197202" y="1743075"/>
                </a:lnTo>
                <a:lnTo>
                  <a:pt x="4217357" y="1782762"/>
                </a:lnTo>
                <a:lnTo>
                  <a:pt x="4234153" y="1824037"/>
                </a:lnTo>
                <a:lnTo>
                  <a:pt x="4249270" y="1870075"/>
                </a:lnTo>
                <a:lnTo>
                  <a:pt x="4261027" y="1922462"/>
                </a:lnTo>
                <a:lnTo>
                  <a:pt x="4269425" y="1982787"/>
                </a:lnTo>
                <a:lnTo>
                  <a:pt x="4272784" y="2051050"/>
                </a:lnTo>
                <a:lnTo>
                  <a:pt x="4269425" y="2119312"/>
                </a:lnTo>
                <a:lnTo>
                  <a:pt x="4261027" y="2179637"/>
                </a:lnTo>
                <a:lnTo>
                  <a:pt x="4249270" y="2232025"/>
                </a:lnTo>
                <a:lnTo>
                  <a:pt x="4234153" y="2278062"/>
                </a:lnTo>
                <a:lnTo>
                  <a:pt x="4217357" y="2319337"/>
                </a:lnTo>
                <a:lnTo>
                  <a:pt x="4197202" y="2359025"/>
                </a:lnTo>
                <a:lnTo>
                  <a:pt x="4177047" y="2395537"/>
                </a:lnTo>
                <a:lnTo>
                  <a:pt x="4156892" y="2433637"/>
                </a:lnTo>
                <a:lnTo>
                  <a:pt x="4138416" y="2471737"/>
                </a:lnTo>
                <a:lnTo>
                  <a:pt x="4119940" y="2513012"/>
                </a:lnTo>
                <a:lnTo>
                  <a:pt x="4104825" y="2560637"/>
                </a:lnTo>
                <a:lnTo>
                  <a:pt x="4094747" y="2613025"/>
                </a:lnTo>
                <a:lnTo>
                  <a:pt x="4084669" y="2671762"/>
                </a:lnTo>
                <a:lnTo>
                  <a:pt x="4082989" y="2741612"/>
                </a:lnTo>
                <a:lnTo>
                  <a:pt x="4084669" y="2809875"/>
                </a:lnTo>
                <a:lnTo>
                  <a:pt x="4094747" y="2868612"/>
                </a:lnTo>
                <a:lnTo>
                  <a:pt x="4104825" y="2922587"/>
                </a:lnTo>
                <a:lnTo>
                  <a:pt x="4119940" y="2967037"/>
                </a:lnTo>
                <a:lnTo>
                  <a:pt x="4138416" y="3009900"/>
                </a:lnTo>
                <a:lnTo>
                  <a:pt x="4156892" y="3046412"/>
                </a:lnTo>
                <a:lnTo>
                  <a:pt x="4177047" y="3084512"/>
                </a:lnTo>
                <a:lnTo>
                  <a:pt x="4197202" y="3121025"/>
                </a:lnTo>
                <a:lnTo>
                  <a:pt x="4217357" y="3160712"/>
                </a:lnTo>
                <a:lnTo>
                  <a:pt x="4234153" y="3201987"/>
                </a:lnTo>
                <a:lnTo>
                  <a:pt x="4249270" y="3248025"/>
                </a:lnTo>
                <a:lnTo>
                  <a:pt x="4261027" y="3300412"/>
                </a:lnTo>
                <a:lnTo>
                  <a:pt x="4269425" y="3360737"/>
                </a:lnTo>
                <a:lnTo>
                  <a:pt x="4272784" y="3427412"/>
                </a:lnTo>
                <a:lnTo>
                  <a:pt x="4269425" y="3497262"/>
                </a:lnTo>
                <a:lnTo>
                  <a:pt x="4261027" y="3557587"/>
                </a:lnTo>
                <a:lnTo>
                  <a:pt x="4249270" y="3609975"/>
                </a:lnTo>
                <a:lnTo>
                  <a:pt x="4234153" y="3656012"/>
                </a:lnTo>
                <a:lnTo>
                  <a:pt x="4217357" y="3697287"/>
                </a:lnTo>
                <a:lnTo>
                  <a:pt x="4197202" y="3736975"/>
                </a:lnTo>
                <a:lnTo>
                  <a:pt x="4156892" y="3811587"/>
                </a:lnTo>
                <a:lnTo>
                  <a:pt x="4138416" y="3848100"/>
                </a:lnTo>
                <a:lnTo>
                  <a:pt x="4119940" y="3890962"/>
                </a:lnTo>
                <a:lnTo>
                  <a:pt x="4104825" y="3935412"/>
                </a:lnTo>
                <a:lnTo>
                  <a:pt x="4094747" y="3987800"/>
                </a:lnTo>
                <a:lnTo>
                  <a:pt x="4084669" y="4048125"/>
                </a:lnTo>
                <a:lnTo>
                  <a:pt x="4082989" y="4116387"/>
                </a:lnTo>
                <a:lnTo>
                  <a:pt x="4084669" y="4186237"/>
                </a:lnTo>
                <a:lnTo>
                  <a:pt x="4094747" y="4244975"/>
                </a:lnTo>
                <a:lnTo>
                  <a:pt x="4104825" y="4297362"/>
                </a:lnTo>
                <a:lnTo>
                  <a:pt x="4119940" y="4343400"/>
                </a:lnTo>
                <a:lnTo>
                  <a:pt x="4138416" y="4386262"/>
                </a:lnTo>
                <a:lnTo>
                  <a:pt x="4156892" y="4424362"/>
                </a:lnTo>
                <a:lnTo>
                  <a:pt x="4197202" y="4498975"/>
                </a:lnTo>
                <a:lnTo>
                  <a:pt x="4217357" y="4537075"/>
                </a:lnTo>
                <a:lnTo>
                  <a:pt x="4234153" y="4579937"/>
                </a:lnTo>
                <a:lnTo>
                  <a:pt x="4249270" y="4625975"/>
                </a:lnTo>
                <a:lnTo>
                  <a:pt x="4261027" y="4678362"/>
                </a:lnTo>
                <a:lnTo>
                  <a:pt x="4269425" y="4738687"/>
                </a:lnTo>
                <a:lnTo>
                  <a:pt x="4272784" y="4806950"/>
                </a:lnTo>
                <a:lnTo>
                  <a:pt x="4269425" y="4875212"/>
                </a:lnTo>
                <a:lnTo>
                  <a:pt x="4261027" y="4935537"/>
                </a:lnTo>
                <a:lnTo>
                  <a:pt x="4249270" y="4987925"/>
                </a:lnTo>
                <a:lnTo>
                  <a:pt x="4234153" y="5033962"/>
                </a:lnTo>
                <a:lnTo>
                  <a:pt x="4217357" y="5075237"/>
                </a:lnTo>
                <a:lnTo>
                  <a:pt x="4197202" y="5114925"/>
                </a:lnTo>
                <a:lnTo>
                  <a:pt x="4177047" y="5149850"/>
                </a:lnTo>
                <a:lnTo>
                  <a:pt x="4156892" y="5186362"/>
                </a:lnTo>
                <a:lnTo>
                  <a:pt x="4138416" y="5226050"/>
                </a:lnTo>
                <a:lnTo>
                  <a:pt x="4119940" y="5268912"/>
                </a:lnTo>
                <a:lnTo>
                  <a:pt x="4104825" y="5313362"/>
                </a:lnTo>
                <a:lnTo>
                  <a:pt x="4094747" y="5365750"/>
                </a:lnTo>
                <a:lnTo>
                  <a:pt x="4084669" y="5426075"/>
                </a:lnTo>
                <a:lnTo>
                  <a:pt x="4082989" y="5494337"/>
                </a:lnTo>
                <a:lnTo>
                  <a:pt x="4084669" y="5562600"/>
                </a:lnTo>
                <a:lnTo>
                  <a:pt x="4094747" y="5622925"/>
                </a:lnTo>
                <a:lnTo>
                  <a:pt x="4104825" y="5675312"/>
                </a:lnTo>
                <a:lnTo>
                  <a:pt x="4119940" y="5721350"/>
                </a:lnTo>
                <a:lnTo>
                  <a:pt x="4138416" y="5762625"/>
                </a:lnTo>
                <a:lnTo>
                  <a:pt x="4156892" y="5802312"/>
                </a:lnTo>
                <a:lnTo>
                  <a:pt x="4177047" y="5840412"/>
                </a:lnTo>
                <a:lnTo>
                  <a:pt x="4197202" y="5876925"/>
                </a:lnTo>
                <a:lnTo>
                  <a:pt x="4217357" y="5915025"/>
                </a:lnTo>
                <a:lnTo>
                  <a:pt x="4234153" y="5956300"/>
                </a:lnTo>
                <a:lnTo>
                  <a:pt x="4249270" y="6003925"/>
                </a:lnTo>
                <a:lnTo>
                  <a:pt x="4261027" y="6056312"/>
                </a:lnTo>
                <a:lnTo>
                  <a:pt x="4269425" y="6113462"/>
                </a:lnTo>
                <a:lnTo>
                  <a:pt x="4272784" y="6183312"/>
                </a:lnTo>
                <a:lnTo>
                  <a:pt x="4269425" y="6251575"/>
                </a:lnTo>
                <a:lnTo>
                  <a:pt x="4261027" y="6311900"/>
                </a:lnTo>
                <a:lnTo>
                  <a:pt x="4249270" y="6361112"/>
                </a:lnTo>
                <a:lnTo>
                  <a:pt x="4234153" y="6407150"/>
                </a:lnTo>
                <a:lnTo>
                  <a:pt x="4217357" y="6448425"/>
                </a:lnTo>
                <a:lnTo>
                  <a:pt x="4198882" y="6488112"/>
                </a:lnTo>
                <a:lnTo>
                  <a:pt x="4180406" y="6523037"/>
                </a:lnTo>
                <a:lnTo>
                  <a:pt x="4160251" y="6561137"/>
                </a:lnTo>
                <a:lnTo>
                  <a:pt x="4140096" y="6597650"/>
                </a:lnTo>
                <a:lnTo>
                  <a:pt x="4123300" y="6640512"/>
                </a:lnTo>
                <a:lnTo>
                  <a:pt x="4106504" y="6683375"/>
                </a:lnTo>
                <a:lnTo>
                  <a:pt x="4096426" y="6735762"/>
                </a:lnTo>
                <a:lnTo>
                  <a:pt x="4088029" y="6791325"/>
                </a:lnTo>
                <a:lnTo>
                  <a:pt x="4082989" y="6858000"/>
                </a:lnTo>
                <a:lnTo>
                  <a:pt x="0" y="6858000"/>
                </a:lnTo>
                <a:close/>
              </a:path>
            </a:pathLst>
          </a:custGeom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909E572F-9CDC-4214-9D42-FF00176495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4417162" cy="6858000"/>
          </a:xfrm>
          <a:custGeom>
            <a:avLst/>
            <a:gdLst>
              <a:gd name="connsiteX0" fmla="*/ 4417162 w 4417162"/>
              <a:gd name="connsiteY0" fmla="*/ 0 h 6858000"/>
              <a:gd name="connsiteX1" fmla="*/ 334174 w 4417162"/>
              <a:gd name="connsiteY1" fmla="*/ 0 h 6858000"/>
              <a:gd name="connsiteX2" fmla="*/ 334173 w 4417162"/>
              <a:gd name="connsiteY2" fmla="*/ 0 h 6858000"/>
              <a:gd name="connsiteX3" fmla="*/ 189795 w 4417162"/>
              <a:gd name="connsiteY3" fmla="*/ 0 h 6858000"/>
              <a:gd name="connsiteX4" fmla="*/ 184756 w 4417162"/>
              <a:gd name="connsiteY4" fmla="*/ 66675 h 6858000"/>
              <a:gd name="connsiteX5" fmla="*/ 176358 w 4417162"/>
              <a:gd name="connsiteY5" fmla="*/ 122237 h 6858000"/>
              <a:gd name="connsiteX6" fmla="*/ 166281 w 4417162"/>
              <a:gd name="connsiteY6" fmla="*/ 174625 h 6858000"/>
              <a:gd name="connsiteX7" fmla="*/ 149485 w 4417162"/>
              <a:gd name="connsiteY7" fmla="*/ 217487 h 6858000"/>
              <a:gd name="connsiteX8" fmla="*/ 132689 w 4417162"/>
              <a:gd name="connsiteY8" fmla="*/ 260350 h 6858000"/>
              <a:gd name="connsiteX9" fmla="*/ 112534 w 4417162"/>
              <a:gd name="connsiteY9" fmla="*/ 296862 h 6858000"/>
              <a:gd name="connsiteX10" fmla="*/ 92379 w 4417162"/>
              <a:gd name="connsiteY10" fmla="*/ 334962 h 6858000"/>
              <a:gd name="connsiteX11" fmla="*/ 73903 w 4417162"/>
              <a:gd name="connsiteY11" fmla="*/ 369887 h 6858000"/>
              <a:gd name="connsiteX12" fmla="*/ 55427 w 4417162"/>
              <a:gd name="connsiteY12" fmla="*/ 409575 h 6858000"/>
              <a:gd name="connsiteX13" fmla="*/ 38632 w 4417162"/>
              <a:gd name="connsiteY13" fmla="*/ 450850 h 6858000"/>
              <a:gd name="connsiteX14" fmla="*/ 23515 w 4417162"/>
              <a:gd name="connsiteY14" fmla="*/ 496887 h 6858000"/>
              <a:gd name="connsiteX15" fmla="*/ 11758 w 4417162"/>
              <a:gd name="connsiteY15" fmla="*/ 546100 h 6858000"/>
              <a:gd name="connsiteX16" fmla="*/ 3359 w 4417162"/>
              <a:gd name="connsiteY16" fmla="*/ 606425 h 6858000"/>
              <a:gd name="connsiteX17" fmla="*/ 0 w 4417162"/>
              <a:gd name="connsiteY17" fmla="*/ 673100 h 6858000"/>
              <a:gd name="connsiteX18" fmla="*/ 3359 w 4417162"/>
              <a:gd name="connsiteY18" fmla="*/ 744537 h 6858000"/>
              <a:gd name="connsiteX19" fmla="*/ 11758 w 4417162"/>
              <a:gd name="connsiteY19" fmla="*/ 801687 h 6858000"/>
              <a:gd name="connsiteX20" fmla="*/ 23515 w 4417162"/>
              <a:gd name="connsiteY20" fmla="*/ 854075 h 6858000"/>
              <a:gd name="connsiteX21" fmla="*/ 38632 w 4417162"/>
              <a:gd name="connsiteY21" fmla="*/ 901700 h 6858000"/>
              <a:gd name="connsiteX22" fmla="*/ 55427 w 4417162"/>
              <a:gd name="connsiteY22" fmla="*/ 942975 h 6858000"/>
              <a:gd name="connsiteX23" fmla="*/ 75583 w 4417162"/>
              <a:gd name="connsiteY23" fmla="*/ 981075 h 6858000"/>
              <a:gd name="connsiteX24" fmla="*/ 95738 w 4417162"/>
              <a:gd name="connsiteY24" fmla="*/ 1017587 h 6858000"/>
              <a:gd name="connsiteX25" fmla="*/ 115893 w 4417162"/>
              <a:gd name="connsiteY25" fmla="*/ 1055687 h 6858000"/>
              <a:gd name="connsiteX26" fmla="*/ 134368 w 4417162"/>
              <a:gd name="connsiteY26" fmla="*/ 1095375 h 6858000"/>
              <a:gd name="connsiteX27" fmla="*/ 152844 w 4417162"/>
              <a:gd name="connsiteY27" fmla="*/ 1136650 h 6858000"/>
              <a:gd name="connsiteX28" fmla="*/ 167960 w 4417162"/>
              <a:gd name="connsiteY28" fmla="*/ 1182687 h 6858000"/>
              <a:gd name="connsiteX29" fmla="*/ 178038 w 4417162"/>
              <a:gd name="connsiteY29" fmla="*/ 1235075 h 6858000"/>
              <a:gd name="connsiteX30" fmla="*/ 188115 w 4417162"/>
              <a:gd name="connsiteY30" fmla="*/ 1295400 h 6858000"/>
              <a:gd name="connsiteX31" fmla="*/ 189795 w 4417162"/>
              <a:gd name="connsiteY31" fmla="*/ 1363662 h 6858000"/>
              <a:gd name="connsiteX32" fmla="*/ 188115 w 4417162"/>
              <a:gd name="connsiteY32" fmla="*/ 1431925 h 6858000"/>
              <a:gd name="connsiteX33" fmla="*/ 178038 w 4417162"/>
              <a:gd name="connsiteY33" fmla="*/ 1492250 h 6858000"/>
              <a:gd name="connsiteX34" fmla="*/ 167960 w 4417162"/>
              <a:gd name="connsiteY34" fmla="*/ 1544637 h 6858000"/>
              <a:gd name="connsiteX35" fmla="*/ 152844 w 4417162"/>
              <a:gd name="connsiteY35" fmla="*/ 1589087 h 6858000"/>
              <a:gd name="connsiteX36" fmla="*/ 134368 w 4417162"/>
              <a:gd name="connsiteY36" fmla="*/ 1631950 h 6858000"/>
              <a:gd name="connsiteX37" fmla="*/ 115893 w 4417162"/>
              <a:gd name="connsiteY37" fmla="*/ 1671637 h 6858000"/>
              <a:gd name="connsiteX38" fmla="*/ 95738 w 4417162"/>
              <a:gd name="connsiteY38" fmla="*/ 1708150 h 6858000"/>
              <a:gd name="connsiteX39" fmla="*/ 75583 w 4417162"/>
              <a:gd name="connsiteY39" fmla="*/ 1743075 h 6858000"/>
              <a:gd name="connsiteX40" fmla="*/ 55427 w 4417162"/>
              <a:gd name="connsiteY40" fmla="*/ 1782762 h 6858000"/>
              <a:gd name="connsiteX41" fmla="*/ 38632 w 4417162"/>
              <a:gd name="connsiteY41" fmla="*/ 1824037 h 6858000"/>
              <a:gd name="connsiteX42" fmla="*/ 23515 w 4417162"/>
              <a:gd name="connsiteY42" fmla="*/ 1870075 h 6858000"/>
              <a:gd name="connsiteX43" fmla="*/ 11758 w 4417162"/>
              <a:gd name="connsiteY43" fmla="*/ 1922462 h 6858000"/>
              <a:gd name="connsiteX44" fmla="*/ 3359 w 4417162"/>
              <a:gd name="connsiteY44" fmla="*/ 1982787 h 6858000"/>
              <a:gd name="connsiteX45" fmla="*/ 0 w 4417162"/>
              <a:gd name="connsiteY45" fmla="*/ 2051050 h 6858000"/>
              <a:gd name="connsiteX46" fmla="*/ 3359 w 4417162"/>
              <a:gd name="connsiteY46" fmla="*/ 2119312 h 6858000"/>
              <a:gd name="connsiteX47" fmla="*/ 11758 w 4417162"/>
              <a:gd name="connsiteY47" fmla="*/ 2179637 h 6858000"/>
              <a:gd name="connsiteX48" fmla="*/ 23515 w 4417162"/>
              <a:gd name="connsiteY48" fmla="*/ 2232025 h 6858000"/>
              <a:gd name="connsiteX49" fmla="*/ 38632 w 4417162"/>
              <a:gd name="connsiteY49" fmla="*/ 2278062 h 6858000"/>
              <a:gd name="connsiteX50" fmla="*/ 55427 w 4417162"/>
              <a:gd name="connsiteY50" fmla="*/ 2319337 h 6858000"/>
              <a:gd name="connsiteX51" fmla="*/ 75583 w 4417162"/>
              <a:gd name="connsiteY51" fmla="*/ 2359025 h 6858000"/>
              <a:gd name="connsiteX52" fmla="*/ 95738 w 4417162"/>
              <a:gd name="connsiteY52" fmla="*/ 2395537 h 6858000"/>
              <a:gd name="connsiteX53" fmla="*/ 115893 w 4417162"/>
              <a:gd name="connsiteY53" fmla="*/ 2433637 h 6858000"/>
              <a:gd name="connsiteX54" fmla="*/ 134368 w 4417162"/>
              <a:gd name="connsiteY54" fmla="*/ 2471737 h 6858000"/>
              <a:gd name="connsiteX55" fmla="*/ 152844 w 4417162"/>
              <a:gd name="connsiteY55" fmla="*/ 2513012 h 6858000"/>
              <a:gd name="connsiteX56" fmla="*/ 167960 w 4417162"/>
              <a:gd name="connsiteY56" fmla="*/ 2560637 h 6858000"/>
              <a:gd name="connsiteX57" fmla="*/ 178038 w 4417162"/>
              <a:gd name="connsiteY57" fmla="*/ 2613025 h 6858000"/>
              <a:gd name="connsiteX58" fmla="*/ 188115 w 4417162"/>
              <a:gd name="connsiteY58" fmla="*/ 2671762 h 6858000"/>
              <a:gd name="connsiteX59" fmla="*/ 189795 w 4417162"/>
              <a:gd name="connsiteY59" fmla="*/ 2741612 h 6858000"/>
              <a:gd name="connsiteX60" fmla="*/ 188115 w 4417162"/>
              <a:gd name="connsiteY60" fmla="*/ 2809875 h 6858000"/>
              <a:gd name="connsiteX61" fmla="*/ 178038 w 4417162"/>
              <a:gd name="connsiteY61" fmla="*/ 2868612 h 6858000"/>
              <a:gd name="connsiteX62" fmla="*/ 167960 w 4417162"/>
              <a:gd name="connsiteY62" fmla="*/ 2922587 h 6858000"/>
              <a:gd name="connsiteX63" fmla="*/ 152844 w 4417162"/>
              <a:gd name="connsiteY63" fmla="*/ 2967037 h 6858000"/>
              <a:gd name="connsiteX64" fmla="*/ 134368 w 4417162"/>
              <a:gd name="connsiteY64" fmla="*/ 3009900 h 6858000"/>
              <a:gd name="connsiteX65" fmla="*/ 115893 w 4417162"/>
              <a:gd name="connsiteY65" fmla="*/ 3046412 h 6858000"/>
              <a:gd name="connsiteX66" fmla="*/ 95738 w 4417162"/>
              <a:gd name="connsiteY66" fmla="*/ 3084512 h 6858000"/>
              <a:gd name="connsiteX67" fmla="*/ 75583 w 4417162"/>
              <a:gd name="connsiteY67" fmla="*/ 3121025 h 6858000"/>
              <a:gd name="connsiteX68" fmla="*/ 55427 w 4417162"/>
              <a:gd name="connsiteY68" fmla="*/ 3160712 h 6858000"/>
              <a:gd name="connsiteX69" fmla="*/ 38632 w 4417162"/>
              <a:gd name="connsiteY69" fmla="*/ 3201987 h 6858000"/>
              <a:gd name="connsiteX70" fmla="*/ 23515 w 4417162"/>
              <a:gd name="connsiteY70" fmla="*/ 3248025 h 6858000"/>
              <a:gd name="connsiteX71" fmla="*/ 11758 w 4417162"/>
              <a:gd name="connsiteY71" fmla="*/ 3300412 h 6858000"/>
              <a:gd name="connsiteX72" fmla="*/ 3359 w 4417162"/>
              <a:gd name="connsiteY72" fmla="*/ 3360737 h 6858000"/>
              <a:gd name="connsiteX73" fmla="*/ 0 w 4417162"/>
              <a:gd name="connsiteY73" fmla="*/ 3427412 h 6858000"/>
              <a:gd name="connsiteX74" fmla="*/ 3359 w 4417162"/>
              <a:gd name="connsiteY74" fmla="*/ 3497262 h 6858000"/>
              <a:gd name="connsiteX75" fmla="*/ 11758 w 4417162"/>
              <a:gd name="connsiteY75" fmla="*/ 3557587 h 6858000"/>
              <a:gd name="connsiteX76" fmla="*/ 23515 w 4417162"/>
              <a:gd name="connsiteY76" fmla="*/ 3609975 h 6858000"/>
              <a:gd name="connsiteX77" fmla="*/ 38632 w 4417162"/>
              <a:gd name="connsiteY77" fmla="*/ 3656012 h 6858000"/>
              <a:gd name="connsiteX78" fmla="*/ 55427 w 4417162"/>
              <a:gd name="connsiteY78" fmla="*/ 3697287 h 6858000"/>
              <a:gd name="connsiteX79" fmla="*/ 75583 w 4417162"/>
              <a:gd name="connsiteY79" fmla="*/ 3736975 h 6858000"/>
              <a:gd name="connsiteX80" fmla="*/ 115893 w 4417162"/>
              <a:gd name="connsiteY80" fmla="*/ 3811587 h 6858000"/>
              <a:gd name="connsiteX81" fmla="*/ 134368 w 4417162"/>
              <a:gd name="connsiteY81" fmla="*/ 3848100 h 6858000"/>
              <a:gd name="connsiteX82" fmla="*/ 152844 w 4417162"/>
              <a:gd name="connsiteY82" fmla="*/ 3890962 h 6858000"/>
              <a:gd name="connsiteX83" fmla="*/ 167960 w 4417162"/>
              <a:gd name="connsiteY83" fmla="*/ 3935412 h 6858000"/>
              <a:gd name="connsiteX84" fmla="*/ 178038 w 4417162"/>
              <a:gd name="connsiteY84" fmla="*/ 3987800 h 6858000"/>
              <a:gd name="connsiteX85" fmla="*/ 188115 w 4417162"/>
              <a:gd name="connsiteY85" fmla="*/ 4048125 h 6858000"/>
              <a:gd name="connsiteX86" fmla="*/ 189795 w 4417162"/>
              <a:gd name="connsiteY86" fmla="*/ 4116387 h 6858000"/>
              <a:gd name="connsiteX87" fmla="*/ 188115 w 4417162"/>
              <a:gd name="connsiteY87" fmla="*/ 4186237 h 6858000"/>
              <a:gd name="connsiteX88" fmla="*/ 178038 w 4417162"/>
              <a:gd name="connsiteY88" fmla="*/ 4244975 h 6858000"/>
              <a:gd name="connsiteX89" fmla="*/ 167960 w 4417162"/>
              <a:gd name="connsiteY89" fmla="*/ 4297362 h 6858000"/>
              <a:gd name="connsiteX90" fmla="*/ 152844 w 4417162"/>
              <a:gd name="connsiteY90" fmla="*/ 4343400 h 6858000"/>
              <a:gd name="connsiteX91" fmla="*/ 134368 w 4417162"/>
              <a:gd name="connsiteY91" fmla="*/ 4386262 h 6858000"/>
              <a:gd name="connsiteX92" fmla="*/ 115893 w 4417162"/>
              <a:gd name="connsiteY92" fmla="*/ 4424362 h 6858000"/>
              <a:gd name="connsiteX93" fmla="*/ 75583 w 4417162"/>
              <a:gd name="connsiteY93" fmla="*/ 4498975 h 6858000"/>
              <a:gd name="connsiteX94" fmla="*/ 55427 w 4417162"/>
              <a:gd name="connsiteY94" fmla="*/ 4537075 h 6858000"/>
              <a:gd name="connsiteX95" fmla="*/ 38632 w 4417162"/>
              <a:gd name="connsiteY95" fmla="*/ 4579937 h 6858000"/>
              <a:gd name="connsiteX96" fmla="*/ 23515 w 4417162"/>
              <a:gd name="connsiteY96" fmla="*/ 4625975 h 6858000"/>
              <a:gd name="connsiteX97" fmla="*/ 11758 w 4417162"/>
              <a:gd name="connsiteY97" fmla="*/ 4678362 h 6858000"/>
              <a:gd name="connsiteX98" fmla="*/ 3359 w 4417162"/>
              <a:gd name="connsiteY98" fmla="*/ 4738687 h 6858000"/>
              <a:gd name="connsiteX99" fmla="*/ 0 w 4417162"/>
              <a:gd name="connsiteY99" fmla="*/ 4806950 h 6858000"/>
              <a:gd name="connsiteX100" fmla="*/ 3359 w 4417162"/>
              <a:gd name="connsiteY100" fmla="*/ 4875212 h 6858000"/>
              <a:gd name="connsiteX101" fmla="*/ 11758 w 4417162"/>
              <a:gd name="connsiteY101" fmla="*/ 4935537 h 6858000"/>
              <a:gd name="connsiteX102" fmla="*/ 23515 w 4417162"/>
              <a:gd name="connsiteY102" fmla="*/ 4987925 h 6858000"/>
              <a:gd name="connsiteX103" fmla="*/ 38632 w 4417162"/>
              <a:gd name="connsiteY103" fmla="*/ 5033962 h 6858000"/>
              <a:gd name="connsiteX104" fmla="*/ 55427 w 4417162"/>
              <a:gd name="connsiteY104" fmla="*/ 5075237 h 6858000"/>
              <a:gd name="connsiteX105" fmla="*/ 75583 w 4417162"/>
              <a:gd name="connsiteY105" fmla="*/ 5114925 h 6858000"/>
              <a:gd name="connsiteX106" fmla="*/ 95738 w 4417162"/>
              <a:gd name="connsiteY106" fmla="*/ 5149850 h 6858000"/>
              <a:gd name="connsiteX107" fmla="*/ 115893 w 4417162"/>
              <a:gd name="connsiteY107" fmla="*/ 5186362 h 6858000"/>
              <a:gd name="connsiteX108" fmla="*/ 134368 w 4417162"/>
              <a:gd name="connsiteY108" fmla="*/ 5226050 h 6858000"/>
              <a:gd name="connsiteX109" fmla="*/ 152844 w 4417162"/>
              <a:gd name="connsiteY109" fmla="*/ 5268912 h 6858000"/>
              <a:gd name="connsiteX110" fmla="*/ 167960 w 4417162"/>
              <a:gd name="connsiteY110" fmla="*/ 5313362 h 6858000"/>
              <a:gd name="connsiteX111" fmla="*/ 178038 w 4417162"/>
              <a:gd name="connsiteY111" fmla="*/ 5365750 h 6858000"/>
              <a:gd name="connsiteX112" fmla="*/ 188115 w 4417162"/>
              <a:gd name="connsiteY112" fmla="*/ 5426075 h 6858000"/>
              <a:gd name="connsiteX113" fmla="*/ 189795 w 4417162"/>
              <a:gd name="connsiteY113" fmla="*/ 5494337 h 6858000"/>
              <a:gd name="connsiteX114" fmla="*/ 188115 w 4417162"/>
              <a:gd name="connsiteY114" fmla="*/ 5562600 h 6858000"/>
              <a:gd name="connsiteX115" fmla="*/ 178038 w 4417162"/>
              <a:gd name="connsiteY115" fmla="*/ 5622925 h 6858000"/>
              <a:gd name="connsiteX116" fmla="*/ 167960 w 4417162"/>
              <a:gd name="connsiteY116" fmla="*/ 5675312 h 6858000"/>
              <a:gd name="connsiteX117" fmla="*/ 152844 w 4417162"/>
              <a:gd name="connsiteY117" fmla="*/ 5721350 h 6858000"/>
              <a:gd name="connsiteX118" fmla="*/ 134368 w 4417162"/>
              <a:gd name="connsiteY118" fmla="*/ 5762625 h 6858000"/>
              <a:gd name="connsiteX119" fmla="*/ 115893 w 4417162"/>
              <a:gd name="connsiteY119" fmla="*/ 5802312 h 6858000"/>
              <a:gd name="connsiteX120" fmla="*/ 95738 w 4417162"/>
              <a:gd name="connsiteY120" fmla="*/ 5840412 h 6858000"/>
              <a:gd name="connsiteX121" fmla="*/ 75583 w 4417162"/>
              <a:gd name="connsiteY121" fmla="*/ 5876925 h 6858000"/>
              <a:gd name="connsiteX122" fmla="*/ 55427 w 4417162"/>
              <a:gd name="connsiteY122" fmla="*/ 5915025 h 6858000"/>
              <a:gd name="connsiteX123" fmla="*/ 38632 w 4417162"/>
              <a:gd name="connsiteY123" fmla="*/ 5956300 h 6858000"/>
              <a:gd name="connsiteX124" fmla="*/ 23515 w 4417162"/>
              <a:gd name="connsiteY124" fmla="*/ 6003925 h 6858000"/>
              <a:gd name="connsiteX125" fmla="*/ 11758 w 4417162"/>
              <a:gd name="connsiteY125" fmla="*/ 6056312 h 6858000"/>
              <a:gd name="connsiteX126" fmla="*/ 3359 w 4417162"/>
              <a:gd name="connsiteY126" fmla="*/ 6113462 h 6858000"/>
              <a:gd name="connsiteX127" fmla="*/ 0 w 4417162"/>
              <a:gd name="connsiteY127" fmla="*/ 6183312 h 6858000"/>
              <a:gd name="connsiteX128" fmla="*/ 3359 w 4417162"/>
              <a:gd name="connsiteY128" fmla="*/ 6251575 h 6858000"/>
              <a:gd name="connsiteX129" fmla="*/ 11758 w 4417162"/>
              <a:gd name="connsiteY129" fmla="*/ 6311900 h 6858000"/>
              <a:gd name="connsiteX130" fmla="*/ 23515 w 4417162"/>
              <a:gd name="connsiteY130" fmla="*/ 6361112 h 6858000"/>
              <a:gd name="connsiteX131" fmla="*/ 38632 w 4417162"/>
              <a:gd name="connsiteY131" fmla="*/ 6407150 h 6858000"/>
              <a:gd name="connsiteX132" fmla="*/ 55427 w 4417162"/>
              <a:gd name="connsiteY132" fmla="*/ 6448425 h 6858000"/>
              <a:gd name="connsiteX133" fmla="*/ 73903 w 4417162"/>
              <a:gd name="connsiteY133" fmla="*/ 6488112 h 6858000"/>
              <a:gd name="connsiteX134" fmla="*/ 92379 w 4417162"/>
              <a:gd name="connsiteY134" fmla="*/ 6523037 h 6858000"/>
              <a:gd name="connsiteX135" fmla="*/ 112534 w 4417162"/>
              <a:gd name="connsiteY135" fmla="*/ 6561137 h 6858000"/>
              <a:gd name="connsiteX136" fmla="*/ 132689 w 4417162"/>
              <a:gd name="connsiteY136" fmla="*/ 6597650 h 6858000"/>
              <a:gd name="connsiteX137" fmla="*/ 149485 w 4417162"/>
              <a:gd name="connsiteY137" fmla="*/ 6640512 h 6858000"/>
              <a:gd name="connsiteX138" fmla="*/ 166281 w 4417162"/>
              <a:gd name="connsiteY138" fmla="*/ 6683375 h 6858000"/>
              <a:gd name="connsiteX139" fmla="*/ 176358 w 4417162"/>
              <a:gd name="connsiteY139" fmla="*/ 6735762 h 6858000"/>
              <a:gd name="connsiteX140" fmla="*/ 184756 w 4417162"/>
              <a:gd name="connsiteY140" fmla="*/ 6791325 h 6858000"/>
              <a:gd name="connsiteX141" fmla="*/ 189795 w 4417162"/>
              <a:gd name="connsiteY141" fmla="*/ 6858000 h 6858000"/>
              <a:gd name="connsiteX142" fmla="*/ 334173 w 4417162"/>
              <a:gd name="connsiteY142" fmla="*/ 6858000 h 6858000"/>
              <a:gd name="connsiteX143" fmla="*/ 334174 w 4417162"/>
              <a:gd name="connsiteY143" fmla="*/ 6858000 h 6858000"/>
              <a:gd name="connsiteX144" fmla="*/ 4417162 w 4417162"/>
              <a:gd name="connsiteY14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</a:cxnLst>
            <a:rect l="l" t="t" r="r" b="b"/>
            <a:pathLst>
              <a:path w="4417162" h="6858000">
                <a:moveTo>
                  <a:pt x="4417162" y="0"/>
                </a:moveTo>
                <a:lnTo>
                  <a:pt x="334174" y="0"/>
                </a:lnTo>
                <a:lnTo>
                  <a:pt x="334173" y="0"/>
                </a:lnTo>
                <a:lnTo>
                  <a:pt x="189795" y="0"/>
                </a:lnTo>
                <a:lnTo>
                  <a:pt x="184756" y="66675"/>
                </a:lnTo>
                <a:lnTo>
                  <a:pt x="176358" y="122237"/>
                </a:lnTo>
                <a:lnTo>
                  <a:pt x="166281" y="174625"/>
                </a:lnTo>
                <a:lnTo>
                  <a:pt x="149485" y="217487"/>
                </a:lnTo>
                <a:lnTo>
                  <a:pt x="132689" y="260350"/>
                </a:lnTo>
                <a:lnTo>
                  <a:pt x="112534" y="296862"/>
                </a:lnTo>
                <a:lnTo>
                  <a:pt x="92379" y="334962"/>
                </a:lnTo>
                <a:lnTo>
                  <a:pt x="73903" y="369887"/>
                </a:lnTo>
                <a:lnTo>
                  <a:pt x="55427" y="409575"/>
                </a:lnTo>
                <a:lnTo>
                  <a:pt x="38632" y="450850"/>
                </a:lnTo>
                <a:lnTo>
                  <a:pt x="23515" y="496887"/>
                </a:lnTo>
                <a:lnTo>
                  <a:pt x="11758" y="546100"/>
                </a:lnTo>
                <a:lnTo>
                  <a:pt x="3359" y="606425"/>
                </a:lnTo>
                <a:lnTo>
                  <a:pt x="0" y="673100"/>
                </a:lnTo>
                <a:lnTo>
                  <a:pt x="3359" y="744537"/>
                </a:lnTo>
                <a:lnTo>
                  <a:pt x="11758" y="801687"/>
                </a:lnTo>
                <a:lnTo>
                  <a:pt x="23515" y="854075"/>
                </a:lnTo>
                <a:lnTo>
                  <a:pt x="38632" y="901700"/>
                </a:lnTo>
                <a:lnTo>
                  <a:pt x="55427" y="942975"/>
                </a:lnTo>
                <a:lnTo>
                  <a:pt x="75583" y="981075"/>
                </a:lnTo>
                <a:lnTo>
                  <a:pt x="95738" y="1017587"/>
                </a:lnTo>
                <a:lnTo>
                  <a:pt x="115893" y="1055687"/>
                </a:lnTo>
                <a:lnTo>
                  <a:pt x="134368" y="1095375"/>
                </a:lnTo>
                <a:lnTo>
                  <a:pt x="152844" y="1136650"/>
                </a:lnTo>
                <a:lnTo>
                  <a:pt x="167960" y="1182687"/>
                </a:lnTo>
                <a:lnTo>
                  <a:pt x="178038" y="1235075"/>
                </a:lnTo>
                <a:lnTo>
                  <a:pt x="188115" y="1295400"/>
                </a:lnTo>
                <a:lnTo>
                  <a:pt x="189795" y="1363662"/>
                </a:lnTo>
                <a:lnTo>
                  <a:pt x="188115" y="1431925"/>
                </a:lnTo>
                <a:lnTo>
                  <a:pt x="178038" y="1492250"/>
                </a:lnTo>
                <a:lnTo>
                  <a:pt x="167960" y="1544637"/>
                </a:lnTo>
                <a:lnTo>
                  <a:pt x="152844" y="1589087"/>
                </a:lnTo>
                <a:lnTo>
                  <a:pt x="134368" y="1631950"/>
                </a:lnTo>
                <a:lnTo>
                  <a:pt x="115893" y="1671637"/>
                </a:lnTo>
                <a:lnTo>
                  <a:pt x="95738" y="1708150"/>
                </a:lnTo>
                <a:lnTo>
                  <a:pt x="75583" y="1743075"/>
                </a:lnTo>
                <a:lnTo>
                  <a:pt x="55427" y="1782762"/>
                </a:lnTo>
                <a:lnTo>
                  <a:pt x="38632" y="1824037"/>
                </a:lnTo>
                <a:lnTo>
                  <a:pt x="23515" y="1870075"/>
                </a:lnTo>
                <a:lnTo>
                  <a:pt x="11758" y="1922462"/>
                </a:lnTo>
                <a:lnTo>
                  <a:pt x="3359" y="1982787"/>
                </a:lnTo>
                <a:lnTo>
                  <a:pt x="0" y="2051050"/>
                </a:lnTo>
                <a:lnTo>
                  <a:pt x="3359" y="2119312"/>
                </a:lnTo>
                <a:lnTo>
                  <a:pt x="11758" y="2179637"/>
                </a:lnTo>
                <a:lnTo>
                  <a:pt x="23515" y="2232025"/>
                </a:lnTo>
                <a:lnTo>
                  <a:pt x="38632" y="2278062"/>
                </a:lnTo>
                <a:lnTo>
                  <a:pt x="55427" y="2319337"/>
                </a:lnTo>
                <a:lnTo>
                  <a:pt x="75583" y="2359025"/>
                </a:lnTo>
                <a:lnTo>
                  <a:pt x="95738" y="2395537"/>
                </a:lnTo>
                <a:lnTo>
                  <a:pt x="115893" y="2433637"/>
                </a:lnTo>
                <a:lnTo>
                  <a:pt x="134368" y="2471737"/>
                </a:lnTo>
                <a:lnTo>
                  <a:pt x="152844" y="2513012"/>
                </a:lnTo>
                <a:lnTo>
                  <a:pt x="167960" y="2560637"/>
                </a:lnTo>
                <a:lnTo>
                  <a:pt x="178038" y="2613025"/>
                </a:lnTo>
                <a:lnTo>
                  <a:pt x="188115" y="2671762"/>
                </a:lnTo>
                <a:lnTo>
                  <a:pt x="189795" y="2741612"/>
                </a:lnTo>
                <a:lnTo>
                  <a:pt x="188115" y="2809875"/>
                </a:lnTo>
                <a:lnTo>
                  <a:pt x="178038" y="2868612"/>
                </a:lnTo>
                <a:lnTo>
                  <a:pt x="167960" y="2922587"/>
                </a:lnTo>
                <a:lnTo>
                  <a:pt x="152844" y="2967037"/>
                </a:lnTo>
                <a:lnTo>
                  <a:pt x="134368" y="3009900"/>
                </a:lnTo>
                <a:lnTo>
                  <a:pt x="115893" y="3046412"/>
                </a:lnTo>
                <a:lnTo>
                  <a:pt x="95738" y="3084512"/>
                </a:lnTo>
                <a:lnTo>
                  <a:pt x="75583" y="3121025"/>
                </a:lnTo>
                <a:lnTo>
                  <a:pt x="55427" y="3160712"/>
                </a:lnTo>
                <a:lnTo>
                  <a:pt x="38632" y="3201987"/>
                </a:lnTo>
                <a:lnTo>
                  <a:pt x="23515" y="3248025"/>
                </a:lnTo>
                <a:lnTo>
                  <a:pt x="11758" y="3300412"/>
                </a:lnTo>
                <a:lnTo>
                  <a:pt x="3359" y="3360737"/>
                </a:lnTo>
                <a:lnTo>
                  <a:pt x="0" y="3427412"/>
                </a:lnTo>
                <a:lnTo>
                  <a:pt x="3359" y="3497262"/>
                </a:lnTo>
                <a:lnTo>
                  <a:pt x="11758" y="3557587"/>
                </a:lnTo>
                <a:lnTo>
                  <a:pt x="23515" y="3609975"/>
                </a:lnTo>
                <a:lnTo>
                  <a:pt x="38632" y="3656012"/>
                </a:lnTo>
                <a:lnTo>
                  <a:pt x="55427" y="3697287"/>
                </a:lnTo>
                <a:lnTo>
                  <a:pt x="75583" y="3736975"/>
                </a:lnTo>
                <a:lnTo>
                  <a:pt x="115893" y="3811587"/>
                </a:lnTo>
                <a:lnTo>
                  <a:pt x="134368" y="3848100"/>
                </a:lnTo>
                <a:lnTo>
                  <a:pt x="152844" y="3890962"/>
                </a:lnTo>
                <a:lnTo>
                  <a:pt x="167960" y="3935412"/>
                </a:lnTo>
                <a:lnTo>
                  <a:pt x="178038" y="3987800"/>
                </a:lnTo>
                <a:lnTo>
                  <a:pt x="188115" y="4048125"/>
                </a:lnTo>
                <a:lnTo>
                  <a:pt x="189795" y="4116387"/>
                </a:lnTo>
                <a:lnTo>
                  <a:pt x="188115" y="4186237"/>
                </a:lnTo>
                <a:lnTo>
                  <a:pt x="178038" y="4244975"/>
                </a:lnTo>
                <a:lnTo>
                  <a:pt x="167960" y="4297362"/>
                </a:lnTo>
                <a:lnTo>
                  <a:pt x="152844" y="4343400"/>
                </a:lnTo>
                <a:lnTo>
                  <a:pt x="134368" y="4386262"/>
                </a:lnTo>
                <a:lnTo>
                  <a:pt x="115893" y="4424362"/>
                </a:lnTo>
                <a:lnTo>
                  <a:pt x="75583" y="4498975"/>
                </a:lnTo>
                <a:lnTo>
                  <a:pt x="55427" y="4537075"/>
                </a:lnTo>
                <a:lnTo>
                  <a:pt x="38632" y="4579937"/>
                </a:lnTo>
                <a:lnTo>
                  <a:pt x="23515" y="4625975"/>
                </a:lnTo>
                <a:lnTo>
                  <a:pt x="11758" y="4678362"/>
                </a:lnTo>
                <a:lnTo>
                  <a:pt x="3359" y="4738687"/>
                </a:lnTo>
                <a:lnTo>
                  <a:pt x="0" y="4806950"/>
                </a:lnTo>
                <a:lnTo>
                  <a:pt x="3359" y="4875212"/>
                </a:lnTo>
                <a:lnTo>
                  <a:pt x="11758" y="4935537"/>
                </a:lnTo>
                <a:lnTo>
                  <a:pt x="23515" y="4987925"/>
                </a:lnTo>
                <a:lnTo>
                  <a:pt x="38632" y="5033962"/>
                </a:lnTo>
                <a:lnTo>
                  <a:pt x="55427" y="5075237"/>
                </a:lnTo>
                <a:lnTo>
                  <a:pt x="75583" y="5114925"/>
                </a:lnTo>
                <a:lnTo>
                  <a:pt x="95738" y="5149850"/>
                </a:lnTo>
                <a:lnTo>
                  <a:pt x="115893" y="5186362"/>
                </a:lnTo>
                <a:lnTo>
                  <a:pt x="134368" y="5226050"/>
                </a:lnTo>
                <a:lnTo>
                  <a:pt x="152844" y="5268912"/>
                </a:lnTo>
                <a:lnTo>
                  <a:pt x="167960" y="5313362"/>
                </a:lnTo>
                <a:lnTo>
                  <a:pt x="178038" y="5365750"/>
                </a:lnTo>
                <a:lnTo>
                  <a:pt x="188115" y="5426075"/>
                </a:lnTo>
                <a:lnTo>
                  <a:pt x="189795" y="5494337"/>
                </a:lnTo>
                <a:lnTo>
                  <a:pt x="188115" y="5562600"/>
                </a:lnTo>
                <a:lnTo>
                  <a:pt x="178038" y="5622925"/>
                </a:lnTo>
                <a:lnTo>
                  <a:pt x="167960" y="5675312"/>
                </a:lnTo>
                <a:lnTo>
                  <a:pt x="152844" y="5721350"/>
                </a:lnTo>
                <a:lnTo>
                  <a:pt x="134368" y="5762625"/>
                </a:lnTo>
                <a:lnTo>
                  <a:pt x="115893" y="5802312"/>
                </a:lnTo>
                <a:lnTo>
                  <a:pt x="95738" y="5840412"/>
                </a:lnTo>
                <a:lnTo>
                  <a:pt x="75583" y="5876925"/>
                </a:lnTo>
                <a:lnTo>
                  <a:pt x="55427" y="5915025"/>
                </a:lnTo>
                <a:lnTo>
                  <a:pt x="38632" y="5956300"/>
                </a:lnTo>
                <a:lnTo>
                  <a:pt x="23515" y="6003925"/>
                </a:lnTo>
                <a:lnTo>
                  <a:pt x="11758" y="6056312"/>
                </a:lnTo>
                <a:lnTo>
                  <a:pt x="3359" y="6113462"/>
                </a:lnTo>
                <a:lnTo>
                  <a:pt x="0" y="6183312"/>
                </a:lnTo>
                <a:lnTo>
                  <a:pt x="3359" y="6251575"/>
                </a:lnTo>
                <a:lnTo>
                  <a:pt x="11758" y="6311900"/>
                </a:lnTo>
                <a:lnTo>
                  <a:pt x="23515" y="6361112"/>
                </a:lnTo>
                <a:lnTo>
                  <a:pt x="38632" y="6407150"/>
                </a:lnTo>
                <a:lnTo>
                  <a:pt x="55427" y="6448425"/>
                </a:lnTo>
                <a:lnTo>
                  <a:pt x="73903" y="6488112"/>
                </a:lnTo>
                <a:lnTo>
                  <a:pt x="92379" y="6523037"/>
                </a:lnTo>
                <a:lnTo>
                  <a:pt x="112534" y="6561137"/>
                </a:lnTo>
                <a:lnTo>
                  <a:pt x="132689" y="6597650"/>
                </a:lnTo>
                <a:lnTo>
                  <a:pt x="149485" y="6640512"/>
                </a:lnTo>
                <a:lnTo>
                  <a:pt x="166281" y="6683375"/>
                </a:lnTo>
                <a:lnTo>
                  <a:pt x="176358" y="6735762"/>
                </a:lnTo>
                <a:lnTo>
                  <a:pt x="184756" y="6791325"/>
                </a:lnTo>
                <a:lnTo>
                  <a:pt x="189795" y="6858000"/>
                </a:lnTo>
                <a:lnTo>
                  <a:pt x="334173" y="6858000"/>
                </a:lnTo>
                <a:lnTo>
                  <a:pt x="334174" y="6858000"/>
                </a:lnTo>
                <a:lnTo>
                  <a:pt x="4417162" y="6858000"/>
                </a:lnTo>
                <a:close/>
              </a:path>
            </a:pathLst>
          </a:custGeom>
          <a:solidFill>
            <a:schemeClr val="accent1">
              <a:lumMod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4DB5E94-B0C1-4D94-A119-D37FD6952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723406"/>
            <a:ext cx="3234018" cy="382672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5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Hyvät väestösuhteet - Yhdenvertaisuus</a:t>
            </a:r>
          </a:p>
        </p:txBody>
      </p:sp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3839D8D0-2907-494B-AF36-3FDD8D6535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72784" y="1181685"/>
            <a:ext cx="7628483" cy="4628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3199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6002F5A-3938-46A7-AAB4-BAFFBDB5F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fi-FI" sz="2800">
                <a:solidFill>
                  <a:srgbClr val="FFFFFF"/>
                </a:solidFill>
              </a:rPr>
              <a:t>Yhdenvertaisuuden edistäminen</a:t>
            </a: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3B0586D5-9569-834D-A6F5-7076EBF53B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3129753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23643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BEA1A96-0984-4152-9A9E-001C41FAE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br>
              <a:rPr lang="fi-FI" sz="2500" b="1" i="0" cap="all">
                <a:solidFill>
                  <a:srgbClr val="FFFFFF"/>
                </a:solidFill>
                <a:effectLst/>
                <a:latin typeface="Lato" panose="020F0502020204030203" pitchFamily="34" charset="0"/>
              </a:rPr>
            </a:br>
            <a:r>
              <a:rPr lang="fi-FI" sz="2500" b="1" i="0" cap="all">
                <a:solidFill>
                  <a:srgbClr val="FFFFFF"/>
                </a:solidFill>
                <a:effectLst/>
                <a:latin typeface="Lato" panose="020F0502020204030203" pitchFamily="34" charset="0"/>
              </a:rPr>
              <a:t>YHDENVERTAISUUTEEN LIITTYVÄ LAINSÄÄDÄNTÖ</a:t>
            </a:r>
            <a:br>
              <a:rPr lang="fi-FI" sz="2500" b="1" i="0" cap="all">
                <a:solidFill>
                  <a:srgbClr val="FFFFFF"/>
                </a:solidFill>
                <a:effectLst/>
                <a:latin typeface="Lato" panose="020F0502020204030203" pitchFamily="34" charset="0"/>
              </a:rPr>
            </a:br>
            <a:endParaRPr lang="fi-FI" sz="2500">
              <a:solidFill>
                <a:srgbClr val="FFFFFF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B239EE9-9245-4E93-9E8E-289E3FC7F0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anchor="ctr">
            <a:normAutofit/>
          </a:bodyPr>
          <a:lstStyle/>
          <a:p>
            <a:r>
              <a:rPr lang="fi-FI" sz="2400" b="0" i="0">
                <a:effectLst/>
                <a:latin typeface="Lato" panose="020F0502020204030203" pitchFamily="34" charset="0"/>
              </a:rPr>
              <a:t>Yhdenvertaisuudesta ja syrjimättömyydestä säädetään Suomen perustuslaissa, yhdenvertaisuuslaissa ja rikoslaissa sekä eri elämänalueita koskevassa lainsäädännössä. Sukupuolten tasa-arvosta sekä sukupuolen moninaisuudesta säädetään tasa-arvolaissa. Kansallisten tuomioistuinten, Euroopan Unionin tuomioistuimen sekä Euroopan ihmisoikeustuomioistuimen ratkaisukäytännöt ovat keskeisessä roolissa yhdenvertaisuuteen liittyvän oikeustilan kehittymisessä. </a:t>
            </a:r>
            <a:endParaRPr lang="fi-FI" sz="2400"/>
          </a:p>
        </p:txBody>
      </p:sp>
    </p:spTree>
    <p:extLst>
      <p:ext uri="{BB962C8B-B14F-4D97-AF65-F5344CB8AC3E}">
        <p14:creationId xmlns:p14="http://schemas.microsoft.com/office/powerpoint/2010/main" val="2162458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BA60BA7-9FA4-48C9-A648-CCE0EAFA3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fi-FI" sz="2900" b="1" i="0" cap="all">
                <a:solidFill>
                  <a:schemeClr val="bg1"/>
                </a:solidFill>
                <a:effectLst/>
                <a:latin typeface="Lato" panose="020F0502020204030203" pitchFamily="34" charset="0"/>
              </a:rPr>
              <a:t>SYRJINTÄ ERI VÄESTÖRYHMISSÄ</a:t>
            </a:r>
            <a:br>
              <a:rPr lang="fi-FI" sz="2900" b="1" i="0" cap="all">
                <a:solidFill>
                  <a:schemeClr val="bg1"/>
                </a:solidFill>
                <a:effectLst/>
                <a:latin typeface="Lato" panose="020F0502020204030203" pitchFamily="34" charset="0"/>
              </a:rPr>
            </a:br>
            <a:endParaRPr lang="fi-FI" sz="2900">
              <a:solidFill>
                <a:schemeClr val="bg1"/>
              </a:solidFill>
            </a:endParaRP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81CC8B1A-CF3D-8CF8-3320-46EF7F2620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4653527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483640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26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0" name="Rectangle 28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30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32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34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373CF3-B361-410F-B055-8606550E2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fi-FI" sz="3100">
                <a:solidFill>
                  <a:srgbClr val="FFFFFF"/>
                </a:solidFill>
              </a:rPr>
              <a:t>SYRJINTÄ ERI VÄESTÖRYHMISSÄ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7570E8A-E34E-4EBC-8411-B917BA162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latinLnBrk="0"/>
            <a:r>
              <a:rPr lang="fi-FI" sz="1900" b="1" i="0" cap="all">
                <a:effectLst/>
                <a:latin typeface="Lato" panose="020F0502020204030203" pitchFamily="34" charset="0"/>
              </a:rPr>
              <a:t>SAAMELAISET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1900" b="0" i="0">
                <a:effectLst/>
                <a:latin typeface="Lato" panose="020F0502020204030203" pitchFamily="34" charset="0"/>
              </a:rPr>
              <a:t>Kunta kieltäytyy tarjoamasta saamenkielistä päivähoitoa tai vanhustenhoitoa vaikka siihen olisi tarvittavat resurssit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1900" b="0" i="0">
                <a:effectLst/>
                <a:latin typeface="Lato" panose="020F0502020204030203" pitchFamily="34" charset="0"/>
              </a:rPr>
              <a:t>Saamelaisiin kohdistuu vihapuhetta internetissä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1900" b="0" i="0">
                <a:effectLst/>
                <a:latin typeface="Lato" panose="020F0502020204030203" pitchFamily="34" charset="0"/>
              </a:rPr>
              <a:t>Saamelaisnuorten kokevat syrjintää kulttuurisen taustansa takia</a:t>
            </a:r>
          </a:p>
          <a:p>
            <a:pPr latinLnBrk="0"/>
            <a:r>
              <a:rPr lang="fi-FI" sz="1900" b="1" i="0" cap="all">
                <a:effectLst/>
                <a:latin typeface="Lato" panose="020F0502020204030203" pitchFamily="34" charset="0"/>
              </a:rPr>
              <a:t>MAAHANMUUTTAJAT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1900" b="0" i="0">
                <a:effectLst/>
                <a:latin typeface="Lato" panose="020F0502020204030203" pitchFamily="34" charset="0"/>
              </a:rPr>
              <a:t>Näkyviin vähemmistöihin (tummaihoiset ja muut valtaväestöstä ulkonäöltään poikkeavat) kuuluviin henkilöihin kohdistuu rasistista nimittelyä ja väkivaltaa julkisilla paikoilla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1900" b="0" i="0">
                <a:effectLst/>
                <a:latin typeface="Lato" panose="020F0502020204030203" pitchFamily="34" charset="0"/>
              </a:rPr>
              <a:t>Kielitaitovaatimukset asetetaan vaatimukseksi työssä, jossa ne eivät ole työn tekemisen kannalta välttämättömiä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1900" b="0" i="0">
                <a:effectLst/>
                <a:latin typeface="Lato" panose="020F0502020204030203" pitchFamily="34" charset="0"/>
              </a:rPr>
              <a:t>Henkilön, jolla on vieraskielinen nimi tai joka puhuu murtaen suomea, on vaikeampi työllistyä kuin kantasuomalaisen</a:t>
            </a:r>
          </a:p>
          <a:p>
            <a:endParaRPr lang="fi-FI" sz="1900"/>
          </a:p>
        </p:txBody>
      </p:sp>
    </p:spTree>
    <p:extLst>
      <p:ext uri="{BB962C8B-B14F-4D97-AF65-F5344CB8AC3E}">
        <p14:creationId xmlns:p14="http://schemas.microsoft.com/office/powerpoint/2010/main" val="13821362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F336756-2299-4675-A2B9-F00C4A273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fi-FI" sz="4000">
                <a:solidFill>
                  <a:srgbClr val="FFFFFF"/>
                </a:solidFill>
              </a:rPr>
              <a:t>SYRJINTÄ ERI VÄESTÖRYHMISSÄ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5D846D9-4D2E-4BAB-A499-B197A24D90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pPr latinLnBrk="0"/>
            <a:r>
              <a:rPr lang="fi-FI" sz="1600" b="1" i="0" cap="all">
                <a:effectLst/>
                <a:latin typeface="Lato" panose="020F0502020204030203" pitchFamily="34" charset="0"/>
              </a:rPr>
              <a:t>VAMMAISET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1600" b="0" i="0">
                <a:effectLst/>
                <a:latin typeface="Lato" panose="020F0502020204030203" pitchFamily="34" charset="0"/>
              </a:rPr>
              <a:t>Pyörätuolilla liikkuva henkilö ei pääse esteellisiin kauppoihin, työpaikkoihin tai luokkahuoneisiin, vaikka kohtuullisilla toimilla pääsy olisi järjestettävissä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1600" b="0" i="0">
                <a:effectLst/>
                <a:latin typeface="Lato" panose="020F0502020204030203" pitchFamily="34" charset="0"/>
              </a:rPr>
              <a:t>Huonokuuloinen henkilö ei kuule keskustelua meluisassa kokousympäristössä ja häneltä evätään induktiosilmukan käyttö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1600" b="0" i="0">
                <a:effectLst/>
                <a:latin typeface="Lato" panose="020F0502020204030203" pitchFamily="34" charset="0"/>
              </a:rPr>
              <a:t>Näkövammainen henkilö ei voi osallistua yliopiston pääsykokeeseen, koska koe perustuu näkemiseen, vaikka itse opintoura ja opintojen suorittaminen olisivat hänelle mahdollisia.</a:t>
            </a:r>
          </a:p>
          <a:p>
            <a:pPr latinLnBrk="0"/>
            <a:r>
              <a:rPr lang="fi-FI" sz="1600" b="1" i="0" cap="all">
                <a:effectLst/>
                <a:latin typeface="Lato" panose="020F0502020204030203" pitchFamily="34" charset="0"/>
              </a:rPr>
              <a:t>SEKSUAALIVÄHEMMISTÖT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1600" b="0" i="0">
                <a:effectLst/>
                <a:latin typeface="Lato" panose="020F0502020204030203" pitchFamily="34" charset="0"/>
              </a:rPr>
              <a:t>Henkilö ei uskalla tuoda samaa sukupuolta olevaa partneriaan työyhteisön tietoon, koska pelkää syrjintää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1600" b="0" i="0">
                <a:effectLst/>
                <a:latin typeface="Lato" panose="020F0502020204030203" pitchFamily="34" charset="0"/>
              </a:rPr>
              <a:t>Homoseksuaaleihin kohdistuu viharikollisuutta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1600" b="0" i="0">
                <a:effectLst/>
                <a:latin typeface="Lato" panose="020F0502020204030203" pitchFamily="34" charset="0"/>
              </a:rPr>
              <a:t>Seksuaalivähemmistöihin kuuluva nuori/ aikuinen joutuu kuuntelemaan loukkaavia vitsejä koulussa/työpaikalla</a:t>
            </a:r>
          </a:p>
          <a:p>
            <a:endParaRPr lang="fi-FI" sz="1600"/>
          </a:p>
        </p:txBody>
      </p:sp>
    </p:spTree>
    <p:extLst>
      <p:ext uri="{BB962C8B-B14F-4D97-AF65-F5344CB8AC3E}">
        <p14:creationId xmlns:p14="http://schemas.microsoft.com/office/powerpoint/2010/main" val="28895750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09E86EC-5C3D-4A6D-A259-D13743489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fi-FI" sz="3100">
                <a:solidFill>
                  <a:srgbClr val="FFFFFF"/>
                </a:solidFill>
              </a:rPr>
              <a:t>SYRJINTÄ ERI VÄESTÖRYHMISSÄ</a:t>
            </a: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B6E30B59-5496-3F37-AFBD-F5306D9128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4706735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648380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564</Words>
  <Application>Microsoft Office PowerPoint</Application>
  <PresentationFormat>Laajakuva</PresentationFormat>
  <Paragraphs>56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Lato</vt:lpstr>
      <vt:lpstr>myriad-pro</vt:lpstr>
      <vt:lpstr>Office-teema</vt:lpstr>
      <vt:lpstr>KANSALAISTEN PERUSOIKEUDET</vt:lpstr>
      <vt:lpstr>Kansalaisten perusoikeudet</vt:lpstr>
      <vt:lpstr>Hyvät väestösuhteet - Yhdenvertaisuus</vt:lpstr>
      <vt:lpstr>Yhdenvertaisuuden edistäminen</vt:lpstr>
      <vt:lpstr> YHDENVERTAISUUTEEN LIITTYVÄ LAINSÄÄDÄNTÖ </vt:lpstr>
      <vt:lpstr>SYRJINTÄ ERI VÄESTÖRYHMISSÄ </vt:lpstr>
      <vt:lpstr>SYRJINTÄ ERI VÄESTÖRYHMISSÄ</vt:lpstr>
      <vt:lpstr>SYRJINTÄ ERI VÄESTÖRYHMISSÄ</vt:lpstr>
      <vt:lpstr>SYRJINTÄ ERI VÄESTÖRYHMISSÄ</vt:lpstr>
      <vt:lpstr>SYRJINTÄ ERI VÄESTÖRYHMISSÄ</vt:lpstr>
      <vt:lpstr>PERUS- JA IHMISOIKEUDET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KANSALAISTEN PERUSOIKEUDET</dc:title>
  <dc:creator>Varonen Anne</dc:creator>
  <cp:lastModifiedBy>Varonen Anne</cp:lastModifiedBy>
  <cp:revision>2</cp:revision>
  <dcterms:created xsi:type="dcterms:W3CDTF">2022-04-26T16:11:27Z</dcterms:created>
  <dcterms:modified xsi:type="dcterms:W3CDTF">2022-04-29T12:15:13Z</dcterms:modified>
</cp:coreProperties>
</file>