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61" r:id="rId5"/>
    <p:sldId id="260" r:id="rId6"/>
    <p:sldId id="262" r:id="rId7"/>
    <p:sldId id="263" r:id="rId8"/>
    <p:sldId id="264" r:id="rId9"/>
    <p:sldId id="265" r:id="rId10"/>
    <p:sldId id="266" r:id="rId11"/>
    <p:sldId id="267" r:id="rId12"/>
    <p:sldId id="268" r:id="rId13"/>
    <p:sldId id="269" r:id="rId14"/>
    <p:sldId id="270" r:id="rId15"/>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2.xml.rels><?xml version="1.0" encoding="UTF-8" standalone="yes"?>
<Relationships xmlns="http://schemas.openxmlformats.org/package/2006/relationships"><Relationship Id="rId3" Type="http://schemas.openxmlformats.org/officeDocument/2006/relationships/image" Target="../media/image3.svg"/><Relationship Id="rId2" Type="http://schemas.openxmlformats.org/officeDocument/2006/relationships/image" Target="../media/image2.png"/><Relationship Id="rId1" Type="http://schemas.openxmlformats.org/officeDocument/2006/relationships/hyperlink" Target="https://www.eduskunta.fi/FI/naineduskuntatoimii/esitemateriaalit/Documents/2013_Eduskunta_1863_Kansanvallan_pitka_tie_FIN_LORES300413.pdf" TargetMode="External"/><Relationship Id="rId5" Type="http://schemas.openxmlformats.org/officeDocument/2006/relationships/image" Target="../media/image5.svg"/><Relationship Id="rId4" Type="http://schemas.openxmlformats.org/officeDocument/2006/relationships/image" Target="../media/image4.png"/></Relationships>
</file>

<file path=ppt/diagrams/_rels/data3.xml.rels><?xml version="1.0" encoding="UTF-8" standalone="yes"?>
<Relationships xmlns="http://schemas.openxmlformats.org/package/2006/relationships"><Relationship Id="rId1" Type="http://schemas.openxmlformats.org/officeDocument/2006/relationships/hyperlink" Target="https://www.finlex.fi/fi/laki/ajantasa/1989/19890503" TargetMode="External"/></Relationships>
</file>

<file path=ppt/diagrams/_rels/drawing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svg"/><Relationship Id="rId1" Type="http://schemas.openxmlformats.org/officeDocument/2006/relationships/image" Target="../media/image2.png"/><Relationship Id="rId5" Type="http://schemas.openxmlformats.org/officeDocument/2006/relationships/hyperlink" Target="https://www.eduskunta.fi/FI/naineduskuntatoimii/esitemateriaalit/Documents/2013_Eduskunta_1863_Kansanvallan_pitka_tie_FIN_LORES300413.pdf" TargetMode="External"/><Relationship Id="rId4" Type="http://schemas.openxmlformats.org/officeDocument/2006/relationships/image" Target="../media/image5.svg"/></Relationships>
</file>

<file path=ppt/diagrams/_rels/drawing3.xml.rels><?xml version="1.0" encoding="UTF-8" standalone="yes"?>
<Relationships xmlns="http://schemas.openxmlformats.org/package/2006/relationships"><Relationship Id="rId1" Type="http://schemas.openxmlformats.org/officeDocument/2006/relationships/hyperlink" Target="https://www.finlex.fi/fi/laki/ajantasa/1989/19890503" TargetMode="Externa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9398AD19-52C2-438D-B01A-1FC3169321FD}" type="doc">
      <dgm:prSet loTypeId="urn:microsoft.com/office/officeart/2005/8/layout/hierarchy1" loCatId="hierarchy" qsTypeId="urn:microsoft.com/office/officeart/2005/8/quickstyle/simple1" qsCatId="simple" csTypeId="urn:microsoft.com/office/officeart/2005/8/colors/colorful2" csCatId="colorful"/>
      <dgm:spPr/>
      <dgm:t>
        <a:bodyPr/>
        <a:lstStyle/>
        <a:p>
          <a:endParaRPr lang="en-US"/>
        </a:p>
      </dgm:t>
    </dgm:pt>
    <dgm:pt modelId="{963C376D-0B55-4276-8C5D-10BA0CB08479}">
      <dgm:prSet/>
      <dgm:spPr/>
      <dgm:t>
        <a:bodyPr/>
        <a:lstStyle/>
        <a:p>
          <a:r>
            <a:rPr lang="fi-FI" b="0" i="0"/>
            <a:t>Laki koskisi yhdistystä kevyempää kansalaistoimintaa, ja toimintaryhmä olisi uusi oikeushenkilö. </a:t>
          </a:r>
          <a:endParaRPr lang="en-US"/>
        </a:p>
      </dgm:t>
    </dgm:pt>
    <dgm:pt modelId="{552FBEF8-1E59-4898-B0F8-5310088315A4}" type="parTrans" cxnId="{7BC73CEB-672C-4839-B38D-408021F60F6B}">
      <dgm:prSet/>
      <dgm:spPr/>
      <dgm:t>
        <a:bodyPr/>
        <a:lstStyle/>
        <a:p>
          <a:endParaRPr lang="en-US"/>
        </a:p>
      </dgm:t>
    </dgm:pt>
    <dgm:pt modelId="{BEE0F3D7-EA4A-4DCF-B33E-8EB5BB7D3332}" type="sibTrans" cxnId="{7BC73CEB-672C-4839-B38D-408021F60F6B}">
      <dgm:prSet/>
      <dgm:spPr/>
      <dgm:t>
        <a:bodyPr/>
        <a:lstStyle/>
        <a:p>
          <a:endParaRPr lang="en-US"/>
        </a:p>
      </dgm:t>
    </dgm:pt>
    <dgm:pt modelId="{A27263BB-5541-4ADC-BE85-8120049C3ED5}">
      <dgm:prSet/>
      <dgm:spPr/>
      <dgm:t>
        <a:bodyPr/>
        <a:lstStyle/>
        <a:p>
          <a:r>
            <a:rPr lang="fi-FI" b="0" i="0"/>
            <a:t>Uudella lailla vastattaisiin kansalaistoiminnan uusiin muotoihin. Lisäksi ehdotetaan nykyistä kevyempää kirjanpitoa yhdistyksille ja toimintaryhmille, joiden taloudellinen toiminta vähäistä.</a:t>
          </a:r>
          <a:endParaRPr lang="en-US"/>
        </a:p>
      </dgm:t>
    </dgm:pt>
    <dgm:pt modelId="{CA059AA1-0A8C-427B-9E29-83E6EA255EE6}" type="parTrans" cxnId="{07612F19-2630-4DFC-A0DD-DA5A56AFF776}">
      <dgm:prSet/>
      <dgm:spPr/>
      <dgm:t>
        <a:bodyPr/>
        <a:lstStyle/>
        <a:p>
          <a:endParaRPr lang="en-US"/>
        </a:p>
      </dgm:t>
    </dgm:pt>
    <dgm:pt modelId="{C478C1C1-EF56-4409-916F-30612BB504FC}" type="sibTrans" cxnId="{07612F19-2630-4DFC-A0DD-DA5A56AFF776}">
      <dgm:prSet/>
      <dgm:spPr/>
      <dgm:t>
        <a:bodyPr/>
        <a:lstStyle/>
        <a:p>
          <a:endParaRPr lang="en-US"/>
        </a:p>
      </dgm:t>
    </dgm:pt>
    <dgm:pt modelId="{848E1567-E89F-4421-A9E6-D606F546B850}" type="pres">
      <dgm:prSet presAssocID="{9398AD19-52C2-438D-B01A-1FC3169321FD}" presName="hierChild1" presStyleCnt="0">
        <dgm:presLayoutVars>
          <dgm:chPref val="1"/>
          <dgm:dir/>
          <dgm:animOne val="branch"/>
          <dgm:animLvl val="lvl"/>
          <dgm:resizeHandles/>
        </dgm:presLayoutVars>
      </dgm:prSet>
      <dgm:spPr/>
    </dgm:pt>
    <dgm:pt modelId="{43FEB8BF-3788-47C7-830A-8188ED17144C}" type="pres">
      <dgm:prSet presAssocID="{963C376D-0B55-4276-8C5D-10BA0CB08479}" presName="hierRoot1" presStyleCnt="0"/>
      <dgm:spPr/>
    </dgm:pt>
    <dgm:pt modelId="{DA143C52-DF25-42D9-8E45-05DFAFA3C521}" type="pres">
      <dgm:prSet presAssocID="{963C376D-0B55-4276-8C5D-10BA0CB08479}" presName="composite" presStyleCnt="0"/>
      <dgm:spPr/>
    </dgm:pt>
    <dgm:pt modelId="{68C87856-20F2-444B-92B8-F3FD891E799C}" type="pres">
      <dgm:prSet presAssocID="{963C376D-0B55-4276-8C5D-10BA0CB08479}" presName="background" presStyleLbl="node0" presStyleIdx="0" presStyleCnt="2"/>
      <dgm:spPr/>
    </dgm:pt>
    <dgm:pt modelId="{7786A024-2C4E-4C96-8FA7-6565BDCBC32F}" type="pres">
      <dgm:prSet presAssocID="{963C376D-0B55-4276-8C5D-10BA0CB08479}" presName="text" presStyleLbl="fgAcc0" presStyleIdx="0" presStyleCnt="2">
        <dgm:presLayoutVars>
          <dgm:chPref val="3"/>
        </dgm:presLayoutVars>
      </dgm:prSet>
      <dgm:spPr/>
    </dgm:pt>
    <dgm:pt modelId="{79E133D6-1C58-466E-B8D3-C39FC6A02DC7}" type="pres">
      <dgm:prSet presAssocID="{963C376D-0B55-4276-8C5D-10BA0CB08479}" presName="hierChild2" presStyleCnt="0"/>
      <dgm:spPr/>
    </dgm:pt>
    <dgm:pt modelId="{FA72BC2F-AF69-4062-BE63-BCCB5640F916}" type="pres">
      <dgm:prSet presAssocID="{A27263BB-5541-4ADC-BE85-8120049C3ED5}" presName="hierRoot1" presStyleCnt="0"/>
      <dgm:spPr/>
    </dgm:pt>
    <dgm:pt modelId="{1168D253-5B6D-403B-A0F7-D6B49515694C}" type="pres">
      <dgm:prSet presAssocID="{A27263BB-5541-4ADC-BE85-8120049C3ED5}" presName="composite" presStyleCnt="0"/>
      <dgm:spPr/>
    </dgm:pt>
    <dgm:pt modelId="{ADD47E57-2106-455F-8D54-76921AA5BB23}" type="pres">
      <dgm:prSet presAssocID="{A27263BB-5541-4ADC-BE85-8120049C3ED5}" presName="background" presStyleLbl="node0" presStyleIdx="1" presStyleCnt="2"/>
      <dgm:spPr/>
    </dgm:pt>
    <dgm:pt modelId="{8CFF87BD-C156-4CF3-9455-9A4B10030320}" type="pres">
      <dgm:prSet presAssocID="{A27263BB-5541-4ADC-BE85-8120049C3ED5}" presName="text" presStyleLbl="fgAcc0" presStyleIdx="1" presStyleCnt="2">
        <dgm:presLayoutVars>
          <dgm:chPref val="3"/>
        </dgm:presLayoutVars>
      </dgm:prSet>
      <dgm:spPr/>
    </dgm:pt>
    <dgm:pt modelId="{67824583-88A6-47EA-B01B-A65DBAD4491E}" type="pres">
      <dgm:prSet presAssocID="{A27263BB-5541-4ADC-BE85-8120049C3ED5}" presName="hierChild2" presStyleCnt="0"/>
      <dgm:spPr/>
    </dgm:pt>
  </dgm:ptLst>
  <dgm:cxnLst>
    <dgm:cxn modelId="{CD53900A-DB58-4CF6-9BBD-771A966059FC}" type="presOf" srcId="{963C376D-0B55-4276-8C5D-10BA0CB08479}" destId="{7786A024-2C4E-4C96-8FA7-6565BDCBC32F}" srcOrd="0" destOrd="0" presId="urn:microsoft.com/office/officeart/2005/8/layout/hierarchy1"/>
    <dgm:cxn modelId="{07612F19-2630-4DFC-A0DD-DA5A56AFF776}" srcId="{9398AD19-52C2-438D-B01A-1FC3169321FD}" destId="{A27263BB-5541-4ADC-BE85-8120049C3ED5}" srcOrd="1" destOrd="0" parTransId="{CA059AA1-0A8C-427B-9E29-83E6EA255EE6}" sibTransId="{C478C1C1-EF56-4409-916F-30612BB504FC}"/>
    <dgm:cxn modelId="{A3191144-2D9C-4270-823F-F0FABA496160}" type="presOf" srcId="{A27263BB-5541-4ADC-BE85-8120049C3ED5}" destId="{8CFF87BD-C156-4CF3-9455-9A4B10030320}" srcOrd="0" destOrd="0" presId="urn:microsoft.com/office/officeart/2005/8/layout/hierarchy1"/>
    <dgm:cxn modelId="{12A988AB-55B7-45FB-8D76-BC54F8470D58}" type="presOf" srcId="{9398AD19-52C2-438D-B01A-1FC3169321FD}" destId="{848E1567-E89F-4421-A9E6-D606F546B850}" srcOrd="0" destOrd="0" presId="urn:microsoft.com/office/officeart/2005/8/layout/hierarchy1"/>
    <dgm:cxn modelId="{7BC73CEB-672C-4839-B38D-408021F60F6B}" srcId="{9398AD19-52C2-438D-B01A-1FC3169321FD}" destId="{963C376D-0B55-4276-8C5D-10BA0CB08479}" srcOrd="0" destOrd="0" parTransId="{552FBEF8-1E59-4898-B0F8-5310088315A4}" sibTransId="{BEE0F3D7-EA4A-4DCF-B33E-8EB5BB7D3332}"/>
    <dgm:cxn modelId="{E3DE2EF2-8E70-4089-86DA-8109B6759FCF}" type="presParOf" srcId="{848E1567-E89F-4421-A9E6-D606F546B850}" destId="{43FEB8BF-3788-47C7-830A-8188ED17144C}" srcOrd="0" destOrd="0" presId="urn:microsoft.com/office/officeart/2005/8/layout/hierarchy1"/>
    <dgm:cxn modelId="{F78800A5-B42F-4397-A940-E190BB3BBBA6}" type="presParOf" srcId="{43FEB8BF-3788-47C7-830A-8188ED17144C}" destId="{DA143C52-DF25-42D9-8E45-05DFAFA3C521}" srcOrd="0" destOrd="0" presId="urn:microsoft.com/office/officeart/2005/8/layout/hierarchy1"/>
    <dgm:cxn modelId="{0F1BFF30-47D8-4037-9AD4-E43E894E3CA3}" type="presParOf" srcId="{DA143C52-DF25-42D9-8E45-05DFAFA3C521}" destId="{68C87856-20F2-444B-92B8-F3FD891E799C}" srcOrd="0" destOrd="0" presId="urn:microsoft.com/office/officeart/2005/8/layout/hierarchy1"/>
    <dgm:cxn modelId="{A620F0EF-DF7C-4307-A29B-FBC285161529}" type="presParOf" srcId="{DA143C52-DF25-42D9-8E45-05DFAFA3C521}" destId="{7786A024-2C4E-4C96-8FA7-6565BDCBC32F}" srcOrd="1" destOrd="0" presId="urn:microsoft.com/office/officeart/2005/8/layout/hierarchy1"/>
    <dgm:cxn modelId="{AE156F23-65CA-48AB-9B74-2D71EFEDFEF5}" type="presParOf" srcId="{43FEB8BF-3788-47C7-830A-8188ED17144C}" destId="{79E133D6-1C58-466E-B8D3-C39FC6A02DC7}" srcOrd="1" destOrd="0" presId="urn:microsoft.com/office/officeart/2005/8/layout/hierarchy1"/>
    <dgm:cxn modelId="{8D1CAACC-03B1-4E36-B090-70E0578CE196}" type="presParOf" srcId="{848E1567-E89F-4421-A9E6-D606F546B850}" destId="{FA72BC2F-AF69-4062-BE63-BCCB5640F916}" srcOrd="1" destOrd="0" presId="urn:microsoft.com/office/officeart/2005/8/layout/hierarchy1"/>
    <dgm:cxn modelId="{98B2BBBC-71E3-42D0-B92F-0E02D2C0B1C1}" type="presParOf" srcId="{FA72BC2F-AF69-4062-BE63-BCCB5640F916}" destId="{1168D253-5B6D-403B-A0F7-D6B49515694C}" srcOrd="0" destOrd="0" presId="urn:microsoft.com/office/officeart/2005/8/layout/hierarchy1"/>
    <dgm:cxn modelId="{4FA3E569-021E-4904-915B-AA2EA5E8154F}" type="presParOf" srcId="{1168D253-5B6D-403B-A0F7-D6B49515694C}" destId="{ADD47E57-2106-455F-8D54-76921AA5BB23}" srcOrd="0" destOrd="0" presId="urn:microsoft.com/office/officeart/2005/8/layout/hierarchy1"/>
    <dgm:cxn modelId="{60FBF740-8F47-47C1-8C9A-291878FDAD69}" type="presParOf" srcId="{1168D253-5B6D-403B-A0F7-D6B49515694C}" destId="{8CFF87BD-C156-4CF3-9455-9A4B10030320}" srcOrd="1" destOrd="0" presId="urn:microsoft.com/office/officeart/2005/8/layout/hierarchy1"/>
    <dgm:cxn modelId="{551170DC-B72D-43F3-8F06-37AFB270406A}" type="presParOf" srcId="{FA72BC2F-AF69-4062-BE63-BCCB5640F916}" destId="{67824583-88A6-47EA-B01B-A65DBAD4491E}"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B2A18A4-BB2D-4A3A-968B-8792623B4CC3}"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079D56DC-4791-45F9-8D42-343BD49B4AC0}">
      <dgm:prSet/>
      <dgm:spPr/>
      <dgm:t>
        <a:bodyPr/>
        <a:lstStyle/>
        <a:p>
          <a:r>
            <a:rPr lang="fi-FI" b="0" i="0" dirty="0"/>
            <a:t>Hallituksen esitys yhdistyslain uudistamisesta ja uuden toimintaryhmälain säätämisestä on tarkoitus antaa eduskunnalle kevätistuntokaudella 2022.</a:t>
          </a:r>
          <a:endParaRPr lang="en-US" dirty="0"/>
        </a:p>
      </dgm:t>
    </dgm:pt>
    <dgm:pt modelId="{BFE42DFA-20A3-45D2-9576-3A2102960620}" type="parTrans" cxnId="{9B0D3287-8EA5-4B5A-A8B7-4470E4F20E40}">
      <dgm:prSet/>
      <dgm:spPr/>
      <dgm:t>
        <a:bodyPr/>
        <a:lstStyle/>
        <a:p>
          <a:endParaRPr lang="en-US"/>
        </a:p>
      </dgm:t>
    </dgm:pt>
    <dgm:pt modelId="{C3A35605-985F-4E69-B9E9-A8F89EF95D46}" type="sibTrans" cxnId="{9B0D3287-8EA5-4B5A-A8B7-4470E4F20E40}">
      <dgm:prSet/>
      <dgm:spPr/>
      <dgm:t>
        <a:bodyPr/>
        <a:lstStyle/>
        <a:p>
          <a:endParaRPr lang="en-US"/>
        </a:p>
      </dgm:t>
    </dgm:pt>
    <dgm:pt modelId="{EDA5F72C-6D06-48A2-B440-CF402605132A}">
      <dgm:prSet/>
      <dgm:spPr/>
      <dgm:t>
        <a:bodyPr/>
        <a:lstStyle/>
        <a:p>
          <a:r>
            <a:rPr lang="fi-FI">
              <a:hlinkClick xmlns:r="http://schemas.openxmlformats.org/officeDocument/2006/relationships" r:id="rId1"/>
            </a:rPr>
            <a:t>Kansanvallan pitkä tie (eduskunta.fi)</a:t>
          </a:r>
          <a:endParaRPr lang="en-US"/>
        </a:p>
      </dgm:t>
    </dgm:pt>
    <dgm:pt modelId="{FFDAA8DF-4778-4390-A5E3-ABE905E4B9FC}" type="parTrans" cxnId="{894CCF35-3E1C-4D6E-B636-5B583EA0A032}">
      <dgm:prSet/>
      <dgm:spPr/>
      <dgm:t>
        <a:bodyPr/>
        <a:lstStyle/>
        <a:p>
          <a:endParaRPr lang="en-US"/>
        </a:p>
      </dgm:t>
    </dgm:pt>
    <dgm:pt modelId="{F482D3DC-2229-4A80-B8EF-2E6FE991D1B8}" type="sibTrans" cxnId="{894CCF35-3E1C-4D6E-B636-5B583EA0A032}">
      <dgm:prSet/>
      <dgm:spPr/>
      <dgm:t>
        <a:bodyPr/>
        <a:lstStyle/>
        <a:p>
          <a:endParaRPr lang="en-US"/>
        </a:p>
      </dgm:t>
    </dgm:pt>
    <dgm:pt modelId="{F8C3B623-68D5-454C-865D-EFD449397ABE}" type="pres">
      <dgm:prSet presAssocID="{5B2A18A4-BB2D-4A3A-968B-8792623B4CC3}" presName="root" presStyleCnt="0">
        <dgm:presLayoutVars>
          <dgm:dir/>
          <dgm:resizeHandles val="exact"/>
        </dgm:presLayoutVars>
      </dgm:prSet>
      <dgm:spPr/>
    </dgm:pt>
    <dgm:pt modelId="{096B5D69-91DA-4C90-8A7A-AE2F84C6F3A1}" type="pres">
      <dgm:prSet presAssocID="{079D56DC-4791-45F9-8D42-343BD49B4AC0}" presName="compNode" presStyleCnt="0"/>
      <dgm:spPr/>
    </dgm:pt>
    <dgm:pt modelId="{C7675C4D-AABB-4D3B-836C-58A0668729AE}" type="pres">
      <dgm:prSet presAssocID="{079D56DC-4791-45F9-8D42-343BD49B4AC0}" presName="bgRect" presStyleLbl="bgShp" presStyleIdx="0" presStyleCnt="2"/>
      <dgm:spPr/>
    </dgm:pt>
    <dgm:pt modelId="{A902FDBE-7D54-487B-B22E-C8F483B02B6F}" type="pres">
      <dgm:prSet presAssocID="{079D56DC-4791-45F9-8D42-343BD49B4AC0}" presName="iconRect" presStyleLbl="node1" presStyleIdx="0" presStyleCnt="2"/>
      <dgm:spPr>
        <a:blipFill>
          <a:blip xmlns:r="http://schemas.openxmlformats.org/officeDocument/2006/relationships"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a:blipFill>
        <a:ln>
          <a:noFill/>
        </a:ln>
      </dgm:spPr>
      <dgm:extLst>
        <a:ext uri="{E40237B7-FDA0-4F09-8148-C483321AD2D9}">
          <dgm14:cNvPr xmlns:dgm14="http://schemas.microsoft.com/office/drawing/2010/diagram" id="0" name="" descr="Pankki"/>
        </a:ext>
      </dgm:extLst>
    </dgm:pt>
    <dgm:pt modelId="{39A0AAF8-5A92-4B30-8D97-0E5816BEB7FD}" type="pres">
      <dgm:prSet presAssocID="{079D56DC-4791-45F9-8D42-343BD49B4AC0}" presName="spaceRect" presStyleCnt="0"/>
      <dgm:spPr/>
    </dgm:pt>
    <dgm:pt modelId="{4B529C73-F348-483E-8E68-0882ADF380E2}" type="pres">
      <dgm:prSet presAssocID="{079D56DC-4791-45F9-8D42-343BD49B4AC0}" presName="parTx" presStyleLbl="revTx" presStyleIdx="0" presStyleCnt="2" custScaleY="125022">
        <dgm:presLayoutVars>
          <dgm:chMax val="0"/>
          <dgm:chPref val="0"/>
        </dgm:presLayoutVars>
      </dgm:prSet>
      <dgm:spPr/>
    </dgm:pt>
    <dgm:pt modelId="{6069BCDC-D1D6-4B5D-98E9-D990E5D71CED}" type="pres">
      <dgm:prSet presAssocID="{C3A35605-985F-4E69-B9E9-A8F89EF95D46}" presName="sibTrans" presStyleCnt="0"/>
      <dgm:spPr/>
    </dgm:pt>
    <dgm:pt modelId="{9F9A3DC6-354D-4A1B-A24C-8B27DBB391BD}" type="pres">
      <dgm:prSet presAssocID="{EDA5F72C-6D06-48A2-B440-CF402605132A}" presName="compNode" presStyleCnt="0"/>
      <dgm:spPr/>
    </dgm:pt>
    <dgm:pt modelId="{AA360B8B-B4F7-4AE3-B383-3FB5B6A1589E}" type="pres">
      <dgm:prSet presAssocID="{EDA5F72C-6D06-48A2-B440-CF402605132A}" presName="bgRect" presStyleLbl="bgShp" presStyleIdx="1" presStyleCnt="2" custScaleY="157320"/>
      <dgm:spPr/>
    </dgm:pt>
    <dgm:pt modelId="{54EE7635-88BF-4105-BFEB-EB89853C9E07}" type="pres">
      <dgm:prSet presAssocID="{EDA5F72C-6D06-48A2-B440-CF402605132A}" presName="iconRect" presStyleLbl="node1" presStyleIdx="1" presStyleCnt="2"/>
      <dgm:spPr>
        <a:blipFill>
          <a:blip xmlns:r="http://schemas.openxmlformats.org/officeDocument/2006/relationships"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a:blipFill>
        <a:ln>
          <a:noFill/>
        </a:ln>
      </dgm:spPr>
      <dgm:extLst>
        <a:ext uri="{E40237B7-FDA0-4F09-8148-C483321AD2D9}">
          <dgm14:cNvPr xmlns:dgm14="http://schemas.microsoft.com/office/drawing/2010/diagram" id="0" name="" descr="Highway scene"/>
        </a:ext>
      </dgm:extLst>
    </dgm:pt>
    <dgm:pt modelId="{E6624EE9-9A55-4DE2-987C-5F22CCD5AFE0}" type="pres">
      <dgm:prSet presAssocID="{EDA5F72C-6D06-48A2-B440-CF402605132A}" presName="spaceRect" presStyleCnt="0"/>
      <dgm:spPr/>
    </dgm:pt>
    <dgm:pt modelId="{E98FD977-621A-4701-96C5-BB87D9280F03}" type="pres">
      <dgm:prSet presAssocID="{EDA5F72C-6D06-48A2-B440-CF402605132A}" presName="parTx" presStyleLbl="revTx" presStyleIdx="1" presStyleCnt="2">
        <dgm:presLayoutVars>
          <dgm:chMax val="0"/>
          <dgm:chPref val="0"/>
        </dgm:presLayoutVars>
      </dgm:prSet>
      <dgm:spPr/>
    </dgm:pt>
  </dgm:ptLst>
  <dgm:cxnLst>
    <dgm:cxn modelId="{AD972701-1606-47E4-A3A0-B8AF2FC1C68A}" type="presOf" srcId="{5B2A18A4-BB2D-4A3A-968B-8792623B4CC3}" destId="{F8C3B623-68D5-454C-865D-EFD449397ABE}" srcOrd="0" destOrd="0" presId="urn:microsoft.com/office/officeart/2018/2/layout/IconVerticalSolidList"/>
    <dgm:cxn modelId="{894CCF35-3E1C-4D6E-B636-5B583EA0A032}" srcId="{5B2A18A4-BB2D-4A3A-968B-8792623B4CC3}" destId="{EDA5F72C-6D06-48A2-B440-CF402605132A}" srcOrd="1" destOrd="0" parTransId="{FFDAA8DF-4778-4390-A5E3-ABE905E4B9FC}" sibTransId="{F482D3DC-2229-4A80-B8EF-2E6FE991D1B8}"/>
    <dgm:cxn modelId="{0A47397B-39BF-4DF6-8854-E76961DF778C}" type="presOf" srcId="{EDA5F72C-6D06-48A2-B440-CF402605132A}" destId="{E98FD977-621A-4701-96C5-BB87D9280F03}" srcOrd="0" destOrd="0" presId="urn:microsoft.com/office/officeart/2018/2/layout/IconVerticalSolidList"/>
    <dgm:cxn modelId="{9B0D3287-8EA5-4B5A-A8B7-4470E4F20E40}" srcId="{5B2A18A4-BB2D-4A3A-968B-8792623B4CC3}" destId="{079D56DC-4791-45F9-8D42-343BD49B4AC0}" srcOrd="0" destOrd="0" parTransId="{BFE42DFA-20A3-45D2-9576-3A2102960620}" sibTransId="{C3A35605-985F-4E69-B9E9-A8F89EF95D46}"/>
    <dgm:cxn modelId="{FC3EA3C6-DC06-402D-A567-1DB9C049ABC2}" type="presOf" srcId="{079D56DC-4791-45F9-8D42-343BD49B4AC0}" destId="{4B529C73-F348-483E-8E68-0882ADF380E2}" srcOrd="0" destOrd="0" presId="urn:microsoft.com/office/officeart/2018/2/layout/IconVerticalSolidList"/>
    <dgm:cxn modelId="{5C967AD4-FE09-4EC1-969C-0C7B1BED3678}" type="presParOf" srcId="{F8C3B623-68D5-454C-865D-EFD449397ABE}" destId="{096B5D69-91DA-4C90-8A7A-AE2F84C6F3A1}" srcOrd="0" destOrd="0" presId="urn:microsoft.com/office/officeart/2018/2/layout/IconVerticalSolidList"/>
    <dgm:cxn modelId="{93390454-A870-40DF-97B7-919A9D4B5E37}" type="presParOf" srcId="{096B5D69-91DA-4C90-8A7A-AE2F84C6F3A1}" destId="{C7675C4D-AABB-4D3B-836C-58A0668729AE}" srcOrd="0" destOrd="0" presId="urn:microsoft.com/office/officeart/2018/2/layout/IconVerticalSolidList"/>
    <dgm:cxn modelId="{B3A0314F-ECB2-4D0B-8517-63D3619608CC}" type="presParOf" srcId="{096B5D69-91DA-4C90-8A7A-AE2F84C6F3A1}" destId="{A902FDBE-7D54-487B-B22E-C8F483B02B6F}" srcOrd="1" destOrd="0" presId="urn:microsoft.com/office/officeart/2018/2/layout/IconVerticalSolidList"/>
    <dgm:cxn modelId="{93A470A0-6987-4AC7-A82E-02DA31F8BF1B}" type="presParOf" srcId="{096B5D69-91DA-4C90-8A7A-AE2F84C6F3A1}" destId="{39A0AAF8-5A92-4B30-8D97-0E5816BEB7FD}" srcOrd="2" destOrd="0" presId="urn:microsoft.com/office/officeart/2018/2/layout/IconVerticalSolidList"/>
    <dgm:cxn modelId="{EA5B90EC-E8EF-4A9A-8E52-B4E54B8FB33F}" type="presParOf" srcId="{096B5D69-91DA-4C90-8A7A-AE2F84C6F3A1}" destId="{4B529C73-F348-483E-8E68-0882ADF380E2}" srcOrd="3" destOrd="0" presId="urn:microsoft.com/office/officeart/2018/2/layout/IconVerticalSolidList"/>
    <dgm:cxn modelId="{6576C6CF-936B-499E-BF84-A20042E35DA7}" type="presParOf" srcId="{F8C3B623-68D5-454C-865D-EFD449397ABE}" destId="{6069BCDC-D1D6-4B5D-98E9-D990E5D71CED}" srcOrd="1" destOrd="0" presId="urn:microsoft.com/office/officeart/2018/2/layout/IconVerticalSolidList"/>
    <dgm:cxn modelId="{664B12AB-C6E1-479A-93C7-F55EFB19087C}" type="presParOf" srcId="{F8C3B623-68D5-454C-865D-EFD449397ABE}" destId="{9F9A3DC6-354D-4A1B-A24C-8B27DBB391BD}" srcOrd="2" destOrd="0" presId="urn:microsoft.com/office/officeart/2018/2/layout/IconVerticalSolidList"/>
    <dgm:cxn modelId="{EABCE9F0-31E9-40A2-BB66-027458BDEFBF}" type="presParOf" srcId="{9F9A3DC6-354D-4A1B-A24C-8B27DBB391BD}" destId="{AA360B8B-B4F7-4AE3-B383-3FB5B6A1589E}" srcOrd="0" destOrd="0" presId="urn:microsoft.com/office/officeart/2018/2/layout/IconVerticalSolidList"/>
    <dgm:cxn modelId="{444F1299-2FE6-4CDB-822B-B15232321077}" type="presParOf" srcId="{9F9A3DC6-354D-4A1B-A24C-8B27DBB391BD}" destId="{54EE7635-88BF-4105-BFEB-EB89853C9E07}" srcOrd="1" destOrd="0" presId="urn:microsoft.com/office/officeart/2018/2/layout/IconVerticalSolidList"/>
    <dgm:cxn modelId="{4269AFFA-84B6-449C-98DC-0367F50DD4FC}" type="presParOf" srcId="{9F9A3DC6-354D-4A1B-A24C-8B27DBB391BD}" destId="{E6624EE9-9A55-4DE2-987C-5F22CCD5AFE0}" srcOrd="2" destOrd="0" presId="urn:microsoft.com/office/officeart/2018/2/layout/IconVerticalSolidList"/>
    <dgm:cxn modelId="{D9B76A66-7378-4E57-8764-703E216D132F}" type="presParOf" srcId="{9F9A3DC6-354D-4A1B-A24C-8B27DBB391BD}" destId="{E98FD977-621A-4701-96C5-BB87D9280F03}"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FCC02D5-1252-4F75-B776-3266B7F1FFC6}" type="doc">
      <dgm:prSet loTypeId="urn:microsoft.com/office/officeart/2016/7/layout/RepeatingBendingProcessNew" loCatId="process" qsTypeId="urn:microsoft.com/office/officeart/2005/8/quickstyle/simple1" qsCatId="simple" csTypeId="urn:microsoft.com/office/officeart/2005/8/colors/accent1_2" csCatId="accent1"/>
      <dgm:spPr/>
      <dgm:t>
        <a:bodyPr/>
        <a:lstStyle/>
        <a:p>
          <a:endParaRPr lang="en-US"/>
        </a:p>
      </dgm:t>
    </dgm:pt>
    <dgm:pt modelId="{70F480E9-C4C1-4E67-9BA8-A60AF5A4A99E}">
      <dgm:prSet/>
      <dgm:spPr/>
      <dgm:t>
        <a:bodyPr/>
        <a:lstStyle/>
        <a:p>
          <a:r>
            <a:rPr lang="fi-FI"/>
            <a:t>Yhdistyslaki määrittää yhdistyksen toiminnan raamit, ja yhdistyksen omat säännöt määrittävät toiminnan ja sen tarkoituksen. </a:t>
          </a:r>
          <a:endParaRPr lang="en-US"/>
        </a:p>
      </dgm:t>
    </dgm:pt>
    <dgm:pt modelId="{CEDAC34F-6DC5-4B85-98C5-DE3CF9F82BD1}" type="parTrans" cxnId="{A8ECEEE7-CF36-4B6A-A4BA-DDDF3625AF84}">
      <dgm:prSet/>
      <dgm:spPr/>
      <dgm:t>
        <a:bodyPr/>
        <a:lstStyle/>
        <a:p>
          <a:endParaRPr lang="en-US"/>
        </a:p>
      </dgm:t>
    </dgm:pt>
    <dgm:pt modelId="{5605D28E-A5EE-4015-BD06-84B8FB741DB8}" type="sibTrans" cxnId="{A8ECEEE7-CF36-4B6A-A4BA-DDDF3625AF84}">
      <dgm:prSet/>
      <dgm:spPr/>
      <dgm:t>
        <a:bodyPr/>
        <a:lstStyle/>
        <a:p>
          <a:endParaRPr lang="en-US"/>
        </a:p>
      </dgm:t>
    </dgm:pt>
    <dgm:pt modelId="{2AADF600-D5ED-4031-B214-C1B2E636CD43}">
      <dgm:prSet/>
      <dgm:spPr/>
      <dgm:t>
        <a:bodyPr/>
        <a:lstStyle/>
        <a:p>
          <a:r>
            <a:rPr lang="fi-FI"/>
            <a:t>Perustamisasiakirjaan liitettävä yhdistykselle laaditut säännöt</a:t>
          </a:r>
          <a:endParaRPr lang="en-US"/>
        </a:p>
      </dgm:t>
    </dgm:pt>
    <dgm:pt modelId="{44DE4B7D-3577-4CCD-8598-91E4A0197BF4}" type="parTrans" cxnId="{7B0FDA22-F283-4D09-B83D-396511C96E26}">
      <dgm:prSet/>
      <dgm:spPr/>
      <dgm:t>
        <a:bodyPr/>
        <a:lstStyle/>
        <a:p>
          <a:endParaRPr lang="en-US"/>
        </a:p>
      </dgm:t>
    </dgm:pt>
    <dgm:pt modelId="{344090F4-CB21-4A50-A9D4-FC578C0D930D}" type="sibTrans" cxnId="{7B0FDA22-F283-4D09-B83D-396511C96E26}">
      <dgm:prSet/>
      <dgm:spPr/>
      <dgm:t>
        <a:bodyPr/>
        <a:lstStyle/>
        <a:p>
          <a:endParaRPr lang="en-US"/>
        </a:p>
      </dgm:t>
    </dgm:pt>
    <dgm:pt modelId="{0BC6C4B8-F277-4BFA-90CC-E709FDE4E78C}">
      <dgm:prSet/>
      <dgm:spPr/>
      <dgm:t>
        <a:bodyPr/>
        <a:lstStyle/>
        <a:p>
          <a:r>
            <a:rPr lang="fi-FI" b="0" i="0"/>
            <a:t>1) yhdistyksen nimi;</a:t>
          </a:r>
          <a:endParaRPr lang="en-US"/>
        </a:p>
      </dgm:t>
    </dgm:pt>
    <dgm:pt modelId="{432EB451-DD69-4EB4-9696-602A79F7C934}" type="parTrans" cxnId="{7806A2D6-DB64-46E9-93EC-8B7AF26A20AE}">
      <dgm:prSet/>
      <dgm:spPr/>
      <dgm:t>
        <a:bodyPr/>
        <a:lstStyle/>
        <a:p>
          <a:endParaRPr lang="en-US"/>
        </a:p>
      </dgm:t>
    </dgm:pt>
    <dgm:pt modelId="{C1116F38-9521-4832-B277-040B342BB29E}" type="sibTrans" cxnId="{7806A2D6-DB64-46E9-93EC-8B7AF26A20AE}">
      <dgm:prSet/>
      <dgm:spPr/>
      <dgm:t>
        <a:bodyPr/>
        <a:lstStyle/>
        <a:p>
          <a:endParaRPr lang="en-US"/>
        </a:p>
      </dgm:t>
    </dgm:pt>
    <dgm:pt modelId="{D938776E-3CF6-4392-BE1B-9CABC42F051B}">
      <dgm:prSet/>
      <dgm:spPr/>
      <dgm:t>
        <a:bodyPr/>
        <a:lstStyle/>
        <a:p>
          <a:r>
            <a:rPr lang="fi-FI" b="0" i="0"/>
            <a:t>2) yhdistyksen kotipaikkana oleva Suomen kunta;</a:t>
          </a:r>
          <a:endParaRPr lang="en-US"/>
        </a:p>
      </dgm:t>
    </dgm:pt>
    <dgm:pt modelId="{758A142D-860B-4C3A-BEF6-91567DA7F118}" type="parTrans" cxnId="{2BADF591-6266-4C13-BB22-B204AA8AB957}">
      <dgm:prSet/>
      <dgm:spPr/>
      <dgm:t>
        <a:bodyPr/>
        <a:lstStyle/>
        <a:p>
          <a:endParaRPr lang="en-US"/>
        </a:p>
      </dgm:t>
    </dgm:pt>
    <dgm:pt modelId="{08F10B55-977E-4E8B-B923-1DC5AE9F8B1D}" type="sibTrans" cxnId="{2BADF591-6266-4C13-BB22-B204AA8AB957}">
      <dgm:prSet/>
      <dgm:spPr/>
      <dgm:t>
        <a:bodyPr/>
        <a:lstStyle/>
        <a:p>
          <a:endParaRPr lang="en-US"/>
        </a:p>
      </dgm:t>
    </dgm:pt>
    <dgm:pt modelId="{8CB5F443-A816-4DC0-B993-E48D83B5FFF7}">
      <dgm:prSet/>
      <dgm:spPr/>
      <dgm:t>
        <a:bodyPr/>
        <a:lstStyle/>
        <a:p>
          <a:r>
            <a:rPr lang="fi-FI" b="0" i="0"/>
            <a:t>3) yhdistyksen tarkoitus ja toimintamuodot;</a:t>
          </a:r>
          <a:endParaRPr lang="en-US"/>
        </a:p>
      </dgm:t>
    </dgm:pt>
    <dgm:pt modelId="{F942874D-5533-47F0-9A5A-682E24447C2D}" type="parTrans" cxnId="{74909807-6AED-4EE4-961F-9D52FED053B8}">
      <dgm:prSet/>
      <dgm:spPr/>
      <dgm:t>
        <a:bodyPr/>
        <a:lstStyle/>
        <a:p>
          <a:endParaRPr lang="en-US"/>
        </a:p>
      </dgm:t>
    </dgm:pt>
    <dgm:pt modelId="{49669A1C-8CB5-4D9F-A23C-A581F4C7973F}" type="sibTrans" cxnId="{74909807-6AED-4EE4-961F-9D52FED053B8}">
      <dgm:prSet/>
      <dgm:spPr/>
      <dgm:t>
        <a:bodyPr/>
        <a:lstStyle/>
        <a:p>
          <a:endParaRPr lang="en-US"/>
        </a:p>
      </dgm:t>
    </dgm:pt>
    <dgm:pt modelId="{9F0F6976-9FFC-42F6-93B2-E04221864AC0}">
      <dgm:prSet/>
      <dgm:spPr/>
      <dgm:t>
        <a:bodyPr/>
        <a:lstStyle/>
        <a:p>
          <a:r>
            <a:rPr lang="fi-FI" b="0" i="0"/>
            <a:t>4) jäsenen velvollisuudesta suorittaa yhdistykselle jäsenmaksuja ja muita maksuja;</a:t>
          </a:r>
          <a:endParaRPr lang="en-US"/>
        </a:p>
      </dgm:t>
    </dgm:pt>
    <dgm:pt modelId="{A71D9228-C5F5-46D9-B0D1-C71721A2778C}" type="parTrans" cxnId="{117B2A9F-9D9F-46C3-A566-19FF07A9BE2E}">
      <dgm:prSet/>
      <dgm:spPr/>
      <dgm:t>
        <a:bodyPr/>
        <a:lstStyle/>
        <a:p>
          <a:endParaRPr lang="en-US"/>
        </a:p>
      </dgm:t>
    </dgm:pt>
    <dgm:pt modelId="{5D6F3422-0CF3-491E-B26E-3568732AF075}" type="sibTrans" cxnId="{117B2A9F-9D9F-46C3-A566-19FF07A9BE2E}">
      <dgm:prSet/>
      <dgm:spPr/>
      <dgm:t>
        <a:bodyPr/>
        <a:lstStyle/>
        <a:p>
          <a:endParaRPr lang="en-US"/>
        </a:p>
      </dgm:t>
    </dgm:pt>
    <dgm:pt modelId="{25C01A03-9D69-4739-AA40-3005093C171E}">
      <dgm:prSet/>
      <dgm:spPr/>
      <dgm:t>
        <a:bodyPr/>
        <a:lstStyle/>
        <a:p>
          <a:r>
            <a:rPr lang="fi-FI" b="0" i="0"/>
            <a:t>5) yhdistyksen hallituksen jäsenten ja yhdistyksen tilintarkastajien sekä toiminnantarkastajien lukumäärä tai vähimmäis- ja enimmäismäärä sekä toimikausi; </a:t>
          </a:r>
          <a:r>
            <a:rPr lang="fi-FI" b="0" i="0" u="sng">
              <a:hlinkClick xmlns:r="http://schemas.openxmlformats.org/officeDocument/2006/relationships" r:id="rId1"/>
            </a:rPr>
            <a:t>(16.7.2010/678)</a:t>
          </a:r>
          <a:endParaRPr lang="en-US"/>
        </a:p>
      </dgm:t>
    </dgm:pt>
    <dgm:pt modelId="{BF9CA011-3858-4427-82CB-D6BE11E14ED9}" type="parTrans" cxnId="{B2524ABD-D959-41F5-B49A-A77EAF636D48}">
      <dgm:prSet/>
      <dgm:spPr/>
      <dgm:t>
        <a:bodyPr/>
        <a:lstStyle/>
        <a:p>
          <a:endParaRPr lang="en-US"/>
        </a:p>
      </dgm:t>
    </dgm:pt>
    <dgm:pt modelId="{E75E2965-3944-4ADE-96F6-9314D38EBE35}" type="sibTrans" cxnId="{B2524ABD-D959-41F5-B49A-A77EAF636D48}">
      <dgm:prSet/>
      <dgm:spPr/>
      <dgm:t>
        <a:bodyPr/>
        <a:lstStyle/>
        <a:p>
          <a:endParaRPr lang="en-US"/>
        </a:p>
      </dgm:t>
    </dgm:pt>
    <dgm:pt modelId="{6154E12D-BD96-4E18-A980-01605ADF6054}">
      <dgm:prSet/>
      <dgm:spPr/>
      <dgm:t>
        <a:bodyPr/>
        <a:lstStyle/>
        <a:p>
          <a:r>
            <a:rPr lang="fi-FI" b="0" i="0"/>
            <a:t>6) yhdistyksen tilikausi;</a:t>
          </a:r>
          <a:endParaRPr lang="en-US"/>
        </a:p>
      </dgm:t>
    </dgm:pt>
    <dgm:pt modelId="{6F1838CD-F137-4AEB-AD37-A3CF4D427FE6}" type="parTrans" cxnId="{8F3548B6-ACD9-4977-B943-C9B5CF0DC566}">
      <dgm:prSet/>
      <dgm:spPr/>
      <dgm:t>
        <a:bodyPr/>
        <a:lstStyle/>
        <a:p>
          <a:endParaRPr lang="en-US"/>
        </a:p>
      </dgm:t>
    </dgm:pt>
    <dgm:pt modelId="{FC4DDDD1-C10E-4512-B059-326396B649D1}" type="sibTrans" cxnId="{8F3548B6-ACD9-4977-B943-C9B5CF0DC566}">
      <dgm:prSet/>
      <dgm:spPr/>
      <dgm:t>
        <a:bodyPr/>
        <a:lstStyle/>
        <a:p>
          <a:endParaRPr lang="en-US"/>
        </a:p>
      </dgm:t>
    </dgm:pt>
    <dgm:pt modelId="{614DD1C8-2C5F-4C42-BB85-2A76FB0FAA14}" type="pres">
      <dgm:prSet presAssocID="{3FCC02D5-1252-4F75-B776-3266B7F1FFC6}" presName="Name0" presStyleCnt="0">
        <dgm:presLayoutVars>
          <dgm:dir/>
          <dgm:resizeHandles val="exact"/>
        </dgm:presLayoutVars>
      </dgm:prSet>
      <dgm:spPr/>
    </dgm:pt>
    <dgm:pt modelId="{7784FBE4-F0AD-435F-B656-0838A8421CF5}" type="pres">
      <dgm:prSet presAssocID="{70F480E9-C4C1-4E67-9BA8-A60AF5A4A99E}" presName="node" presStyleLbl="node1" presStyleIdx="0" presStyleCnt="8">
        <dgm:presLayoutVars>
          <dgm:bulletEnabled val="1"/>
        </dgm:presLayoutVars>
      </dgm:prSet>
      <dgm:spPr/>
    </dgm:pt>
    <dgm:pt modelId="{60A4E95C-9792-4D5E-9DDE-36ADDC2A7C62}" type="pres">
      <dgm:prSet presAssocID="{5605D28E-A5EE-4015-BD06-84B8FB741DB8}" presName="sibTrans" presStyleLbl="sibTrans1D1" presStyleIdx="0" presStyleCnt="7"/>
      <dgm:spPr/>
    </dgm:pt>
    <dgm:pt modelId="{FF5A9111-BFDA-47BB-9DFC-01ECFBFF5D5E}" type="pres">
      <dgm:prSet presAssocID="{5605D28E-A5EE-4015-BD06-84B8FB741DB8}" presName="connectorText" presStyleLbl="sibTrans1D1" presStyleIdx="0" presStyleCnt="7"/>
      <dgm:spPr/>
    </dgm:pt>
    <dgm:pt modelId="{8F04A317-FA79-4E36-984B-633D677F4450}" type="pres">
      <dgm:prSet presAssocID="{2AADF600-D5ED-4031-B214-C1B2E636CD43}" presName="node" presStyleLbl="node1" presStyleIdx="1" presStyleCnt="8">
        <dgm:presLayoutVars>
          <dgm:bulletEnabled val="1"/>
        </dgm:presLayoutVars>
      </dgm:prSet>
      <dgm:spPr/>
    </dgm:pt>
    <dgm:pt modelId="{45EAC3BE-8969-418C-B74D-F01DBA7EFAA9}" type="pres">
      <dgm:prSet presAssocID="{344090F4-CB21-4A50-A9D4-FC578C0D930D}" presName="sibTrans" presStyleLbl="sibTrans1D1" presStyleIdx="1" presStyleCnt="7"/>
      <dgm:spPr/>
    </dgm:pt>
    <dgm:pt modelId="{28C4F61C-2ACF-4D8A-9AC5-E9442EC1C441}" type="pres">
      <dgm:prSet presAssocID="{344090F4-CB21-4A50-A9D4-FC578C0D930D}" presName="connectorText" presStyleLbl="sibTrans1D1" presStyleIdx="1" presStyleCnt="7"/>
      <dgm:spPr/>
    </dgm:pt>
    <dgm:pt modelId="{BF763C53-C9C7-4744-BE15-EFF0AF9175E0}" type="pres">
      <dgm:prSet presAssocID="{0BC6C4B8-F277-4BFA-90CC-E709FDE4E78C}" presName="node" presStyleLbl="node1" presStyleIdx="2" presStyleCnt="8">
        <dgm:presLayoutVars>
          <dgm:bulletEnabled val="1"/>
        </dgm:presLayoutVars>
      </dgm:prSet>
      <dgm:spPr/>
    </dgm:pt>
    <dgm:pt modelId="{C7A2CC91-37B6-48B6-B773-B9BBAA9E7DBF}" type="pres">
      <dgm:prSet presAssocID="{C1116F38-9521-4832-B277-040B342BB29E}" presName="sibTrans" presStyleLbl="sibTrans1D1" presStyleIdx="2" presStyleCnt="7"/>
      <dgm:spPr/>
    </dgm:pt>
    <dgm:pt modelId="{5A07CDAF-C9A6-4350-955D-85A8F1E27EFA}" type="pres">
      <dgm:prSet presAssocID="{C1116F38-9521-4832-B277-040B342BB29E}" presName="connectorText" presStyleLbl="sibTrans1D1" presStyleIdx="2" presStyleCnt="7"/>
      <dgm:spPr/>
    </dgm:pt>
    <dgm:pt modelId="{D18478C2-AF41-492A-AB6A-4D30CE82D5ED}" type="pres">
      <dgm:prSet presAssocID="{D938776E-3CF6-4392-BE1B-9CABC42F051B}" presName="node" presStyleLbl="node1" presStyleIdx="3" presStyleCnt="8">
        <dgm:presLayoutVars>
          <dgm:bulletEnabled val="1"/>
        </dgm:presLayoutVars>
      </dgm:prSet>
      <dgm:spPr/>
    </dgm:pt>
    <dgm:pt modelId="{7BC806B4-774A-4F61-B5C5-A859661E109B}" type="pres">
      <dgm:prSet presAssocID="{08F10B55-977E-4E8B-B923-1DC5AE9F8B1D}" presName="sibTrans" presStyleLbl="sibTrans1D1" presStyleIdx="3" presStyleCnt="7"/>
      <dgm:spPr/>
    </dgm:pt>
    <dgm:pt modelId="{5EF3A0C7-5831-4927-AD1E-897472E4005E}" type="pres">
      <dgm:prSet presAssocID="{08F10B55-977E-4E8B-B923-1DC5AE9F8B1D}" presName="connectorText" presStyleLbl="sibTrans1D1" presStyleIdx="3" presStyleCnt="7"/>
      <dgm:spPr/>
    </dgm:pt>
    <dgm:pt modelId="{8F2F085B-E2E8-4997-A210-6F65806831E0}" type="pres">
      <dgm:prSet presAssocID="{8CB5F443-A816-4DC0-B993-E48D83B5FFF7}" presName="node" presStyleLbl="node1" presStyleIdx="4" presStyleCnt="8">
        <dgm:presLayoutVars>
          <dgm:bulletEnabled val="1"/>
        </dgm:presLayoutVars>
      </dgm:prSet>
      <dgm:spPr/>
    </dgm:pt>
    <dgm:pt modelId="{D7DAC11E-7AFA-42E0-8999-538EC79B34EA}" type="pres">
      <dgm:prSet presAssocID="{49669A1C-8CB5-4D9F-A23C-A581F4C7973F}" presName="sibTrans" presStyleLbl="sibTrans1D1" presStyleIdx="4" presStyleCnt="7"/>
      <dgm:spPr/>
    </dgm:pt>
    <dgm:pt modelId="{89C521CA-D2FF-4F95-A0E7-270AD9BA87C4}" type="pres">
      <dgm:prSet presAssocID="{49669A1C-8CB5-4D9F-A23C-A581F4C7973F}" presName="connectorText" presStyleLbl="sibTrans1D1" presStyleIdx="4" presStyleCnt="7"/>
      <dgm:spPr/>
    </dgm:pt>
    <dgm:pt modelId="{1128EEBB-AD2D-42A8-8FFB-9DB955A9BB97}" type="pres">
      <dgm:prSet presAssocID="{9F0F6976-9FFC-42F6-93B2-E04221864AC0}" presName="node" presStyleLbl="node1" presStyleIdx="5" presStyleCnt="8">
        <dgm:presLayoutVars>
          <dgm:bulletEnabled val="1"/>
        </dgm:presLayoutVars>
      </dgm:prSet>
      <dgm:spPr/>
    </dgm:pt>
    <dgm:pt modelId="{42360502-D2E7-4679-9361-03C327E75BC0}" type="pres">
      <dgm:prSet presAssocID="{5D6F3422-0CF3-491E-B26E-3568732AF075}" presName="sibTrans" presStyleLbl="sibTrans1D1" presStyleIdx="5" presStyleCnt="7"/>
      <dgm:spPr/>
    </dgm:pt>
    <dgm:pt modelId="{506FBB87-23B7-46DD-A681-7607814E4967}" type="pres">
      <dgm:prSet presAssocID="{5D6F3422-0CF3-491E-B26E-3568732AF075}" presName="connectorText" presStyleLbl="sibTrans1D1" presStyleIdx="5" presStyleCnt="7"/>
      <dgm:spPr/>
    </dgm:pt>
    <dgm:pt modelId="{82F86A22-3F41-42E4-87A6-03DD8F792464}" type="pres">
      <dgm:prSet presAssocID="{25C01A03-9D69-4739-AA40-3005093C171E}" presName="node" presStyleLbl="node1" presStyleIdx="6" presStyleCnt="8">
        <dgm:presLayoutVars>
          <dgm:bulletEnabled val="1"/>
        </dgm:presLayoutVars>
      </dgm:prSet>
      <dgm:spPr/>
    </dgm:pt>
    <dgm:pt modelId="{E54AE7CD-99C7-4837-B77C-DDA311B2F236}" type="pres">
      <dgm:prSet presAssocID="{E75E2965-3944-4ADE-96F6-9314D38EBE35}" presName="sibTrans" presStyleLbl="sibTrans1D1" presStyleIdx="6" presStyleCnt="7"/>
      <dgm:spPr/>
    </dgm:pt>
    <dgm:pt modelId="{8098C98A-026C-4451-95F0-00A68403B6EF}" type="pres">
      <dgm:prSet presAssocID="{E75E2965-3944-4ADE-96F6-9314D38EBE35}" presName="connectorText" presStyleLbl="sibTrans1D1" presStyleIdx="6" presStyleCnt="7"/>
      <dgm:spPr/>
    </dgm:pt>
    <dgm:pt modelId="{F6786FD5-F7B5-4BBA-81B1-50A942903BEF}" type="pres">
      <dgm:prSet presAssocID="{6154E12D-BD96-4E18-A980-01605ADF6054}" presName="node" presStyleLbl="node1" presStyleIdx="7" presStyleCnt="8">
        <dgm:presLayoutVars>
          <dgm:bulletEnabled val="1"/>
        </dgm:presLayoutVars>
      </dgm:prSet>
      <dgm:spPr/>
    </dgm:pt>
  </dgm:ptLst>
  <dgm:cxnLst>
    <dgm:cxn modelId="{74909807-6AED-4EE4-961F-9D52FED053B8}" srcId="{3FCC02D5-1252-4F75-B776-3266B7F1FFC6}" destId="{8CB5F443-A816-4DC0-B993-E48D83B5FFF7}" srcOrd="4" destOrd="0" parTransId="{F942874D-5533-47F0-9A5A-682E24447C2D}" sibTransId="{49669A1C-8CB5-4D9F-A23C-A581F4C7973F}"/>
    <dgm:cxn modelId="{CB8C3D16-1D7A-4A54-A700-08B6233AC0FC}" type="presOf" srcId="{49669A1C-8CB5-4D9F-A23C-A581F4C7973F}" destId="{89C521CA-D2FF-4F95-A0E7-270AD9BA87C4}" srcOrd="1" destOrd="0" presId="urn:microsoft.com/office/officeart/2016/7/layout/RepeatingBendingProcessNew"/>
    <dgm:cxn modelId="{24A32217-744A-4DD0-BA91-4160433824A4}" type="presOf" srcId="{344090F4-CB21-4A50-A9D4-FC578C0D930D}" destId="{28C4F61C-2ACF-4D8A-9AC5-E9442EC1C441}" srcOrd="1" destOrd="0" presId="urn:microsoft.com/office/officeart/2016/7/layout/RepeatingBendingProcessNew"/>
    <dgm:cxn modelId="{7B0FDA22-F283-4D09-B83D-396511C96E26}" srcId="{3FCC02D5-1252-4F75-B776-3266B7F1FFC6}" destId="{2AADF600-D5ED-4031-B214-C1B2E636CD43}" srcOrd="1" destOrd="0" parTransId="{44DE4B7D-3577-4CCD-8598-91E4A0197BF4}" sibTransId="{344090F4-CB21-4A50-A9D4-FC578C0D930D}"/>
    <dgm:cxn modelId="{434DD425-6160-439F-A863-24787B7838E4}" type="presOf" srcId="{5605D28E-A5EE-4015-BD06-84B8FB741DB8}" destId="{FF5A9111-BFDA-47BB-9DFC-01ECFBFF5D5E}" srcOrd="1" destOrd="0" presId="urn:microsoft.com/office/officeart/2016/7/layout/RepeatingBendingProcessNew"/>
    <dgm:cxn modelId="{583D982A-944C-455D-9CE6-8591F0EE1A30}" type="presOf" srcId="{5605D28E-A5EE-4015-BD06-84B8FB741DB8}" destId="{60A4E95C-9792-4D5E-9DDE-36ADDC2A7C62}" srcOrd="0" destOrd="0" presId="urn:microsoft.com/office/officeart/2016/7/layout/RepeatingBendingProcessNew"/>
    <dgm:cxn modelId="{9B25052C-F38C-4A4E-99A2-29B2638610E6}" type="presOf" srcId="{2AADF600-D5ED-4031-B214-C1B2E636CD43}" destId="{8F04A317-FA79-4E36-984B-633D677F4450}" srcOrd="0" destOrd="0" presId="urn:microsoft.com/office/officeart/2016/7/layout/RepeatingBendingProcessNew"/>
    <dgm:cxn modelId="{13F68C32-4D0B-4F8A-946F-0CA69E97C58A}" type="presOf" srcId="{08F10B55-977E-4E8B-B923-1DC5AE9F8B1D}" destId="{5EF3A0C7-5831-4927-AD1E-897472E4005E}" srcOrd="1" destOrd="0" presId="urn:microsoft.com/office/officeart/2016/7/layout/RepeatingBendingProcessNew"/>
    <dgm:cxn modelId="{0F38463F-65C6-4272-883D-E5A84FCA45F5}" type="presOf" srcId="{D938776E-3CF6-4392-BE1B-9CABC42F051B}" destId="{D18478C2-AF41-492A-AB6A-4D30CE82D5ED}" srcOrd="0" destOrd="0" presId="urn:microsoft.com/office/officeart/2016/7/layout/RepeatingBendingProcessNew"/>
    <dgm:cxn modelId="{5354FF5E-95FB-4B25-852B-D6E13D9C23E8}" type="presOf" srcId="{3FCC02D5-1252-4F75-B776-3266B7F1FFC6}" destId="{614DD1C8-2C5F-4C42-BB85-2A76FB0FAA14}" srcOrd="0" destOrd="0" presId="urn:microsoft.com/office/officeart/2016/7/layout/RepeatingBendingProcessNew"/>
    <dgm:cxn modelId="{CF111B42-B754-4F38-BB82-DD0102C6858F}" type="presOf" srcId="{49669A1C-8CB5-4D9F-A23C-A581F4C7973F}" destId="{D7DAC11E-7AFA-42E0-8999-538EC79B34EA}" srcOrd="0" destOrd="0" presId="urn:microsoft.com/office/officeart/2016/7/layout/RepeatingBendingProcessNew"/>
    <dgm:cxn modelId="{2C3F0646-8B41-4A2C-9310-6D3454D3021A}" type="presOf" srcId="{0BC6C4B8-F277-4BFA-90CC-E709FDE4E78C}" destId="{BF763C53-C9C7-4744-BE15-EFF0AF9175E0}" srcOrd="0" destOrd="0" presId="urn:microsoft.com/office/officeart/2016/7/layout/RepeatingBendingProcessNew"/>
    <dgm:cxn modelId="{55D0A669-FAB7-4C7F-81CB-BD40AF66EF4F}" type="presOf" srcId="{08F10B55-977E-4E8B-B923-1DC5AE9F8B1D}" destId="{7BC806B4-774A-4F61-B5C5-A859661E109B}" srcOrd="0" destOrd="0" presId="urn:microsoft.com/office/officeart/2016/7/layout/RepeatingBendingProcessNew"/>
    <dgm:cxn modelId="{6ACBBC6E-ACFC-4767-984A-D8F3F7E85D32}" type="presOf" srcId="{5D6F3422-0CF3-491E-B26E-3568732AF075}" destId="{506FBB87-23B7-46DD-A681-7607814E4967}" srcOrd="1" destOrd="0" presId="urn:microsoft.com/office/officeart/2016/7/layout/RepeatingBendingProcessNew"/>
    <dgm:cxn modelId="{F47B1D78-F26E-405E-BA24-EAAFE5E1F877}" type="presOf" srcId="{C1116F38-9521-4832-B277-040B342BB29E}" destId="{5A07CDAF-C9A6-4350-955D-85A8F1E27EFA}" srcOrd="1" destOrd="0" presId="urn:microsoft.com/office/officeart/2016/7/layout/RepeatingBendingProcessNew"/>
    <dgm:cxn modelId="{9EAAAB7F-92F7-450C-88A9-DDA492C68F54}" type="presOf" srcId="{6154E12D-BD96-4E18-A980-01605ADF6054}" destId="{F6786FD5-F7B5-4BBA-81B1-50A942903BEF}" srcOrd="0" destOrd="0" presId="urn:microsoft.com/office/officeart/2016/7/layout/RepeatingBendingProcessNew"/>
    <dgm:cxn modelId="{205D2984-948A-4617-9F17-BA4498F41060}" type="presOf" srcId="{70F480E9-C4C1-4E67-9BA8-A60AF5A4A99E}" destId="{7784FBE4-F0AD-435F-B656-0838A8421CF5}" srcOrd="0" destOrd="0" presId="urn:microsoft.com/office/officeart/2016/7/layout/RepeatingBendingProcessNew"/>
    <dgm:cxn modelId="{9D4F0A89-6C00-4EDF-A9F5-BEE3069C718A}" type="presOf" srcId="{25C01A03-9D69-4739-AA40-3005093C171E}" destId="{82F86A22-3F41-42E4-87A6-03DD8F792464}" srcOrd="0" destOrd="0" presId="urn:microsoft.com/office/officeart/2016/7/layout/RepeatingBendingProcessNew"/>
    <dgm:cxn modelId="{2BADF591-6266-4C13-BB22-B204AA8AB957}" srcId="{3FCC02D5-1252-4F75-B776-3266B7F1FFC6}" destId="{D938776E-3CF6-4392-BE1B-9CABC42F051B}" srcOrd="3" destOrd="0" parTransId="{758A142D-860B-4C3A-BEF6-91567DA7F118}" sibTransId="{08F10B55-977E-4E8B-B923-1DC5AE9F8B1D}"/>
    <dgm:cxn modelId="{A1835193-017B-405E-9A8A-49D060B273E4}" type="presOf" srcId="{E75E2965-3944-4ADE-96F6-9314D38EBE35}" destId="{8098C98A-026C-4451-95F0-00A68403B6EF}" srcOrd="1" destOrd="0" presId="urn:microsoft.com/office/officeart/2016/7/layout/RepeatingBendingProcessNew"/>
    <dgm:cxn modelId="{9FE99E96-30F5-47C8-AD11-8B0DAE12C0A2}" type="presOf" srcId="{9F0F6976-9FFC-42F6-93B2-E04221864AC0}" destId="{1128EEBB-AD2D-42A8-8FFB-9DB955A9BB97}" srcOrd="0" destOrd="0" presId="urn:microsoft.com/office/officeart/2016/7/layout/RepeatingBendingProcessNew"/>
    <dgm:cxn modelId="{1ED7919D-53EC-40CB-A69F-6CD2A8F0A60F}" type="presOf" srcId="{5D6F3422-0CF3-491E-B26E-3568732AF075}" destId="{42360502-D2E7-4679-9361-03C327E75BC0}" srcOrd="0" destOrd="0" presId="urn:microsoft.com/office/officeart/2016/7/layout/RepeatingBendingProcessNew"/>
    <dgm:cxn modelId="{117B2A9F-9D9F-46C3-A566-19FF07A9BE2E}" srcId="{3FCC02D5-1252-4F75-B776-3266B7F1FFC6}" destId="{9F0F6976-9FFC-42F6-93B2-E04221864AC0}" srcOrd="5" destOrd="0" parTransId="{A71D9228-C5F5-46D9-B0D1-C71721A2778C}" sibTransId="{5D6F3422-0CF3-491E-B26E-3568732AF075}"/>
    <dgm:cxn modelId="{30CA77A6-D5DB-407B-943F-E109FC537E1D}" type="presOf" srcId="{8CB5F443-A816-4DC0-B993-E48D83B5FFF7}" destId="{8F2F085B-E2E8-4997-A210-6F65806831E0}" srcOrd="0" destOrd="0" presId="urn:microsoft.com/office/officeart/2016/7/layout/RepeatingBendingProcessNew"/>
    <dgm:cxn modelId="{8F3548B6-ACD9-4977-B943-C9B5CF0DC566}" srcId="{3FCC02D5-1252-4F75-B776-3266B7F1FFC6}" destId="{6154E12D-BD96-4E18-A980-01605ADF6054}" srcOrd="7" destOrd="0" parTransId="{6F1838CD-F137-4AEB-AD37-A3CF4D427FE6}" sibTransId="{FC4DDDD1-C10E-4512-B059-326396B649D1}"/>
    <dgm:cxn modelId="{B2524ABD-D959-41F5-B49A-A77EAF636D48}" srcId="{3FCC02D5-1252-4F75-B776-3266B7F1FFC6}" destId="{25C01A03-9D69-4739-AA40-3005093C171E}" srcOrd="6" destOrd="0" parTransId="{BF9CA011-3858-4427-82CB-D6BE11E14ED9}" sibTransId="{E75E2965-3944-4ADE-96F6-9314D38EBE35}"/>
    <dgm:cxn modelId="{6FA944CC-2BDA-4BDB-9ED3-439E47DB2A38}" type="presOf" srcId="{344090F4-CB21-4A50-A9D4-FC578C0D930D}" destId="{45EAC3BE-8969-418C-B74D-F01DBA7EFAA9}" srcOrd="0" destOrd="0" presId="urn:microsoft.com/office/officeart/2016/7/layout/RepeatingBendingProcessNew"/>
    <dgm:cxn modelId="{7806A2D6-DB64-46E9-93EC-8B7AF26A20AE}" srcId="{3FCC02D5-1252-4F75-B776-3266B7F1FFC6}" destId="{0BC6C4B8-F277-4BFA-90CC-E709FDE4E78C}" srcOrd="2" destOrd="0" parTransId="{432EB451-DD69-4EB4-9696-602A79F7C934}" sibTransId="{C1116F38-9521-4832-B277-040B342BB29E}"/>
    <dgm:cxn modelId="{A8ECEEE7-CF36-4B6A-A4BA-DDDF3625AF84}" srcId="{3FCC02D5-1252-4F75-B776-3266B7F1FFC6}" destId="{70F480E9-C4C1-4E67-9BA8-A60AF5A4A99E}" srcOrd="0" destOrd="0" parTransId="{CEDAC34F-6DC5-4B85-98C5-DE3CF9F82BD1}" sibTransId="{5605D28E-A5EE-4015-BD06-84B8FB741DB8}"/>
    <dgm:cxn modelId="{22F915E9-8731-4AB2-AD8B-013455F72B5A}" type="presOf" srcId="{E75E2965-3944-4ADE-96F6-9314D38EBE35}" destId="{E54AE7CD-99C7-4837-B77C-DDA311B2F236}" srcOrd="0" destOrd="0" presId="urn:microsoft.com/office/officeart/2016/7/layout/RepeatingBendingProcessNew"/>
    <dgm:cxn modelId="{DEFFC3F1-0F8D-4D75-A279-733DB35A288A}" type="presOf" srcId="{C1116F38-9521-4832-B277-040B342BB29E}" destId="{C7A2CC91-37B6-48B6-B773-B9BBAA9E7DBF}" srcOrd="0" destOrd="0" presId="urn:microsoft.com/office/officeart/2016/7/layout/RepeatingBendingProcessNew"/>
    <dgm:cxn modelId="{2A409FE0-7908-4046-9767-DA4E52A16A4C}" type="presParOf" srcId="{614DD1C8-2C5F-4C42-BB85-2A76FB0FAA14}" destId="{7784FBE4-F0AD-435F-B656-0838A8421CF5}" srcOrd="0" destOrd="0" presId="urn:microsoft.com/office/officeart/2016/7/layout/RepeatingBendingProcessNew"/>
    <dgm:cxn modelId="{2985A6C5-A2A0-47BA-B441-DA3A01161D6F}" type="presParOf" srcId="{614DD1C8-2C5F-4C42-BB85-2A76FB0FAA14}" destId="{60A4E95C-9792-4D5E-9DDE-36ADDC2A7C62}" srcOrd="1" destOrd="0" presId="urn:microsoft.com/office/officeart/2016/7/layout/RepeatingBendingProcessNew"/>
    <dgm:cxn modelId="{E12803D3-110D-4903-B0A5-8E0C0135766D}" type="presParOf" srcId="{60A4E95C-9792-4D5E-9DDE-36ADDC2A7C62}" destId="{FF5A9111-BFDA-47BB-9DFC-01ECFBFF5D5E}" srcOrd="0" destOrd="0" presId="urn:microsoft.com/office/officeart/2016/7/layout/RepeatingBendingProcessNew"/>
    <dgm:cxn modelId="{9DB79FA7-2BF9-4AD6-93B2-36698A295950}" type="presParOf" srcId="{614DD1C8-2C5F-4C42-BB85-2A76FB0FAA14}" destId="{8F04A317-FA79-4E36-984B-633D677F4450}" srcOrd="2" destOrd="0" presId="urn:microsoft.com/office/officeart/2016/7/layout/RepeatingBendingProcessNew"/>
    <dgm:cxn modelId="{122052E9-A497-40F9-B21D-C557027A339D}" type="presParOf" srcId="{614DD1C8-2C5F-4C42-BB85-2A76FB0FAA14}" destId="{45EAC3BE-8969-418C-B74D-F01DBA7EFAA9}" srcOrd="3" destOrd="0" presId="urn:microsoft.com/office/officeart/2016/7/layout/RepeatingBendingProcessNew"/>
    <dgm:cxn modelId="{15C334C0-3663-4C2B-8FB4-ABF7349787CC}" type="presParOf" srcId="{45EAC3BE-8969-418C-B74D-F01DBA7EFAA9}" destId="{28C4F61C-2ACF-4D8A-9AC5-E9442EC1C441}" srcOrd="0" destOrd="0" presId="urn:microsoft.com/office/officeart/2016/7/layout/RepeatingBendingProcessNew"/>
    <dgm:cxn modelId="{3483FE20-A5E7-4548-B5B8-79BFCD2FE8CA}" type="presParOf" srcId="{614DD1C8-2C5F-4C42-BB85-2A76FB0FAA14}" destId="{BF763C53-C9C7-4744-BE15-EFF0AF9175E0}" srcOrd="4" destOrd="0" presId="urn:microsoft.com/office/officeart/2016/7/layout/RepeatingBendingProcessNew"/>
    <dgm:cxn modelId="{54D95CF2-6610-481A-B5AB-6B9A700C43DC}" type="presParOf" srcId="{614DD1C8-2C5F-4C42-BB85-2A76FB0FAA14}" destId="{C7A2CC91-37B6-48B6-B773-B9BBAA9E7DBF}" srcOrd="5" destOrd="0" presId="urn:microsoft.com/office/officeart/2016/7/layout/RepeatingBendingProcessNew"/>
    <dgm:cxn modelId="{04F08343-AE39-47D1-8033-DD8AAE1F9C31}" type="presParOf" srcId="{C7A2CC91-37B6-48B6-B773-B9BBAA9E7DBF}" destId="{5A07CDAF-C9A6-4350-955D-85A8F1E27EFA}" srcOrd="0" destOrd="0" presId="urn:microsoft.com/office/officeart/2016/7/layout/RepeatingBendingProcessNew"/>
    <dgm:cxn modelId="{AD619F63-F602-4BBA-ACF8-4422B66F8FA3}" type="presParOf" srcId="{614DD1C8-2C5F-4C42-BB85-2A76FB0FAA14}" destId="{D18478C2-AF41-492A-AB6A-4D30CE82D5ED}" srcOrd="6" destOrd="0" presId="urn:microsoft.com/office/officeart/2016/7/layout/RepeatingBendingProcessNew"/>
    <dgm:cxn modelId="{84B82195-9630-4F50-AD4E-79B70F140026}" type="presParOf" srcId="{614DD1C8-2C5F-4C42-BB85-2A76FB0FAA14}" destId="{7BC806B4-774A-4F61-B5C5-A859661E109B}" srcOrd="7" destOrd="0" presId="urn:microsoft.com/office/officeart/2016/7/layout/RepeatingBendingProcessNew"/>
    <dgm:cxn modelId="{3E86E45B-E63F-49BC-A9CA-3483B380C19C}" type="presParOf" srcId="{7BC806B4-774A-4F61-B5C5-A859661E109B}" destId="{5EF3A0C7-5831-4927-AD1E-897472E4005E}" srcOrd="0" destOrd="0" presId="urn:microsoft.com/office/officeart/2016/7/layout/RepeatingBendingProcessNew"/>
    <dgm:cxn modelId="{35C58614-3FC0-4B02-B251-2F41E6EB186C}" type="presParOf" srcId="{614DD1C8-2C5F-4C42-BB85-2A76FB0FAA14}" destId="{8F2F085B-E2E8-4997-A210-6F65806831E0}" srcOrd="8" destOrd="0" presId="urn:microsoft.com/office/officeart/2016/7/layout/RepeatingBendingProcessNew"/>
    <dgm:cxn modelId="{E242AF7E-C024-4370-B37F-7970E53024C4}" type="presParOf" srcId="{614DD1C8-2C5F-4C42-BB85-2A76FB0FAA14}" destId="{D7DAC11E-7AFA-42E0-8999-538EC79B34EA}" srcOrd="9" destOrd="0" presId="urn:microsoft.com/office/officeart/2016/7/layout/RepeatingBendingProcessNew"/>
    <dgm:cxn modelId="{1F69593C-139F-4D9A-88F2-720826A04EEB}" type="presParOf" srcId="{D7DAC11E-7AFA-42E0-8999-538EC79B34EA}" destId="{89C521CA-D2FF-4F95-A0E7-270AD9BA87C4}" srcOrd="0" destOrd="0" presId="urn:microsoft.com/office/officeart/2016/7/layout/RepeatingBendingProcessNew"/>
    <dgm:cxn modelId="{048A8046-67D0-4495-9B9C-5E6159353762}" type="presParOf" srcId="{614DD1C8-2C5F-4C42-BB85-2A76FB0FAA14}" destId="{1128EEBB-AD2D-42A8-8FFB-9DB955A9BB97}" srcOrd="10" destOrd="0" presId="urn:microsoft.com/office/officeart/2016/7/layout/RepeatingBendingProcessNew"/>
    <dgm:cxn modelId="{16375DCF-97F7-4DF3-946D-DF23AE437ADC}" type="presParOf" srcId="{614DD1C8-2C5F-4C42-BB85-2A76FB0FAA14}" destId="{42360502-D2E7-4679-9361-03C327E75BC0}" srcOrd="11" destOrd="0" presId="urn:microsoft.com/office/officeart/2016/7/layout/RepeatingBendingProcessNew"/>
    <dgm:cxn modelId="{C6BA64EF-B143-4024-83F6-8E0ABC2FBA0F}" type="presParOf" srcId="{42360502-D2E7-4679-9361-03C327E75BC0}" destId="{506FBB87-23B7-46DD-A681-7607814E4967}" srcOrd="0" destOrd="0" presId="urn:microsoft.com/office/officeart/2016/7/layout/RepeatingBendingProcessNew"/>
    <dgm:cxn modelId="{75BCA2B4-4C4A-46FF-9978-547F8891929C}" type="presParOf" srcId="{614DD1C8-2C5F-4C42-BB85-2A76FB0FAA14}" destId="{82F86A22-3F41-42E4-87A6-03DD8F792464}" srcOrd="12" destOrd="0" presId="urn:microsoft.com/office/officeart/2016/7/layout/RepeatingBendingProcessNew"/>
    <dgm:cxn modelId="{5AC09A74-D170-439F-B8B1-C640CAEAB6CC}" type="presParOf" srcId="{614DD1C8-2C5F-4C42-BB85-2A76FB0FAA14}" destId="{E54AE7CD-99C7-4837-B77C-DDA311B2F236}" srcOrd="13" destOrd="0" presId="urn:microsoft.com/office/officeart/2016/7/layout/RepeatingBendingProcessNew"/>
    <dgm:cxn modelId="{5AE84A38-ED3B-4F3C-9CA5-D8A78D9E4F78}" type="presParOf" srcId="{E54AE7CD-99C7-4837-B77C-DDA311B2F236}" destId="{8098C98A-026C-4451-95F0-00A68403B6EF}" srcOrd="0" destOrd="0" presId="urn:microsoft.com/office/officeart/2016/7/layout/RepeatingBendingProcessNew"/>
    <dgm:cxn modelId="{2AC3A7FF-D7CA-44D7-BDAB-9B3196508A98}" type="presParOf" srcId="{614DD1C8-2C5F-4C42-BB85-2A76FB0FAA14}" destId="{F6786FD5-F7B5-4BBA-81B1-50A942903BEF}" srcOrd="14" destOrd="0" presId="urn:microsoft.com/office/officeart/2016/7/layout/RepeatingBendingProcessNew"/>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8C87856-20F2-444B-92B8-F3FD891E799C}">
      <dsp:nvSpPr>
        <dsp:cNvPr id="0" name=""/>
        <dsp:cNvSpPr/>
      </dsp:nvSpPr>
      <dsp:spPr>
        <a:xfrm>
          <a:off x="134291" y="612"/>
          <a:ext cx="4332795" cy="275132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7786A024-2C4E-4C96-8FA7-6565BDCBC32F}">
      <dsp:nvSpPr>
        <dsp:cNvPr id="0" name=""/>
        <dsp:cNvSpPr/>
      </dsp:nvSpPr>
      <dsp:spPr>
        <a:xfrm>
          <a:off x="615713" y="457963"/>
          <a:ext cx="4332795" cy="275132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fi-FI" sz="2400" b="0" i="0" kern="1200"/>
            <a:t>Laki koskisi yhdistystä kevyempää kansalaistoimintaa, ja toimintaryhmä olisi uusi oikeushenkilö. </a:t>
          </a:r>
          <a:endParaRPr lang="en-US" sz="2400" kern="1200"/>
        </a:p>
      </dsp:txBody>
      <dsp:txXfrm>
        <a:off x="696297" y="538547"/>
        <a:ext cx="4171627" cy="2590157"/>
      </dsp:txXfrm>
    </dsp:sp>
    <dsp:sp modelId="{ADD47E57-2106-455F-8D54-76921AA5BB23}">
      <dsp:nvSpPr>
        <dsp:cNvPr id="0" name=""/>
        <dsp:cNvSpPr/>
      </dsp:nvSpPr>
      <dsp:spPr>
        <a:xfrm>
          <a:off x="5429930" y="612"/>
          <a:ext cx="4332795" cy="2751325"/>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CFF87BD-C156-4CF3-9455-9A4B10030320}">
      <dsp:nvSpPr>
        <dsp:cNvPr id="0" name=""/>
        <dsp:cNvSpPr/>
      </dsp:nvSpPr>
      <dsp:spPr>
        <a:xfrm>
          <a:off x="5911352" y="457963"/>
          <a:ext cx="4332795" cy="2751325"/>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91440" tIns="91440" rIns="91440" bIns="91440" numCol="1" spcCol="1270" anchor="ctr" anchorCtr="0">
          <a:noAutofit/>
        </a:bodyPr>
        <a:lstStyle/>
        <a:p>
          <a:pPr marL="0" lvl="0" indent="0" algn="ctr" defTabSz="1066800">
            <a:lnSpc>
              <a:spcPct val="90000"/>
            </a:lnSpc>
            <a:spcBef>
              <a:spcPct val="0"/>
            </a:spcBef>
            <a:spcAft>
              <a:spcPct val="35000"/>
            </a:spcAft>
            <a:buNone/>
          </a:pPr>
          <a:r>
            <a:rPr lang="fi-FI" sz="2400" b="0" i="0" kern="1200"/>
            <a:t>Uudella lailla vastattaisiin kansalaistoiminnan uusiin muotoihin. Lisäksi ehdotetaan nykyistä kevyempää kirjanpitoa yhdistyksille ja toimintaryhmille, joiden taloudellinen toiminta vähäistä.</a:t>
          </a:r>
          <a:endParaRPr lang="en-US" sz="2400" kern="1200"/>
        </a:p>
      </dsp:txBody>
      <dsp:txXfrm>
        <a:off x="5991936" y="538547"/>
        <a:ext cx="4171627" cy="259015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7675C4D-AABB-4D3B-836C-58A0668729AE}">
      <dsp:nvSpPr>
        <dsp:cNvPr id="0" name=""/>
        <dsp:cNvSpPr/>
      </dsp:nvSpPr>
      <dsp:spPr>
        <a:xfrm>
          <a:off x="0" y="421218"/>
          <a:ext cx="6263640" cy="1651406"/>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902FDBE-7D54-487B-B22E-C8F483B02B6F}">
      <dsp:nvSpPr>
        <dsp:cNvPr id="0" name=""/>
        <dsp:cNvSpPr/>
      </dsp:nvSpPr>
      <dsp:spPr>
        <a:xfrm>
          <a:off x="499550" y="792785"/>
          <a:ext cx="908273" cy="908273"/>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4B529C73-F348-483E-8E68-0882ADF380E2}">
      <dsp:nvSpPr>
        <dsp:cNvPr id="0" name=""/>
        <dsp:cNvSpPr/>
      </dsp:nvSpPr>
      <dsp:spPr>
        <a:xfrm>
          <a:off x="1907374" y="214611"/>
          <a:ext cx="4356265" cy="206462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4774" tIns="174774" rIns="174774" bIns="174774" numCol="1" spcCol="1270" anchor="ctr" anchorCtr="0">
          <a:noAutofit/>
        </a:bodyPr>
        <a:lstStyle/>
        <a:p>
          <a:pPr marL="0" lvl="0" indent="0" algn="l" defTabSz="1022350">
            <a:lnSpc>
              <a:spcPct val="90000"/>
            </a:lnSpc>
            <a:spcBef>
              <a:spcPct val="0"/>
            </a:spcBef>
            <a:spcAft>
              <a:spcPct val="35000"/>
            </a:spcAft>
            <a:buNone/>
          </a:pPr>
          <a:r>
            <a:rPr lang="fi-FI" sz="2300" b="0" i="0" kern="1200" dirty="0"/>
            <a:t>Hallituksen esitys yhdistyslain uudistamisesta ja uuden toimintaryhmälain säätämisestä on tarkoitus antaa eduskunnalle kevätistuntokaudella 2022.</a:t>
          </a:r>
          <a:endParaRPr lang="en-US" sz="2300" kern="1200" dirty="0"/>
        </a:p>
      </dsp:txBody>
      <dsp:txXfrm>
        <a:off x="1907374" y="214611"/>
        <a:ext cx="4356265" cy="2064621"/>
      </dsp:txXfrm>
    </dsp:sp>
    <dsp:sp modelId="{AA360B8B-B4F7-4AE3-B383-3FB5B6A1589E}">
      <dsp:nvSpPr>
        <dsp:cNvPr id="0" name=""/>
        <dsp:cNvSpPr/>
      </dsp:nvSpPr>
      <dsp:spPr>
        <a:xfrm>
          <a:off x="0" y="2692084"/>
          <a:ext cx="6263640" cy="2597992"/>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4EE7635-88BF-4105-BFEB-EB89853C9E07}">
      <dsp:nvSpPr>
        <dsp:cNvPr id="0" name=""/>
        <dsp:cNvSpPr/>
      </dsp:nvSpPr>
      <dsp:spPr>
        <a:xfrm>
          <a:off x="499550" y="3536943"/>
          <a:ext cx="908273" cy="908273"/>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98FD977-621A-4701-96C5-BB87D9280F03}">
      <dsp:nvSpPr>
        <dsp:cNvPr id="0" name=""/>
        <dsp:cNvSpPr/>
      </dsp:nvSpPr>
      <dsp:spPr>
        <a:xfrm>
          <a:off x="1907374" y="3165377"/>
          <a:ext cx="4356265" cy="16514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74774" tIns="174774" rIns="174774" bIns="174774" numCol="1" spcCol="1270" anchor="ctr" anchorCtr="0">
          <a:noAutofit/>
        </a:bodyPr>
        <a:lstStyle/>
        <a:p>
          <a:pPr marL="0" lvl="0" indent="0" algn="l" defTabSz="1022350">
            <a:lnSpc>
              <a:spcPct val="90000"/>
            </a:lnSpc>
            <a:spcBef>
              <a:spcPct val="0"/>
            </a:spcBef>
            <a:spcAft>
              <a:spcPct val="35000"/>
            </a:spcAft>
            <a:buNone/>
          </a:pPr>
          <a:r>
            <a:rPr lang="fi-FI" sz="2300" kern="1200">
              <a:hlinkClick xmlns:r="http://schemas.openxmlformats.org/officeDocument/2006/relationships" r:id="rId5"/>
            </a:rPr>
            <a:t>Kansanvallan pitkä tie (eduskunta.fi)</a:t>
          </a:r>
          <a:endParaRPr lang="en-US" sz="2300" kern="1200"/>
        </a:p>
      </dsp:txBody>
      <dsp:txXfrm>
        <a:off x="1907374" y="3165377"/>
        <a:ext cx="4356265" cy="1651406"/>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0A4E95C-9792-4D5E-9DDE-36ADDC2A7C62}">
      <dsp:nvSpPr>
        <dsp:cNvPr id="0" name=""/>
        <dsp:cNvSpPr/>
      </dsp:nvSpPr>
      <dsp:spPr>
        <a:xfrm>
          <a:off x="2692848" y="510001"/>
          <a:ext cx="391230" cy="91440"/>
        </a:xfrm>
        <a:custGeom>
          <a:avLst/>
          <a:gdLst/>
          <a:ahLst/>
          <a:cxnLst/>
          <a:rect l="0" t="0" r="0" b="0"/>
          <a:pathLst>
            <a:path>
              <a:moveTo>
                <a:pt x="0" y="45720"/>
              </a:moveTo>
              <a:lnTo>
                <a:pt x="391230"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877918" y="553609"/>
        <a:ext cx="21091" cy="4222"/>
      </dsp:txXfrm>
    </dsp:sp>
    <dsp:sp modelId="{7784FBE4-F0AD-435F-B656-0838A8421CF5}">
      <dsp:nvSpPr>
        <dsp:cNvPr id="0" name=""/>
        <dsp:cNvSpPr/>
      </dsp:nvSpPr>
      <dsp:spPr>
        <a:xfrm>
          <a:off x="860601" y="5506"/>
          <a:ext cx="1834046" cy="110042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9870" tIns="94334" rIns="89870" bIns="94334" numCol="1" spcCol="1270" anchor="ctr" anchorCtr="0">
          <a:noAutofit/>
        </a:bodyPr>
        <a:lstStyle/>
        <a:p>
          <a:pPr marL="0" lvl="0" indent="0" algn="ctr" defTabSz="533400">
            <a:lnSpc>
              <a:spcPct val="90000"/>
            </a:lnSpc>
            <a:spcBef>
              <a:spcPct val="0"/>
            </a:spcBef>
            <a:spcAft>
              <a:spcPct val="35000"/>
            </a:spcAft>
            <a:buNone/>
          </a:pPr>
          <a:r>
            <a:rPr lang="fi-FI" sz="1200" kern="1200"/>
            <a:t>Yhdistyslaki määrittää yhdistyksen toiminnan raamit, ja yhdistyksen omat säännöt määrittävät toiminnan ja sen tarkoituksen. </a:t>
          </a:r>
          <a:endParaRPr lang="en-US" sz="1200" kern="1200"/>
        </a:p>
      </dsp:txBody>
      <dsp:txXfrm>
        <a:off x="860601" y="5506"/>
        <a:ext cx="1834046" cy="1100428"/>
      </dsp:txXfrm>
    </dsp:sp>
    <dsp:sp modelId="{45EAC3BE-8969-418C-B74D-F01DBA7EFAA9}">
      <dsp:nvSpPr>
        <dsp:cNvPr id="0" name=""/>
        <dsp:cNvSpPr/>
      </dsp:nvSpPr>
      <dsp:spPr>
        <a:xfrm>
          <a:off x="1777625" y="1104135"/>
          <a:ext cx="2255877" cy="391230"/>
        </a:xfrm>
        <a:custGeom>
          <a:avLst/>
          <a:gdLst/>
          <a:ahLst/>
          <a:cxnLst/>
          <a:rect l="0" t="0" r="0" b="0"/>
          <a:pathLst>
            <a:path>
              <a:moveTo>
                <a:pt x="2255877" y="0"/>
              </a:moveTo>
              <a:lnTo>
                <a:pt x="2255877" y="212715"/>
              </a:lnTo>
              <a:lnTo>
                <a:pt x="0" y="212715"/>
              </a:lnTo>
              <a:lnTo>
                <a:pt x="0" y="39123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848189" y="1297639"/>
        <a:ext cx="114748" cy="4222"/>
      </dsp:txXfrm>
    </dsp:sp>
    <dsp:sp modelId="{8F04A317-FA79-4E36-984B-633D677F4450}">
      <dsp:nvSpPr>
        <dsp:cNvPr id="0" name=""/>
        <dsp:cNvSpPr/>
      </dsp:nvSpPr>
      <dsp:spPr>
        <a:xfrm>
          <a:off x="3116479" y="5506"/>
          <a:ext cx="1834046" cy="110042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9870" tIns="94334" rIns="89870" bIns="94334" numCol="1" spcCol="1270" anchor="ctr" anchorCtr="0">
          <a:noAutofit/>
        </a:bodyPr>
        <a:lstStyle/>
        <a:p>
          <a:pPr marL="0" lvl="0" indent="0" algn="ctr" defTabSz="533400">
            <a:lnSpc>
              <a:spcPct val="90000"/>
            </a:lnSpc>
            <a:spcBef>
              <a:spcPct val="0"/>
            </a:spcBef>
            <a:spcAft>
              <a:spcPct val="35000"/>
            </a:spcAft>
            <a:buNone/>
          </a:pPr>
          <a:r>
            <a:rPr lang="fi-FI" sz="1200" kern="1200"/>
            <a:t>Perustamisasiakirjaan liitettävä yhdistykselle laaditut säännöt</a:t>
          </a:r>
          <a:endParaRPr lang="en-US" sz="1200" kern="1200"/>
        </a:p>
      </dsp:txBody>
      <dsp:txXfrm>
        <a:off x="3116479" y="5506"/>
        <a:ext cx="1834046" cy="1100428"/>
      </dsp:txXfrm>
    </dsp:sp>
    <dsp:sp modelId="{C7A2CC91-37B6-48B6-B773-B9BBAA9E7DBF}">
      <dsp:nvSpPr>
        <dsp:cNvPr id="0" name=""/>
        <dsp:cNvSpPr/>
      </dsp:nvSpPr>
      <dsp:spPr>
        <a:xfrm>
          <a:off x="2692848" y="2032260"/>
          <a:ext cx="391230" cy="91440"/>
        </a:xfrm>
        <a:custGeom>
          <a:avLst/>
          <a:gdLst/>
          <a:ahLst/>
          <a:cxnLst/>
          <a:rect l="0" t="0" r="0" b="0"/>
          <a:pathLst>
            <a:path>
              <a:moveTo>
                <a:pt x="0" y="45720"/>
              </a:moveTo>
              <a:lnTo>
                <a:pt x="391230"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877918" y="2075868"/>
        <a:ext cx="21091" cy="4222"/>
      </dsp:txXfrm>
    </dsp:sp>
    <dsp:sp modelId="{BF763C53-C9C7-4744-BE15-EFF0AF9175E0}">
      <dsp:nvSpPr>
        <dsp:cNvPr id="0" name=""/>
        <dsp:cNvSpPr/>
      </dsp:nvSpPr>
      <dsp:spPr>
        <a:xfrm>
          <a:off x="860601" y="1527765"/>
          <a:ext cx="1834046" cy="110042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9870" tIns="94334" rIns="89870" bIns="94334" numCol="1" spcCol="1270" anchor="ctr" anchorCtr="0">
          <a:noAutofit/>
        </a:bodyPr>
        <a:lstStyle/>
        <a:p>
          <a:pPr marL="0" lvl="0" indent="0" algn="ctr" defTabSz="533400">
            <a:lnSpc>
              <a:spcPct val="90000"/>
            </a:lnSpc>
            <a:spcBef>
              <a:spcPct val="0"/>
            </a:spcBef>
            <a:spcAft>
              <a:spcPct val="35000"/>
            </a:spcAft>
            <a:buNone/>
          </a:pPr>
          <a:r>
            <a:rPr lang="fi-FI" sz="1200" b="0" i="0" kern="1200"/>
            <a:t>1) yhdistyksen nimi;</a:t>
          </a:r>
          <a:endParaRPr lang="en-US" sz="1200" kern="1200"/>
        </a:p>
      </dsp:txBody>
      <dsp:txXfrm>
        <a:off x="860601" y="1527765"/>
        <a:ext cx="1834046" cy="1100428"/>
      </dsp:txXfrm>
    </dsp:sp>
    <dsp:sp modelId="{7BC806B4-774A-4F61-B5C5-A859661E109B}">
      <dsp:nvSpPr>
        <dsp:cNvPr id="0" name=""/>
        <dsp:cNvSpPr/>
      </dsp:nvSpPr>
      <dsp:spPr>
        <a:xfrm>
          <a:off x="1777625" y="2626394"/>
          <a:ext cx="2255877" cy="391230"/>
        </a:xfrm>
        <a:custGeom>
          <a:avLst/>
          <a:gdLst/>
          <a:ahLst/>
          <a:cxnLst/>
          <a:rect l="0" t="0" r="0" b="0"/>
          <a:pathLst>
            <a:path>
              <a:moveTo>
                <a:pt x="2255877" y="0"/>
              </a:moveTo>
              <a:lnTo>
                <a:pt x="2255877" y="212715"/>
              </a:lnTo>
              <a:lnTo>
                <a:pt x="0" y="212715"/>
              </a:lnTo>
              <a:lnTo>
                <a:pt x="0" y="39123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848189" y="2819898"/>
        <a:ext cx="114748" cy="4222"/>
      </dsp:txXfrm>
    </dsp:sp>
    <dsp:sp modelId="{D18478C2-AF41-492A-AB6A-4D30CE82D5ED}">
      <dsp:nvSpPr>
        <dsp:cNvPr id="0" name=""/>
        <dsp:cNvSpPr/>
      </dsp:nvSpPr>
      <dsp:spPr>
        <a:xfrm>
          <a:off x="3116479" y="1527765"/>
          <a:ext cx="1834046" cy="110042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9870" tIns="94334" rIns="89870" bIns="94334" numCol="1" spcCol="1270" anchor="ctr" anchorCtr="0">
          <a:noAutofit/>
        </a:bodyPr>
        <a:lstStyle/>
        <a:p>
          <a:pPr marL="0" lvl="0" indent="0" algn="ctr" defTabSz="533400">
            <a:lnSpc>
              <a:spcPct val="90000"/>
            </a:lnSpc>
            <a:spcBef>
              <a:spcPct val="0"/>
            </a:spcBef>
            <a:spcAft>
              <a:spcPct val="35000"/>
            </a:spcAft>
            <a:buNone/>
          </a:pPr>
          <a:r>
            <a:rPr lang="fi-FI" sz="1200" b="0" i="0" kern="1200"/>
            <a:t>2) yhdistyksen kotipaikkana oleva Suomen kunta;</a:t>
          </a:r>
          <a:endParaRPr lang="en-US" sz="1200" kern="1200"/>
        </a:p>
      </dsp:txBody>
      <dsp:txXfrm>
        <a:off x="3116479" y="1527765"/>
        <a:ext cx="1834046" cy="1100428"/>
      </dsp:txXfrm>
    </dsp:sp>
    <dsp:sp modelId="{D7DAC11E-7AFA-42E0-8999-538EC79B34EA}">
      <dsp:nvSpPr>
        <dsp:cNvPr id="0" name=""/>
        <dsp:cNvSpPr/>
      </dsp:nvSpPr>
      <dsp:spPr>
        <a:xfrm>
          <a:off x="2692848" y="3554518"/>
          <a:ext cx="391230" cy="91440"/>
        </a:xfrm>
        <a:custGeom>
          <a:avLst/>
          <a:gdLst/>
          <a:ahLst/>
          <a:cxnLst/>
          <a:rect l="0" t="0" r="0" b="0"/>
          <a:pathLst>
            <a:path>
              <a:moveTo>
                <a:pt x="0" y="45720"/>
              </a:moveTo>
              <a:lnTo>
                <a:pt x="391230"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877918" y="3598127"/>
        <a:ext cx="21091" cy="4222"/>
      </dsp:txXfrm>
    </dsp:sp>
    <dsp:sp modelId="{8F2F085B-E2E8-4997-A210-6F65806831E0}">
      <dsp:nvSpPr>
        <dsp:cNvPr id="0" name=""/>
        <dsp:cNvSpPr/>
      </dsp:nvSpPr>
      <dsp:spPr>
        <a:xfrm>
          <a:off x="860601" y="3050024"/>
          <a:ext cx="1834046" cy="110042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9870" tIns="94334" rIns="89870" bIns="94334" numCol="1" spcCol="1270" anchor="ctr" anchorCtr="0">
          <a:noAutofit/>
        </a:bodyPr>
        <a:lstStyle/>
        <a:p>
          <a:pPr marL="0" lvl="0" indent="0" algn="ctr" defTabSz="533400">
            <a:lnSpc>
              <a:spcPct val="90000"/>
            </a:lnSpc>
            <a:spcBef>
              <a:spcPct val="0"/>
            </a:spcBef>
            <a:spcAft>
              <a:spcPct val="35000"/>
            </a:spcAft>
            <a:buNone/>
          </a:pPr>
          <a:r>
            <a:rPr lang="fi-FI" sz="1200" b="0" i="0" kern="1200"/>
            <a:t>3) yhdistyksen tarkoitus ja toimintamuodot;</a:t>
          </a:r>
          <a:endParaRPr lang="en-US" sz="1200" kern="1200"/>
        </a:p>
      </dsp:txBody>
      <dsp:txXfrm>
        <a:off x="860601" y="3050024"/>
        <a:ext cx="1834046" cy="1100428"/>
      </dsp:txXfrm>
    </dsp:sp>
    <dsp:sp modelId="{42360502-D2E7-4679-9361-03C327E75BC0}">
      <dsp:nvSpPr>
        <dsp:cNvPr id="0" name=""/>
        <dsp:cNvSpPr/>
      </dsp:nvSpPr>
      <dsp:spPr>
        <a:xfrm>
          <a:off x="1777625" y="4148653"/>
          <a:ext cx="2255877" cy="391230"/>
        </a:xfrm>
        <a:custGeom>
          <a:avLst/>
          <a:gdLst/>
          <a:ahLst/>
          <a:cxnLst/>
          <a:rect l="0" t="0" r="0" b="0"/>
          <a:pathLst>
            <a:path>
              <a:moveTo>
                <a:pt x="2255877" y="0"/>
              </a:moveTo>
              <a:lnTo>
                <a:pt x="2255877" y="212715"/>
              </a:lnTo>
              <a:lnTo>
                <a:pt x="0" y="212715"/>
              </a:lnTo>
              <a:lnTo>
                <a:pt x="0" y="39123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848189" y="4342157"/>
        <a:ext cx="114748" cy="4222"/>
      </dsp:txXfrm>
    </dsp:sp>
    <dsp:sp modelId="{1128EEBB-AD2D-42A8-8FFB-9DB955A9BB97}">
      <dsp:nvSpPr>
        <dsp:cNvPr id="0" name=""/>
        <dsp:cNvSpPr/>
      </dsp:nvSpPr>
      <dsp:spPr>
        <a:xfrm>
          <a:off x="3116479" y="3050024"/>
          <a:ext cx="1834046" cy="110042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9870" tIns="94334" rIns="89870" bIns="94334" numCol="1" spcCol="1270" anchor="ctr" anchorCtr="0">
          <a:noAutofit/>
        </a:bodyPr>
        <a:lstStyle/>
        <a:p>
          <a:pPr marL="0" lvl="0" indent="0" algn="ctr" defTabSz="533400">
            <a:lnSpc>
              <a:spcPct val="90000"/>
            </a:lnSpc>
            <a:spcBef>
              <a:spcPct val="0"/>
            </a:spcBef>
            <a:spcAft>
              <a:spcPct val="35000"/>
            </a:spcAft>
            <a:buNone/>
          </a:pPr>
          <a:r>
            <a:rPr lang="fi-FI" sz="1200" b="0" i="0" kern="1200"/>
            <a:t>4) jäsenen velvollisuudesta suorittaa yhdistykselle jäsenmaksuja ja muita maksuja;</a:t>
          </a:r>
          <a:endParaRPr lang="en-US" sz="1200" kern="1200"/>
        </a:p>
      </dsp:txBody>
      <dsp:txXfrm>
        <a:off x="3116479" y="3050024"/>
        <a:ext cx="1834046" cy="1100428"/>
      </dsp:txXfrm>
    </dsp:sp>
    <dsp:sp modelId="{E54AE7CD-99C7-4837-B77C-DDA311B2F236}">
      <dsp:nvSpPr>
        <dsp:cNvPr id="0" name=""/>
        <dsp:cNvSpPr/>
      </dsp:nvSpPr>
      <dsp:spPr>
        <a:xfrm>
          <a:off x="2692848" y="5076777"/>
          <a:ext cx="391230" cy="91440"/>
        </a:xfrm>
        <a:custGeom>
          <a:avLst/>
          <a:gdLst/>
          <a:ahLst/>
          <a:cxnLst/>
          <a:rect l="0" t="0" r="0" b="0"/>
          <a:pathLst>
            <a:path>
              <a:moveTo>
                <a:pt x="0" y="45720"/>
              </a:moveTo>
              <a:lnTo>
                <a:pt x="391230" y="45720"/>
              </a:lnTo>
            </a:path>
          </a:pathLst>
        </a:custGeom>
        <a:noFill/>
        <a:ln w="6350" cap="flat" cmpd="sng" algn="ctr">
          <a:solidFill>
            <a:schemeClr val="accent1">
              <a:hueOff val="0"/>
              <a:satOff val="0"/>
              <a:lumOff val="0"/>
              <a:alphaOff val="0"/>
            </a:schemeClr>
          </a:solidFill>
          <a:prstDash val="solid"/>
          <a:miter lim="800000"/>
          <a:tailEnd type="arrow"/>
        </a:ln>
        <a:effectLst/>
      </dsp:spPr>
      <dsp:style>
        <a:lnRef idx="1">
          <a:scrgbClr r="0" g="0" b="0"/>
        </a:lnRef>
        <a:fillRef idx="0">
          <a:scrgbClr r="0" g="0" b="0"/>
        </a:fillRef>
        <a:effectRef idx="0">
          <a:scrgbClr r="0" g="0" b="0"/>
        </a:effectRef>
        <a:fontRef idx="minor"/>
      </dsp:style>
      <dsp:txBody>
        <a:bodyPr spcFirstLastPara="0" vert="horz" wrap="square" lIns="12700" tIns="0" rIns="12700" bIns="0" numCol="1" spcCol="1270" anchor="ctr" anchorCtr="0">
          <a:noAutofit/>
        </a:bodyPr>
        <a:lstStyle/>
        <a:p>
          <a:pPr marL="0" lvl="0" indent="0" algn="ctr" defTabSz="222250">
            <a:lnSpc>
              <a:spcPct val="90000"/>
            </a:lnSpc>
            <a:spcBef>
              <a:spcPct val="0"/>
            </a:spcBef>
            <a:spcAft>
              <a:spcPct val="35000"/>
            </a:spcAft>
            <a:buNone/>
          </a:pPr>
          <a:endParaRPr lang="en-US" sz="500" kern="1200"/>
        </a:p>
      </dsp:txBody>
      <dsp:txXfrm>
        <a:off x="2877918" y="5120386"/>
        <a:ext cx="21091" cy="4222"/>
      </dsp:txXfrm>
    </dsp:sp>
    <dsp:sp modelId="{82F86A22-3F41-42E4-87A6-03DD8F792464}">
      <dsp:nvSpPr>
        <dsp:cNvPr id="0" name=""/>
        <dsp:cNvSpPr/>
      </dsp:nvSpPr>
      <dsp:spPr>
        <a:xfrm>
          <a:off x="860601" y="4572283"/>
          <a:ext cx="1834046" cy="110042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9870" tIns="94334" rIns="89870" bIns="94334" numCol="1" spcCol="1270" anchor="ctr" anchorCtr="0">
          <a:noAutofit/>
        </a:bodyPr>
        <a:lstStyle/>
        <a:p>
          <a:pPr marL="0" lvl="0" indent="0" algn="ctr" defTabSz="533400">
            <a:lnSpc>
              <a:spcPct val="90000"/>
            </a:lnSpc>
            <a:spcBef>
              <a:spcPct val="0"/>
            </a:spcBef>
            <a:spcAft>
              <a:spcPct val="35000"/>
            </a:spcAft>
            <a:buNone/>
          </a:pPr>
          <a:r>
            <a:rPr lang="fi-FI" sz="1200" b="0" i="0" kern="1200"/>
            <a:t>5) yhdistyksen hallituksen jäsenten ja yhdistyksen tilintarkastajien sekä toiminnantarkastajien lukumäärä tai vähimmäis- ja enimmäismäärä sekä toimikausi; </a:t>
          </a:r>
          <a:r>
            <a:rPr lang="fi-FI" sz="1200" b="0" i="0" u="sng" kern="1200">
              <a:hlinkClick xmlns:r="http://schemas.openxmlformats.org/officeDocument/2006/relationships" r:id="rId1"/>
            </a:rPr>
            <a:t>(16.7.2010/678)</a:t>
          </a:r>
          <a:endParaRPr lang="en-US" sz="1200" kern="1200"/>
        </a:p>
      </dsp:txBody>
      <dsp:txXfrm>
        <a:off x="860601" y="4572283"/>
        <a:ext cx="1834046" cy="1100428"/>
      </dsp:txXfrm>
    </dsp:sp>
    <dsp:sp modelId="{F6786FD5-F7B5-4BBA-81B1-50A942903BEF}">
      <dsp:nvSpPr>
        <dsp:cNvPr id="0" name=""/>
        <dsp:cNvSpPr/>
      </dsp:nvSpPr>
      <dsp:spPr>
        <a:xfrm>
          <a:off x="3116479" y="4572283"/>
          <a:ext cx="1834046" cy="1100428"/>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9870" tIns="94334" rIns="89870" bIns="94334" numCol="1" spcCol="1270" anchor="ctr" anchorCtr="0">
          <a:noAutofit/>
        </a:bodyPr>
        <a:lstStyle/>
        <a:p>
          <a:pPr marL="0" lvl="0" indent="0" algn="ctr" defTabSz="533400">
            <a:lnSpc>
              <a:spcPct val="90000"/>
            </a:lnSpc>
            <a:spcBef>
              <a:spcPct val="0"/>
            </a:spcBef>
            <a:spcAft>
              <a:spcPct val="35000"/>
            </a:spcAft>
            <a:buNone/>
          </a:pPr>
          <a:r>
            <a:rPr lang="fi-FI" sz="1200" b="0" i="0" kern="1200"/>
            <a:t>6) yhdistyksen tilikausi;</a:t>
          </a:r>
          <a:endParaRPr lang="en-US" sz="1200" kern="1200"/>
        </a:p>
      </dsp:txBody>
      <dsp:txXfrm>
        <a:off x="3116479" y="4572283"/>
        <a:ext cx="1834046" cy="1100428"/>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16/7/layout/RepeatingBendingProcessNew">
  <dgm:title val="Repeating Bending Process New"/>
  <dgm:desc val=""/>
  <dgm:catLst>
    <dgm:cat type="process" pri="5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axis="self" func="var" arg="dir" op="equ" val="norm">
        <dgm:alg type="snake">
          <dgm:param type="grDir" val="tL"/>
          <dgm:param type="flowDir" val="row"/>
          <dgm:param type="contDir" val="sameDir"/>
          <dgm:param type="bkpt" val="endCnv"/>
        </dgm:alg>
      </dgm:if>
      <dgm:else name="Name3">
        <dgm:alg type="snake">
          <dgm:param type="grDir" val="tR"/>
          <dgm:param type="flowDir" val="row"/>
          <dgm:param type="contDir" val="same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23"/>
      <dgm:constr type="sp" refType="w" refFor="ch" refForName="sibTrans" op="equ"/>
      <dgm:constr type="userB" for="des" forName="connectorText" refType="sp"/>
      <dgm:constr type="primFontSz" for="ch" ptType="node" op="equ" val="65"/>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ect" r:blip="">
          <dgm:adjLst/>
        </dgm:shape>
        <dgm:presOf axis="desOrSelf" ptType="node"/>
        <dgm:constrLst>
          <dgm:constr type="h" refType="w" fact="0.6"/>
          <dgm:constr type="tMarg" refType="h" fact="0.243"/>
          <dgm:constr type="bMarg" refType="h" fact="0.243"/>
          <dgm:constr type="lMarg" refType="w" fact="0.1389"/>
          <dgm:constr type="rMarg" refType="w" fact="0.1389"/>
        </dgm:constrLst>
        <dgm:ruleLst>
          <dgm:rule type="primFontSz" val="12" fact="NaN" max="NaN"/>
        </dgm:ruleLst>
      </dgm:layoutNode>
      <dgm:forEach name="sibTransForEach" axis="followSib" ptType="sibTrans" cnt="1">
        <dgm:layoutNode name="sibTrans">
          <dgm:choose name="Name4">
            <dgm:if name="Name5" axis="self" func="var" arg="dir" op="equ" val="norm">
              <dgm:alg type="conn">
                <dgm:param type="connRout" val="bend"/>
                <dgm:param type="dim" val="1D"/>
                <dgm:param type="begPts" val="midR bCtr"/>
                <dgm:param type="endPts" val="midL tCtr"/>
              </dgm:alg>
            </dgm:if>
            <dgm:else name="Name6">
              <dgm:alg type="conn">
                <dgm:param type="connRout" val="bend"/>
                <dgm:param type="dim" val="1D"/>
                <dgm:param type="begPts" val="midL bCtr"/>
                <dgm:param type="endPts" val="midR tCtr"/>
              </dgm:alg>
            </dgm:else>
          </dgm:choose>
          <dgm:shape xmlns:r="http://schemas.openxmlformats.org/officeDocument/2006/relationships" type="conn" r:blip="" zOrderOff="-2">
            <dgm:adjLst/>
          </dgm:shape>
          <dgm:presOf axis="self"/>
          <dgm:constrLst>
            <dgm:constr type="begPad" val="-0.05"/>
            <dgm:constr type="endPad" val="0.9"/>
            <dgm:constr type="userA" for="ch" refType="connDist"/>
          </dgm:constrLst>
          <dgm:ruleLst/>
          <dgm:layoutNode name="connectorText">
            <dgm:alg type="tx">
              <dgm:param type="autoTxRot" val="upr"/>
            </dgm:alg>
            <dgm:shape xmlns:r="http://schemas.openxmlformats.org/officeDocument/2006/relationships" type="rect" r:blip="" hideGeom="1">
              <dgm:adjLst/>
            </dgm:shape>
            <dgm:presOf axis="self"/>
            <dgm:constrLst>
              <dgm:constr type="userA"/>
              <dgm:constr type="userB"/>
              <dgm:constr type="w" refType="userA" fact="0.05"/>
              <dgm:constr type="h" refType="userB" fact="0.01"/>
              <dgm:constr type="lMarg" val="1"/>
              <dgm:constr type="rMarg" val="1"/>
              <dgm:constr type="tMarg"/>
              <dgm:constr type="bMarg"/>
            </dgm:constrLst>
            <dgm:ruleLst>
              <dgm:rule type="w" val="NaN" fact="0.6" max="NaN"/>
              <dgm:rule type="h" val="NaN" fact="0.6" max="NaN"/>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2A1E853-523A-4DFA-870F-69C6F08440A2}"/>
              </a:ext>
            </a:extLst>
          </p:cNvPr>
          <p:cNvSpPr>
            <a:spLocks noGrp="1"/>
          </p:cNvSpPr>
          <p:nvPr>
            <p:ph type="ctrTitle"/>
          </p:nvPr>
        </p:nvSpPr>
        <p:spPr>
          <a:xfrm>
            <a:off x="1524000" y="1122363"/>
            <a:ext cx="9144000" cy="2387600"/>
          </a:xfrm>
        </p:spPr>
        <p:txBody>
          <a:bodyPr anchor="b"/>
          <a:lstStyle>
            <a:lvl1pPr algn="ctr">
              <a:defRPr sz="6000"/>
            </a:lvl1pPr>
          </a:lstStyle>
          <a:p>
            <a:r>
              <a:rPr lang="fi-FI"/>
              <a:t>Muokkaa ots. perustyyl. napsautt.</a:t>
            </a:r>
          </a:p>
        </p:txBody>
      </p:sp>
      <p:sp>
        <p:nvSpPr>
          <p:cNvPr id="3" name="Alaotsikko 2">
            <a:extLst>
              <a:ext uri="{FF2B5EF4-FFF2-40B4-BE49-F238E27FC236}">
                <a16:creationId xmlns:a16="http://schemas.microsoft.com/office/drawing/2014/main" id="{4EFF3044-BE7C-4C16-BFFF-E164F8CF78F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p>
        </p:txBody>
      </p:sp>
      <p:sp>
        <p:nvSpPr>
          <p:cNvPr id="4" name="Päivämäärän paikkamerkki 3">
            <a:extLst>
              <a:ext uri="{FF2B5EF4-FFF2-40B4-BE49-F238E27FC236}">
                <a16:creationId xmlns:a16="http://schemas.microsoft.com/office/drawing/2014/main" id="{3D8EABDC-EB52-43CB-A683-E3A3CCFEDE48}"/>
              </a:ext>
            </a:extLst>
          </p:cNvPr>
          <p:cNvSpPr>
            <a:spLocks noGrp="1"/>
          </p:cNvSpPr>
          <p:nvPr>
            <p:ph type="dt" sz="half" idx="10"/>
          </p:nvPr>
        </p:nvSpPr>
        <p:spPr/>
        <p:txBody>
          <a:bodyPr/>
          <a:lstStyle/>
          <a:p>
            <a:fld id="{FA1DA7D0-908C-4546-B76E-99D3700B7192}" type="datetimeFigureOut">
              <a:rPr lang="fi-FI" smtClean="0"/>
              <a:t>29.4.2022</a:t>
            </a:fld>
            <a:endParaRPr lang="fi-FI"/>
          </a:p>
        </p:txBody>
      </p:sp>
      <p:sp>
        <p:nvSpPr>
          <p:cNvPr id="5" name="Alatunnisteen paikkamerkki 4">
            <a:extLst>
              <a:ext uri="{FF2B5EF4-FFF2-40B4-BE49-F238E27FC236}">
                <a16:creationId xmlns:a16="http://schemas.microsoft.com/office/drawing/2014/main" id="{E88CE61C-684F-46D0-83F9-F901CC4F33A9}"/>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9B8740F0-76E2-4C57-9845-8AC2BFEB8C25}"/>
              </a:ext>
            </a:extLst>
          </p:cNvPr>
          <p:cNvSpPr>
            <a:spLocks noGrp="1"/>
          </p:cNvSpPr>
          <p:nvPr>
            <p:ph type="sldNum" sz="quarter" idx="12"/>
          </p:nvPr>
        </p:nvSpPr>
        <p:spPr/>
        <p:txBody>
          <a:bodyPr/>
          <a:lstStyle/>
          <a:p>
            <a:fld id="{7DDAC9F0-CC02-43DD-AC96-CBC82FAFC04B}" type="slidenum">
              <a:rPr lang="fi-FI" smtClean="0"/>
              <a:t>‹#›</a:t>
            </a:fld>
            <a:endParaRPr lang="fi-FI"/>
          </a:p>
        </p:txBody>
      </p:sp>
    </p:spTree>
    <p:extLst>
      <p:ext uri="{BB962C8B-B14F-4D97-AF65-F5344CB8AC3E}">
        <p14:creationId xmlns:p14="http://schemas.microsoft.com/office/powerpoint/2010/main" val="158868737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72BBD358-A6C1-4488-B567-4EA18DDF13AC}"/>
              </a:ext>
            </a:extLst>
          </p:cNvPr>
          <p:cNvSpPr>
            <a:spLocks noGrp="1"/>
          </p:cNvSpPr>
          <p:nvPr>
            <p:ph type="title"/>
          </p:nvPr>
        </p:nvSpPr>
        <p:spPr/>
        <p:txBody>
          <a:bodyPr/>
          <a:lstStyle/>
          <a:p>
            <a:r>
              <a:rPr lang="fi-FI"/>
              <a:t>Muokkaa ots. perustyyl. napsautt.</a:t>
            </a:r>
          </a:p>
        </p:txBody>
      </p:sp>
      <p:sp>
        <p:nvSpPr>
          <p:cNvPr id="3" name="Pystysuoran tekstin paikkamerkki 2">
            <a:extLst>
              <a:ext uri="{FF2B5EF4-FFF2-40B4-BE49-F238E27FC236}">
                <a16:creationId xmlns:a16="http://schemas.microsoft.com/office/drawing/2014/main" id="{FDA200F4-6A83-47BB-8273-36B16F6F1417}"/>
              </a:ext>
            </a:extLst>
          </p:cNvPr>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8113952D-9C00-417B-A73A-E7244E062601}"/>
              </a:ext>
            </a:extLst>
          </p:cNvPr>
          <p:cNvSpPr>
            <a:spLocks noGrp="1"/>
          </p:cNvSpPr>
          <p:nvPr>
            <p:ph type="dt" sz="half" idx="10"/>
          </p:nvPr>
        </p:nvSpPr>
        <p:spPr/>
        <p:txBody>
          <a:bodyPr/>
          <a:lstStyle/>
          <a:p>
            <a:fld id="{FA1DA7D0-908C-4546-B76E-99D3700B7192}" type="datetimeFigureOut">
              <a:rPr lang="fi-FI" smtClean="0"/>
              <a:t>29.4.2022</a:t>
            </a:fld>
            <a:endParaRPr lang="fi-FI"/>
          </a:p>
        </p:txBody>
      </p:sp>
      <p:sp>
        <p:nvSpPr>
          <p:cNvPr id="5" name="Alatunnisteen paikkamerkki 4">
            <a:extLst>
              <a:ext uri="{FF2B5EF4-FFF2-40B4-BE49-F238E27FC236}">
                <a16:creationId xmlns:a16="http://schemas.microsoft.com/office/drawing/2014/main" id="{A2D54EBD-E0D9-4D04-9787-9D9B76B59B27}"/>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00635158-1D01-492C-8E40-70F0965BD1CC}"/>
              </a:ext>
            </a:extLst>
          </p:cNvPr>
          <p:cNvSpPr>
            <a:spLocks noGrp="1"/>
          </p:cNvSpPr>
          <p:nvPr>
            <p:ph type="sldNum" sz="quarter" idx="12"/>
          </p:nvPr>
        </p:nvSpPr>
        <p:spPr/>
        <p:txBody>
          <a:bodyPr/>
          <a:lstStyle/>
          <a:p>
            <a:fld id="{7DDAC9F0-CC02-43DD-AC96-CBC82FAFC04B}" type="slidenum">
              <a:rPr lang="fi-FI" smtClean="0"/>
              <a:t>‹#›</a:t>
            </a:fld>
            <a:endParaRPr lang="fi-FI"/>
          </a:p>
        </p:txBody>
      </p:sp>
    </p:spTree>
    <p:extLst>
      <p:ext uri="{BB962C8B-B14F-4D97-AF65-F5344CB8AC3E}">
        <p14:creationId xmlns:p14="http://schemas.microsoft.com/office/powerpoint/2010/main" val="3002994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a:extLst>
              <a:ext uri="{FF2B5EF4-FFF2-40B4-BE49-F238E27FC236}">
                <a16:creationId xmlns:a16="http://schemas.microsoft.com/office/drawing/2014/main" id="{F475B017-CB49-432E-B6A5-9F9FED2CAE56}"/>
              </a:ext>
            </a:extLst>
          </p:cNvPr>
          <p:cNvSpPr>
            <a:spLocks noGrp="1"/>
          </p:cNvSpPr>
          <p:nvPr>
            <p:ph type="title" orient="vert"/>
          </p:nvPr>
        </p:nvSpPr>
        <p:spPr>
          <a:xfrm>
            <a:off x="8724900" y="365125"/>
            <a:ext cx="2628900" cy="5811838"/>
          </a:xfrm>
        </p:spPr>
        <p:txBody>
          <a:bodyPr vert="eaVert"/>
          <a:lstStyle/>
          <a:p>
            <a:r>
              <a:rPr lang="fi-FI"/>
              <a:t>Muokkaa ots. perustyyl. napsautt.</a:t>
            </a:r>
          </a:p>
        </p:txBody>
      </p:sp>
      <p:sp>
        <p:nvSpPr>
          <p:cNvPr id="3" name="Pystysuoran tekstin paikkamerkki 2">
            <a:extLst>
              <a:ext uri="{FF2B5EF4-FFF2-40B4-BE49-F238E27FC236}">
                <a16:creationId xmlns:a16="http://schemas.microsoft.com/office/drawing/2014/main" id="{4BDAFD2F-951D-4996-B531-FBAAF39FCAD3}"/>
              </a:ext>
            </a:extLst>
          </p:cNvPr>
          <p:cNvSpPr>
            <a:spLocks noGrp="1"/>
          </p:cNvSpPr>
          <p:nvPr>
            <p:ph type="body" orient="vert" idx="1"/>
          </p:nvPr>
        </p:nvSpPr>
        <p:spPr>
          <a:xfrm>
            <a:off x="838200" y="365125"/>
            <a:ext cx="7734300" cy="5811838"/>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D7724680-109D-4F65-AD10-3AB2AD226EBE}"/>
              </a:ext>
            </a:extLst>
          </p:cNvPr>
          <p:cNvSpPr>
            <a:spLocks noGrp="1"/>
          </p:cNvSpPr>
          <p:nvPr>
            <p:ph type="dt" sz="half" idx="10"/>
          </p:nvPr>
        </p:nvSpPr>
        <p:spPr/>
        <p:txBody>
          <a:bodyPr/>
          <a:lstStyle/>
          <a:p>
            <a:fld id="{FA1DA7D0-908C-4546-B76E-99D3700B7192}" type="datetimeFigureOut">
              <a:rPr lang="fi-FI" smtClean="0"/>
              <a:t>29.4.2022</a:t>
            </a:fld>
            <a:endParaRPr lang="fi-FI"/>
          </a:p>
        </p:txBody>
      </p:sp>
      <p:sp>
        <p:nvSpPr>
          <p:cNvPr id="5" name="Alatunnisteen paikkamerkki 4">
            <a:extLst>
              <a:ext uri="{FF2B5EF4-FFF2-40B4-BE49-F238E27FC236}">
                <a16:creationId xmlns:a16="http://schemas.microsoft.com/office/drawing/2014/main" id="{5CAB625D-C273-4020-A3A2-E0322BBAF21F}"/>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533B72C2-62F0-463A-B49C-F9357D9C0C07}"/>
              </a:ext>
            </a:extLst>
          </p:cNvPr>
          <p:cNvSpPr>
            <a:spLocks noGrp="1"/>
          </p:cNvSpPr>
          <p:nvPr>
            <p:ph type="sldNum" sz="quarter" idx="12"/>
          </p:nvPr>
        </p:nvSpPr>
        <p:spPr/>
        <p:txBody>
          <a:bodyPr/>
          <a:lstStyle/>
          <a:p>
            <a:fld id="{7DDAC9F0-CC02-43DD-AC96-CBC82FAFC04B}" type="slidenum">
              <a:rPr lang="fi-FI" smtClean="0"/>
              <a:t>‹#›</a:t>
            </a:fld>
            <a:endParaRPr lang="fi-FI"/>
          </a:p>
        </p:txBody>
      </p:sp>
    </p:spTree>
    <p:extLst>
      <p:ext uri="{BB962C8B-B14F-4D97-AF65-F5344CB8AC3E}">
        <p14:creationId xmlns:p14="http://schemas.microsoft.com/office/powerpoint/2010/main" val="35768535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ABDC242-E82B-4ADF-B26E-28D9EE20099C}"/>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333ABCA7-6F5E-452A-B383-A35850176FE0}"/>
              </a:ext>
            </a:extLst>
          </p:cNvPr>
          <p:cNvSpPr>
            <a:spLocks noGrp="1"/>
          </p:cNvSpPr>
          <p:nvPr>
            <p:ph idx="1"/>
          </p:nvPr>
        </p:nvSpPr>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46851FA2-D5B0-4513-ADE0-906F3D08CCCD}"/>
              </a:ext>
            </a:extLst>
          </p:cNvPr>
          <p:cNvSpPr>
            <a:spLocks noGrp="1"/>
          </p:cNvSpPr>
          <p:nvPr>
            <p:ph type="dt" sz="half" idx="10"/>
          </p:nvPr>
        </p:nvSpPr>
        <p:spPr/>
        <p:txBody>
          <a:bodyPr/>
          <a:lstStyle/>
          <a:p>
            <a:fld id="{FA1DA7D0-908C-4546-B76E-99D3700B7192}" type="datetimeFigureOut">
              <a:rPr lang="fi-FI" smtClean="0"/>
              <a:t>29.4.2022</a:t>
            </a:fld>
            <a:endParaRPr lang="fi-FI"/>
          </a:p>
        </p:txBody>
      </p:sp>
      <p:sp>
        <p:nvSpPr>
          <p:cNvPr id="5" name="Alatunnisteen paikkamerkki 4">
            <a:extLst>
              <a:ext uri="{FF2B5EF4-FFF2-40B4-BE49-F238E27FC236}">
                <a16:creationId xmlns:a16="http://schemas.microsoft.com/office/drawing/2014/main" id="{3431E5B2-EAEB-4F60-A5EE-DAD0D5255121}"/>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4DC01116-C5AB-4040-A96A-10E1181596BF}"/>
              </a:ext>
            </a:extLst>
          </p:cNvPr>
          <p:cNvSpPr>
            <a:spLocks noGrp="1"/>
          </p:cNvSpPr>
          <p:nvPr>
            <p:ph type="sldNum" sz="quarter" idx="12"/>
          </p:nvPr>
        </p:nvSpPr>
        <p:spPr/>
        <p:txBody>
          <a:bodyPr/>
          <a:lstStyle/>
          <a:p>
            <a:fld id="{7DDAC9F0-CC02-43DD-AC96-CBC82FAFC04B}" type="slidenum">
              <a:rPr lang="fi-FI" smtClean="0"/>
              <a:t>‹#›</a:t>
            </a:fld>
            <a:endParaRPr lang="fi-FI"/>
          </a:p>
        </p:txBody>
      </p:sp>
    </p:spTree>
    <p:extLst>
      <p:ext uri="{BB962C8B-B14F-4D97-AF65-F5344CB8AC3E}">
        <p14:creationId xmlns:p14="http://schemas.microsoft.com/office/powerpoint/2010/main" val="14590191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FBD5894-FFA0-467B-A903-9E2710BF5426}"/>
              </a:ext>
            </a:extLst>
          </p:cNvPr>
          <p:cNvSpPr>
            <a:spLocks noGrp="1"/>
          </p:cNvSpPr>
          <p:nvPr>
            <p:ph type="title"/>
          </p:nvPr>
        </p:nvSpPr>
        <p:spPr>
          <a:xfrm>
            <a:off x="831850" y="1709738"/>
            <a:ext cx="10515600" cy="2852737"/>
          </a:xfrm>
        </p:spPr>
        <p:txBody>
          <a:bodyPr anchor="b"/>
          <a:lstStyle>
            <a:lvl1pPr>
              <a:defRPr sz="6000"/>
            </a:lvl1pPr>
          </a:lstStyle>
          <a:p>
            <a:r>
              <a:rPr lang="fi-FI"/>
              <a:t>Muokkaa ots. perustyyl. napsautt.</a:t>
            </a:r>
          </a:p>
        </p:txBody>
      </p:sp>
      <p:sp>
        <p:nvSpPr>
          <p:cNvPr id="3" name="Tekstin paikkamerkki 2">
            <a:extLst>
              <a:ext uri="{FF2B5EF4-FFF2-40B4-BE49-F238E27FC236}">
                <a16:creationId xmlns:a16="http://schemas.microsoft.com/office/drawing/2014/main" id="{04A0F431-BEAF-41D2-90C8-63C49D62B67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a:t>Muokkaa tekstin perustyylejä napsauttamalla</a:t>
            </a:r>
          </a:p>
        </p:txBody>
      </p:sp>
      <p:sp>
        <p:nvSpPr>
          <p:cNvPr id="4" name="Päivämäärän paikkamerkki 3">
            <a:extLst>
              <a:ext uri="{FF2B5EF4-FFF2-40B4-BE49-F238E27FC236}">
                <a16:creationId xmlns:a16="http://schemas.microsoft.com/office/drawing/2014/main" id="{71859A11-C2B6-42CB-8B2A-1E14A144360F}"/>
              </a:ext>
            </a:extLst>
          </p:cNvPr>
          <p:cNvSpPr>
            <a:spLocks noGrp="1"/>
          </p:cNvSpPr>
          <p:nvPr>
            <p:ph type="dt" sz="half" idx="10"/>
          </p:nvPr>
        </p:nvSpPr>
        <p:spPr/>
        <p:txBody>
          <a:bodyPr/>
          <a:lstStyle/>
          <a:p>
            <a:fld id="{FA1DA7D0-908C-4546-B76E-99D3700B7192}" type="datetimeFigureOut">
              <a:rPr lang="fi-FI" smtClean="0"/>
              <a:t>29.4.2022</a:t>
            </a:fld>
            <a:endParaRPr lang="fi-FI"/>
          </a:p>
        </p:txBody>
      </p:sp>
      <p:sp>
        <p:nvSpPr>
          <p:cNvPr id="5" name="Alatunnisteen paikkamerkki 4">
            <a:extLst>
              <a:ext uri="{FF2B5EF4-FFF2-40B4-BE49-F238E27FC236}">
                <a16:creationId xmlns:a16="http://schemas.microsoft.com/office/drawing/2014/main" id="{23BB7BCD-5FD0-4F3E-B419-7F1D86AC4121}"/>
              </a:ext>
            </a:extLst>
          </p:cNvPr>
          <p:cNvSpPr>
            <a:spLocks noGrp="1"/>
          </p:cNvSpPr>
          <p:nvPr>
            <p:ph type="ftr" sz="quarter" idx="11"/>
          </p:nvPr>
        </p:nvSpPr>
        <p:spPr/>
        <p:txBody>
          <a:bodyPr/>
          <a:lstStyle/>
          <a:p>
            <a:endParaRPr lang="fi-FI"/>
          </a:p>
        </p:txBody>
      </p:sp>
      <p:sp>
        <p:nvSpPr>
          <p:cNvPr id="6" name="Dian numeron paikkamerkki 5">
            <a:extLst>
              <a:ext uri="{FF2B5EF4-FFF2-40B4-BE49-F238E27FC236}">
                <a16:creationId xmlns:a16="http://schemas.microsoft.com/office/drawing/2014/main" id="{9FFDE131-29AC-4AED-850E-F9B529512812}"/>
              </a:ext>
            </a:extLst>
          </p:cNvPr>
          <p:cNvSpPr>
            <a:spLocks noGrp="1"/>
          </p:cNvSpPr>
          <p:nvPr>
            <p:ph type="sldNum" sz="quarter" idx="12"/>
          </p:nvPr>
        </p:nvSpPr>
        <p:spPr/>
        <p:txBody>
          <a:bodyPr/>
          <a:lstStyle/>
          <a:p>
            <a:fld id="{7DDAC9F0-CC02-43DD-AC96-CBC82FAFC04B}" type="slidenum">
              <a:rPr lang="fi-FI" smtClean="0"/>
              <a:t>‹#›</a:t>
            </a:fld>
            <a:endParaRPr lang="fi-FI"/>
          </a:p>
        </p:txBody>
      </p:sp>
    </p:spTree>
    <p:extLst>
      <p:ext uri="{BB962C8B-B14F-4D97-AF65-F5344CB8AC3E}">
        <p14:creationId xmlns:p14="http://schemas.microsoft.com/office/powerpoint/2010/main" val="3212790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FFF7DAB0-80C4-4197-A7FA-A15E7AC6F1D1}"/>
              </a:ext>
            </a:extLst>
          </p:cNvPr>
          <p:cNvSpPr>
            <a:spLocks noGrp="1"/>
          </p:cNvSpPr>
          <p:nvPr>
            <p:ph type="title"/>
          </p:nvPr>
        </p:nvSpPr>
        <p:spPr/>
        <p:txBody>
          <a:bodyPr/>
          <a:lstStyle/>
          <a:p>
            <a:r>
              <a:rPr lang="fi-FI"/>
              <a:t>Muokkaa ots. perustyyl. napsautt.</a:t>
            </a:r>
          </a:p>
        </p:txBody>
      </p:sp>
      <p:sp>
        <p:nvSpPr>
          <p:cNvPr id="3" name="Sisällön paikkamerkki 2">
            <a:extLst>
              <a:ext uri="{FF2B5EF4-FFF2-40B4-BE49-F238E27FC236}">
                <a16:creationId xmlns:a16="http://schemas.microsoft.com/office/drawing/2014/main" id="{55C81977-38F5-4936-816C-8F74C2E6D4AE}"/>
              </a:ext>
            </a:extLst>
          </p:cNvPr>
          <p:cNvSpPr>
            <a:spLocks noGrp="1"/>
          </p:cNvSpPr>
          <p:nvPr>
            <p:ph sz="half" idx="1"/>
          </p:nvPr>
        </p:nvSpPr>
        <p:spPr>
          <a:xfrm>
            <a:off x="838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Sisällön paikkamerkki 3">
            <a:extLst>
              <a:ext uri="{FF2B5EF4-FFF2-40B4-BE49-F238E27FC236}">
                <a16:creationId xmlns:a16="http://schemas.microsoft.com/office/drawing/2014/main" id="{71132771-D464-43AD-9937-CE8D49AA3F4A}"/>
              </a:ext>
            </a:extLst>
          </p:cNvPr>
          <p:cNvSpPr>
            <a:spLocks noGrp="1"/>
          </p:cNvSpPr>
          <p:nvPr>
            <p:ph sz="half" idx="2"/>
          </p:nvPr>
        </p:nvSpPr>
        <p:spPr>
          <a:xfrm>
            <a:off x="6172200" y="1825625"/>
            <a:ext cx="5181600" cy="435133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Päivämäärän paikkamerkki 4">
            <a:extLst>
              <a:ext uri="{FF2B5EF4-FFF2-40B4-BE49-F238E27FC236}">
                <a16:creationId xmlns:a16="http://schemas.microsoft.com/office/drawing/2014/main" id="{853EFD9C-2011-4C2B-B5C6-E476222E8C47}"/>
              </a:ext>
            </a:extLst>
          </p:cNvPr>
          <p:cNvSpPr>
            <a:spLocks noGrp="1"/>
          </p:cNvSpPr>
          <p:nvPr>
            <p:ph type="dt" sz="half" idx="10"/>
          </p:nvPr>
        </p:nvSpPr>
        <p:spPr/>
        <p:txBody>
          <a:bodyPr/>
          <a:lstStyle/>
          <a:p>
            <a:fld id="{FA1DA7D0-908C-4546-B76E-99D3700B7192}" type="datetimeFigureOut">
              <a:rPr lang="fi-FI" smtClean="0"/>
              <a:t>29.4.2022</a:t>
            </a:fld>
            <a:endParaRPr lang="fi-FI"/>
          </a:p>
        </p:txBody>
      </p:sp>
      <p:sp>
        <p:nvSpPr>
          <p:cNvPr id="6" name="Alatunnisteen paikkamerkki 5">
            <a:extLst>
              <a:ext uri="{FF2B5EF4-FFF2-40B4-BE49-F238E27FC236}">
                <a16:creationId xmlns:a16="http://schemas.microsoft.com/office/drawing/2014/main" id="{EB035931-8700-4031-9D88-FED85ED73734}"/>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BF629149-2126-429C-B5B7-17376737E382}"/>
              </a:ext>
            </a:extLst>
          </p:cNvPr>
          <p:cNvSpPr>
            <a:spLocks noGrp="1"/>
          </p:cNvSpPr>
          <p:nvPr>
            <p:ph type="sldNum" sz="quarter" idx="12"/>
          </p:nvPr>
        </p:nvSpPr>
        <p:spPr/>
        <p:txBody>
          <a:bodyPr/>
          <a:lstStyle/>
          <a:p>
            <a:fld id="{7DDAC9F0-CC02-43DD-AC96-CBC82FAFC04B}" type="slidenum">
              <a:rPr lang="fi-FI" smtClean="0"/>
              <a:t>‹#›</a:t>
            </a:fld>
            <a:endParaRPr lang="fi-FI"/>
          </a:p>
        </p:txBody>
      </p:sp>
    </p:spTree>
    <p:extLst>
      <p:ext uri="{BB962C8B-B14F-4D97-AF65-F5344CB8AC3E}">
        <p14:creationId xmlns:p14="http://schemas.microsoft.com/office/powerpoint/2010/main" val="30205043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4E205E61-3B5E-4490-ADD3-A94CAF60A232}"/>
              </a:ext>
            </a:extLst>
          </p:cNvPr>
          <p:cNvSpPr>
            <a:spLocks noGrp="1"/>
          </p:cNvSpPr>
          <p:nvPr>
            <p:ph type="title"/>
          </p:nvPr>
        </p:nvSpPr>
        <p:spPr>
          <a:xfrm>
            <a:off x="839788" y="365125"/>
            <a:ext cx="10515600" cy="1325563"/>
          </a:xfrm>
        </p:spPr>
        <p:txBody>
          <a:bodyPr/>
          <a:lstStyle/>
          <a:p>
            <a:r>
              <a:rPr lang="fi-FI"/>
              <a:t>Muokkaa ots. perustyyl. napsautt.</a:t>
            </a:r>
          </a:p>
        </p:txBody>
      </p:sp>
      <p:sp>
        <p:nvSpPr>
          <p:cNvPr id="3" name="Tekstin paikkamerkki 2">
            <a:extLst>
              <a:ext uri="{FF2B5EF4-FFF2-40B4-BE49-F238E27FC236}">
                <a16:creationId xmlns:a16="http://schemas.microsoft.com/office/drawing/2014/main" id="{86056733-4E89-464F-B90B-1432A337173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Sisällön paikkamerkki 3">
            <a:extLst>
              <a:ext uri="{FF2B5EF4-FFF2-40B4-BE49-F238E27FC236}">
                <a16:creationId xmlns:a16="http://schemas.microsoft.com/office/drawing/2014/main" id="{0CB741B9-4FDC-4764-818F-3F6A981CC5D5}"/>
              </a:ext>
            </a:extLst>
          </p:cNvPr>
          <p:cNvSpPr>
            <a:spLocks noGrp="1"/>
          </p:cNvSpPr>
          <p:nvPr>
            <p:ph sz="half" idx="2"/>
          </p:nvPr>
        </p:nvSpPr>
        <p:spPr>
          <a:xfrm>
            <a:off x="839788" y="2505075"/>
            <a:ext cx="5157787"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5" name="Tekstin paikkamerkki 4">
            <a:extLst>
              <a:ext uri="{FF2B5EF4-FFF2-40B4-BE49-F238E27FC236}">
                <a16:creationId xmlns:a16="http://schemas.microsoft.com/office/drawing/2014/main" id="{139C25DB-4224-4531-8E4F-B17584B711E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Sisällön paikkamerkki 5">
            <a:extLst>
              <a:ext uri="{FF2B5EF4-FFF2-40B4-BE49-F238E27FC236}">
                <a16:creationId xmlns:a16="http://schemas.microsoft.com/office/drawing/2014/main" id="{4941A414-C663-4591-9300-13E4134B710B}"/>
              </a:ext>
            </a:extLst>
          </p:cNvPr>
          <p:cNvSpPr>
            <a:spLocks noGrp="1"/>
          </p:cNvSpPr>
          <p:nvPr>
            <p:ph sz="quarter" idx="4"/>
          </p:nvPr>
        </p:nvSpPr>
        <p:spPr>
          <a:xfrm>
            <a:off x="6172200" y="2505075"/>
            <a:ext cx="5183188" cy="3684588"/>
          </a:xfrm>
        </p:spPr>
        <p:txBody>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7" name="Päivämäärän paikkamerkki 6">
            <a:extLst>
              <a:ext uri="{FF2B5EF4-FFF2-40B4-BE49-F238E27FC236}">
                <a16:creationId xmlns:a16="http://schemas.microsoft.com/office/drawing/2014/main" id="{393FBEFB-25A8-49D5-AF7C-A63B741128CB}"/>
              </a:ext>
            </a:extLst>
          </p:cNvPr>
          <p:cNvSpPr>
            <a:spLocks noGrp="1"/>
          </p:cNvSpPr>
          <p:nvPr>
            <p:ph type="dt" sz="half" idx="10"/>
          </p:nvPr>
        </p:nvSpPr>
        <p:spPr/>
        <p:txBody>
          <a:bodyPr/>
          <a:lstStyle/>
          <a:p>
            <a:fld id="{FA1DA7D0-908C-4546-B76E-99D3700B7192}" type="datetimeFigureOut">
              <a:rPr lang="fi-FI" smtClean="0"/>
              <a:t>29.4.2022</a:t>
            </a:fld>
            <a:endParaRPr lang="fi-FI"/>
          </a:p>
        </p:txBody>
      </p:sp>
      <p:sp>
        <p:nvSpPr>
          <p:cNvPr id="8" name="Alatunnisteen paikkamerkki 7">
            <a:extLst>
              <a:ext uri="{FF2B5EF4-FFF2-40B4-BE49-F238E27FC236}">
                <a16:creationId xmlns:a16="http://schemas.microsoft.com/office/drawing/2014/main" id="{4C7BCA33-8BE1-4F83-98C5-805394C91C0E}"/>
              </a:ext>
            </a:extLst>
          </p:cNvPr>
          <p:cNvSpPr>
            <a:spLocks noGrp="1"/>
          </p:cNvSpPr>
          <p:nvPr>
            <p:ph type="ftr" sz="quarter" idx="11"/>
          </p:nvPr>
        </p:nvSpPr>
        <p:spPr/>
        <p:txBody>
          <a:bodyPr/>
          <a:lstStyle/>
          <a:p>
            <a:endParaRPr lang="fi-FI"/>
          </a:p>
        </p:txBody>
      </p:sp>
      <p:sp>
        <p:nvSpPr>
          <p:cNvPr id="9" name="Dian numeron paikkamerkki 8">
            <a:extLst>
              <a:ext uri="{FF2B5EF4-FFF2-40B4-BE49-F238E27FC236}">
                <a16:creationId xmlns:a16="http://schemas.microsoft.com/office/drawing/2014/main" id="{1F2A3554-D948-440E-BD46-2C039038CAF2}"/>
              </a:ext>
            </a:extLst>
          </p:cNvPr>
          <p:cNvSpPr>
            <a:spLocks noGrp="1"/>
          </p:cNvSpPr>
          <p:nvPr>
            <p:ph type="sldNum" sz="quarter" idx="12"/>
          </p:nvPr>
        </p:nvSpPr>
        <p:spPr/>
        <p:txBody>
          <a:bodyPr/>
          <a:lstStyle/>
          <a:p>
            <a:fld id="{7DDAC9F0-CC02-43DD-AC96-CBC82FAFC04B}" type="slidenum">
              <a:rPr lang="fi-FI" smtClean="0"/>
              <a:t>‹#›</a:t>
            </a:fld>
            <a:endParaRPr lang="fi-FI"/>
          </a:p>
        </p:txBody>
      </p:sp>
    </p:spTree>
    <p:extLst>
      <p:ext uri="{BB962C8B-B14F-4D97-AF65-F5344CB8AC3E}">
        <p14:creationId xmlns:p14="http://schemas.microsoft.com/office/powerpoint/2010/main" val="36190277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8C23CB5D-189A-41D5-B1E3-B1F224EEA9F8}"/>
              </a:ext>
            </a:extLst>
          </p:cNvPr>
          <p:cNvSpPr>
            <a:spLocks noGrp="1"/>
          </p:cNvSpPr>
          <p:nvPr>
            <p:ph type="title"/>
          </p:nvPr>
        </p:nvSpPr>
        <p:spPr/>
        <p:txBody>
          <a:bodyPr/>
          <a:lstStyle/>
          <a:p>
            <a:r>
              <a:rPr lang="fi-FI"/>
              <a:t>Muokkaa ots. perustyyl. napsautt.</a:t>
            </a:r>
          </a:p>
        </p:txBody>
      </p:sp>
      <p:sp>
        <p:nvSpPr>
          <p:cNvPr id="3" name="Päivämäärän paikkamerkki 2">
            <a:extLst>
              <a:ext uri="{FF2B5EF4-FFF2-40B4-BE49-F238E27FC236}">
                <a16:creationId xmlns:a16="http://schemas.microsoft.com/office/drawing/2014/main" id="{8D80578D-942B-4EFF-B605-6DF5D2FE411C}"/>
              </a:ext>
            </a:extLst>
          </p:cNvPr>
          <p:cNvSpPr>
            <a:spLocks noGrp="1"/>
          </p:cNvSpPr>
          <p:nvPr>
            <p:ph type="dt" sz="half" idx="10"/>
          </p:nvPr>
        </p:nvSpPr>
        <p:spPr/>
        <p:txBody>
          <a:bodyPr/>
          <a:lstStyle/>
          <a:p>
            <a:fld id="{FA1DA7D0-908C-4546-B76E-99D3700B7192}" type="datetimeFigureOut">
              <a:rPr lang="fi-FI" smtClean="0"/>
              <a:t>29.4.2022</a:t>
            </a:fld>
            <a:endParaRPr lang="fi-FI"/>
          </a:p>
        </p:txBody>
      </p:sp>
      <p:sp>
        <p:nvSpPr>
          <p:cNvPr id="4" name="Alatunnisteen paikkamerkki 3">
            <a:extLst>
              <a:ext uri="{FF2B5EF4-FFF2-40B4-BE49-F238E27FC236}">
                <a16:creationId xmlns:a16="http://schemas.microsoft.com/office/drawing/2014/main" id="{C0FB25C4-57E1-4856-B76B-0B6AA38ECE17}"/>
              </a:ext>
            </a:extLst>
          </p:cNvPr>
          <p:cNvSpPr>
            <a:spLocks noGrp="1"/>
          </p:cNvSpPr>
          <p:nvPr>
            <p:ph type="ftr" sz="quarter" idx="11"/>
          </p:nvPr>
        </p:nvSpPr>
        <p:spPr/>
        <p:txBody>
          <a:bodyPr/>
          <a:lstStyle/>
          <a:p>
            <a:endParaRPr lang="fi-FI"/>
          </a:p>
        </p:txBody>
      </p:sp>
      <p:sp>
        <p:nvSpPr>
          <p:cNvPr id="5" name="Dian numeron paikkamerkki 4">
            <a:extLst>
              <a:ext uri="{FF2B5EF4-FFF2-40B4-BE49-F238E27FC236}">
                <a16:creationId xmlns:a16="http://schemas.microsoft.com/office/drawing/2014/main" id="{1316A341-5A70-4703-B0EC-D621768CF86D}"/>
              </a:ext>
            </a:extLst>
          </p:cNvPr>
          <p:cNvSpPr>
            <a:spLocks noGrp="1"/>
          </p:cNvSpPr>
          <p:nvPr>
            <p:ph type="sldNum" sz="quarter" idx="12"/>
          </p:nvPr>
        </p:nvSpPr>
        <p:spPr/>
        <p:txBody>
          <a:bodyPr/>
          <a:lstStyle/>
          <a:p>
            <a:fld id="{7DDAC9F0-CC02-43DD-AC96-CBC82FAFC04B}" type="slidenum">
              <a:rPr lang="fi-FI" smtClean="0"/>
              <a:t>‹#›</a:t>
            </a:fld>
            <a:endParaRPr lang="fi-FI"/>
          </a:p>
        </p:txBody>
      </p:sp>
    </p:spTree>
    <p:extLst>
      <p:ext uri="{BB962C8B-B14F-4D97-AF65-F5344CB8AC3E}">
        <p14:creationId xmlns:p14="http://schemas.microsoft.com/office/powerpoint/2010/main" val="40789450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a:extLst>
              <a:ext uri="{FF2B5EF4-FFF2-40B4-BE49-F238E27FC236}">
                <a16:creationId xmlns:a16="http://schemas.microsoft.com/office/drawing/2014/main" id="{5D06C804-F14D-41D0-AFED-CCA33E36F51A}"/>
              </a:ext>
            </a:extLst>
          </p:cNvPr>
          <p:cNvSpPr>
            <a:spLocks noGrp="1"/>
          </p:cNvSpPr>
          <p:nvPr>
            <p:ph type="dt" sz="half" idx="10"/>
          </p:nvPr>
        </p:nvSpPr>
        <p:spPr/>
        <p:txBody>
          <a:bodyPr/>
          <a:lstStyle/>
          <a:p>
            <a:fld id="{FA1DA7D0-908C-4546-B76E-99D3700B7192}" type="datetimeFigureOut">
              <a:rPr lang="fi-FI" smtClean="0"/>
              <a:t>29.4.2022</a:t>
            </a:fld>
            <a:endParaRPr lang="fi-FI"/>
          </a:p>
        </p:txBody>
      </p:sp>
      <p:sp>
        <p:nvSpPr>
          <p:cNvPr id="3" name="Alatunnisteen paikkamerkki 2">
            <a:extLst>
              <a:ext uri="{FF2B5EF4-FFF2-40B4-BE49-F238E27FC236}">
                <a16:creationId xmlns:a16="http://schemas.microsoft.com/office/drawing/2014/main" id="{B38D66BB-FE3A-4DB9-A9DF-E071D8176A00}"/>
              </a:ext>
            </a:extLst>
          </p:cNvPr>
          <p:cNvSpPr>
            <a:spLocks noGrp="1"/>
          </p:cNvSpPr>
          <p:nvPr>
            <p:ph type="ftr" sz="quarter" idx="11"/>
          </p:nvPr>
        </p:nvSpPr>
        <p:spPr/>
        <p:txBody>
          <a:bodyPr/>
          <a:lstStyle/>
          <a:p>
            <a:endParaRPr lang="fi-FI"/>
          </a:p>
        </p:txBody>
      </p:sp>
      <p:sp>
        <p:nvSpPr>
          <p:cNvPr id="4" name="Dian numeron paikkamerkki 3">
            <a:extLst>
              <a:ext uri="{FF2B5EF4-FFF2-40B4-BE49-F238E27FC236}">
                <a16:creationId xmlns:a16="http://schemas.microsoft.com/office/drawing/2014/main" id="{FE11659D-02AA-4BB9-A17E-79FA008A254E}"/>
              </a:ext>
            </a:extLst>
          </p:cNvPr>
          <p:cNvSpPr>
            <a:spLocks noGrp="1"/>
          </p:cNvSpPr>
          <p:nvPr>
            <p:ph type="sldNum" sz="quarter" idx="12"/>
          </p:nvPr>
        </p:nvSpPr>
        <p:spPr/>
        <p:txBody>
          <a:bodyPr/>
          <a:lstStyle/>
          <a:p>
            <a:fld id="{7DDAC9F0-CC02-43DD-AC96-CBC82FAFC04B}" type="slidenum">
              <a:rPr lang="fi-FI" smtClean="0"/>
              <a:t>‹#›</a:t>
            </a:fld>
            <a:endParaRPr lang="fi-FI"/>
          </a:p>
        </p:txBody>
      </p:sp>
    </p:spTree>
    <p:extLst>
      <p:ext uri="{BB962C8B-B14F-4D97-AF65-F5344CB8AC3E}">
        <p14:creationId xmlns:p14="http://schemas.microsoft.com/office/powerpoint/2010/main" val="10460079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Kuvatekstillinen sisältö">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F04F49E-AD0B-470A-8D22-16611E126DEF}"/>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Sisällön paikkamerkki 2">
            <a:extLst>
              <a:ext uri="{FF2B5EF4-FFF2-40B4-BE49-F238E27FC236}">
                <a16:creationId xmlns:a16="http://schemas.microsoft.com/office/drawing/2014/main" id="{9AD6F3F9-44EA-44D5-A2EE-86CA774BF69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Tekstin paikkamerkki 3">
            <a:extLst>
              <a:ext uri="{FF2B5EF4-FFF2-40B4-BE49-F238E27FC236}">
                <a16:creationId xmlns:a16="http://schemas.microsoft.com/office/drawing/2014/main" id="{00890B38-F1B4-4E0C-9CF6-FE03D5864A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182696B0-6DD5-4C1F-A3BD-71686E385801}"/>
              </a:ext>
            </a:extLst>
          </p:cNvPr>
          <p:cNvSpPr>
            <a:spLocks noGrp="1"/>
          </p:cNvSpPr>
          <p:nvPr>
            <p:ph type="dt" sz="half" idx="10"/>
          </p:nvPr>
        </p:nvSpPr>
        <p:spPr/>
        <p:txBody>
          <a:bodyPr/>
          <a:lstStyle/>
          <a:p>
            <a:fld id="{FA1DA7D0-908C-4546-B76E-99D3700B7192}" type="datetimeFigureOut">
              <a:rPr lang="fi-FI" smtClean="0"/>
              <a:t>29.4.2022</a:t>
            </a:fld>
            <a:endParaRPr lang="fi-FI"/>
          </a:p>
        </p:txBody>
      </p:sp>
      <p:sp>
        <p:nvSpPr>
          <p:cNvPr id="6" name="Alatunnisteen paikkamerkki 5">
            <a:extLst>
              <a:ext uri="{FF2B5EF4-FFF2-40B4-BE49-F238E27FC236}">
                <a16:creationId xmlns:a16="http://schemas.microsoft.com/office/drawing/2014/main" id="{30BAFC55-5337-4B4E-AE7F-ADCD589AB8F4}"/>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2FDC2198-8C2F-4FDD-8BDE-8A8A304B69A6}"/>
              </a:ext>
            </a:extLst>
          </p:cNvPr>
          <p:cNvSpPr>
            <a:spLocks noGrp="1"/>
          </p:cNvSpPr>
          <p:nvPr>
            <p:ph type="sldNum" sz="quarter" idx="12"/>
          </p:nvPr>
        </p:nvSpPr>
        <p:spPr/>
        <p:txBody>
          <a:bodyPr/>
          <a:lstStyle/>
          <a:p>
            <a:fld id="{7DDAC9F0-CC02-43DD-AC96-CBC82FAFC04B}" type="slidenum">
              <a:rPr lang="fi-FI" smtClean="0"/>
              <a:t>‹#›</a:t>
            </a:fld>
            <a:endParaRPr lang="fi-FI"/>
          </a:p>
        </p:txBody>
      </p:sp>
    </p:spTree>
    <p:extLst>
      <p:ext uri="{BB962C8B-B14F-4D97-AF65-F5344CB8AC3E}">
        <p14:creationId xmlns:p14="http://schemas.microsoft.com/office/powerpoint/2010/main" val="15909545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Kuvatekstillinen kuva">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36B68F88-CB12-4FF8-B1DA-4E43F417AFA4}"/>
              </a:ext>
            </a:extLst>
          </p:cNvPr>
          <p:cNvSpPr>
            <a:spLocks noGrp="1"/>
          </p:cNvSpPr>
          <p:nvPr>
            <p:ph type="title"/>
          </p:nvPr>
        </p:nvSpPr>
        <p:spPr>
          <a:xfrm>
            <a:off x="839788" y="457200"/>
            <a:ext cx="3932237" cy="1600200"/>
          </a:xfrm>
        </p:spPr>
        <p:txBody>
          <a:bodyPr anchor="b"/>
          <a:lstStyle>
            <a:lvl1pPr>
              <a:defRPr sz="3200"/>
            </a:lvl1pPr>
          </a:lstStyle>
          <a:p>
            <a:r>
              <a:rPr lang="fi-FI"/>
              <a:t>Muokkaa ots. perustyyl. napsautt.</a:t>
            </a:r>
          </a:p>
        </p:txBody>
      </p:sp>
      <p:sp>
        <p:nvSpPr>
          <p:cNvPr id="3" name="Kuvan paikkamerkki 2">
            <a:extLst>
              <a:ext uri="{FF2B5EF4-FFF2-40B4-BE49-F238E27FC236}">
                <a16:creationId xmlns:a16="http://schemas.microsoft.com/office/drawing/2014/main" id="{2877916B-7598-48D8-96A0-EE6BE40D44F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a:extLst>
              <a:ext uri="{FF2B5EF4-FFF2-40B4-BE49-F238E27FC236}">
                <a16:creationId xmlns:a16="http://schemas.microsoft.com/office/drawing/2014/main" id="{321852AF-C992-4CDD-AE5D-C957506A2BA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a:t>Muokkaa tekstin perustyylejä napsauttamalla</a:t>
            </a:r>
          </a:p>
        </p:txBody>
      </p:sp>
      <p:sp>
        <p:nvSpPr>
          <p:cNvPr id="5" name="Päivämäärän paikkamerkki 4">
            <a:extLst>
              <a:ext uri="{FF2B5EF4-FFF2-40B4-BE49-F238E27FC236}">
                <a16:creationId xmlns:a16="http://schemas.microsoft.com/office/drawing/2014/main" id="{DC324454-0F12-488E-8190-8FBFAD8D1D24}"/>
              </a:ext>
            </a:extLst>
          </p:cNvPr>
          <p:cNvSpPr>
            <a:spLocks noGrp="1"/>
          </p:cNvSpPr>
          <p:nvPr>
            <p:ph type="dt" sz="half" idx="10"/>
          </p:nvPr>
        </p:nvSpPr>
        <p:spPr/>
        <p:txBody>
          <a:bodyPr/>
          <a:lstStyle/>
          <a:p>
            <a:fld id="{FA1DA7D0-908C-4546-B76E-99D3700B7192}" type="datetimeFigureOut">
              <a:rPr lang="fi-FI" smtClean="0"/>
              <a:t>29.4.2022</a:t>
            </a:fld>
            <a:endParaRPr lang="fi-FI"/>
          </a:p>
        </p:txBody>
      </p:sp>
      <p:sp>
        <p:nvSpPr>
          <p:cNvPr id="6" name="Alatunnisteen paikkamerkki 5">
            <a:extLst>
              <a:ext uri="{FF2B5EF4-FFF2-40B4-BE49-F238E27FC236}">
                <a16:creationId xmlns:a16="http://schemas.microsoft.com/office/drawing/2014/main" id="{25E49885-624A-4CE9-B326-8E38FA45CE30}"/>
              </a:ext>
            </a:extLst>
          </p:cNvPr>
          <p:cNvSpPr>
            <a:spLocks noGrp="1"/>
          </p:cNvSpPr>
          <p:nvPr>
            <p:ph type="ftr" sz="quarter" idx="11"/>
          </p:nvPr>
        </p:nvSpPr>
        <p:spPr/>
        <p:txBody>
          <a:bodyPr/>
          <a:lstStyle/>
          <a:p>
            <a:endParaRPr lang="fi-FI"/>
          </a:p>
        </p:txBody>
      </p:sp>
      <p:sp>
        <p:nvSpPr>
          <p:cNvPr id="7" name="Dian numeron paikkamerkki 6">
            <a:extLst>
              <a:ext uri="{FF2B5EF4-FFF2-40B4-BE49-F238E27FC236}">
                <a16:creationId xmlns:a16="http://schemas.microsoft.com/office/drawing/2014/main" id="{505F81A3-6525-47B5-8774-34CDD6169F81}"/>
              </a:ext>
            </a:extLst>
          </p:cNvPr>
          <p:cNvSpPr>
            <a:spLocks noGrp="1"/>
          </p:cNvSpPr>
          <p:nvPr>
            <p:ph type="sldNum" sz="quarter" idx="12"/>
          </p:nvPr>
        </p:nvSpPr>
        <p:spPr/>
        <p:txBody>
          <a:bodyPr/>
          <a:lstStyle/>
          <a:p>
            <a:fld id="{7DDAC9F0-CC02-43DD-AC96-CBC82FAFC04B}" type="slidenum">
              <a:rPr lang="fi-FI" smtClean="0"/>
              <a:t>‹#›</a:t>
            </a:fld>
            <a:endParaRPr lang="fi-FI"/>
          </a:p>
        </p:txBody>
      </p:sp>
    </p:spTree>
    <p:extLst>
      <p:ext uri="{BB962C8B-B14F-4D97-AF65-F5344CB8AC3E}">
        <p14:creationId xmlns:p14="http://schemas.microsoft.com/office/powerpoint/2010/main" val="5601525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a:extLst>
              <a:ext uri="{FF2B5EF4-FFF2-40B4-BE49-F238E27FC236}">
                <a16:creationId xmlns:a16="http://schemas.microsoft.com/office/drawing/2014/main" id="{C87AA03E-3374-4D83-B44C-759264F884A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a:t>Muokkaa ots. perustyyl. napsautt.</a:t>
            </a:r>
          </a:p>
        </p:txBody>
      </p:sp>
      <p:sp>
        <p:nvSpPr>
          <p:cNvPr id="3" name="Tekstin paikkamerkki 2">
            <a:extLst>
              <a:ext uri="{FF2B5EF4-FFF2-40B4-BE49-F238E27FC236}">
                <a16:creationId xmlns:a16="http://schemas.microsoft.com/office/drawing/2014/main" id="{8DE7E6A4-EB94-4DDE-881E-6D6CA662AB1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4" name="Päivämäärän paikkamerkki 3">
            <a:extLst>
              <a:ext uri="{FF2B5EF4-FFF2-40B4-BE49-F238E27FC236}">
                <a16:creationId xmlns:a16="http://schemas.microsoft.com/office/drawing/2014/main" id="{6612C131-AF44-4E98-890A-AE12020D76E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1DA7D0-908C-4546-B76E-99D3700B7192}" type="datetimeFigureOut">
              <a:rPr lang="fi-FI" smtClean="0"/>
              <a:t>29.4.2022</a:t>
            </a:fld>
            <a:endParaRPr lang="fi-FI"/>
          </a:p>
        </p:txBody>
      </p:sp>
      <p:sp>
        <p:nvSpPr>
          <p:cNvPr id="5" name="Alatunnisteen paikkamerkki 4">
            <a:extLst>
              <a:ext uri="{FF2B5EF4-FFF2-40B4-BE49-F238E27FC236}">
                <a16:creationId xmlns:a16="http://schemas.microsoft.com/office/drawing/2014/main" id="{9372B8B5-985C-4C82-A284-67DD2269DC4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a:extLst>
              <a:ext uri="{FF2B5EF4-FFF2-40B4-BE49-F238E27FC236}">
                <a16:creationId xmlns:a16="http://schemas.microsoft.com/office/drawing/2014/main" id="{769FEADD-2199-4AE0-B421-4137F989395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DAC9F0-CC02-43DD-AC96-CBC82FAFC04B}" type="slidenum">
              <a:rPr lang="fi-FI" smtClean="0"/>
              <a:t>‹#›</a:t>
            </a:fld>
            <a:endParaRPr lang="fi-FI"/>
          </a:p>
        </p:txBody>
      </p:sp>
    </p:spTree>
    <p:extLst>
      <p:ext uri="{BB962C8B-B14F-4D97-AF65-F5344CB8AC3E}">
        <p14:creationId xmlns:p14="http://schemas.microsoft.com/office/powerpoint/2010/main" val="31817778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www.ksl.fi/app/uploads/2022/01/Yhdistystoiminnan-avaimet_verkkoversio_FINAL.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8.xml.rels><?xml version="1.0" encoding="UTF-8" standalone="yes"?>
<Relationships xmlns="http://schemas.openxmlformats.org/package/2006/relationships"><Relationship Id="rId2" Type="http://schemas.openxmlformats.org/officeDocument/2006/relationships/hyperlink" Target="https://www.finlex.fi/fi/laki/ajantasa/1989/19890503#a16.7.2010-678"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60" name="Rectangle 32">
            <a:extLst>
              <a:ext uri="{FF2B5EF4-FFF2-40B4-BE49-F238E27FC236}">
                <a16:creationId xmlns:a16="http://schemas.microsoft.com/office/drawing/2014/main" id="{4E1BEB12-92AF-4445-98AD-4C7756E7C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34">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62"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9476" y="220196"/>
            <a:ext cx="9422524"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63" name="Oval 38">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09800" y="2099696"/>
            <a:ext cx="194224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64" name="Arc 40">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1613162" y="1492572"/>
            <a:ext cx="2987899" cy="2987899"/>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Otsikko 1">
            <a:extLst>
              <a:ext uri="{FF2B5EF4-FFF2-40B4-BE49-F238E27FC236}">
                <a16:creationId xmlns:a16="http://schemas.microsoft.com/office/drawing/2014/main" id="{D08E7153-ABC9-43C3-9547-B36FF5D662AF}"/>
              </a:ext>
            </a:extLst>
          </p:cNvPr>
          <p:cNvSpPr>
            <a:spLocks noGrp="1"/>
          </p:cNvSpPr>
          <p:nvPr>
            <p:ph type="ctrTitle"/>
          </p:nvPr>
        </p:nvSpPr>
        <p:spPr>
          <a:xfrm>
            <a:off x="4038600" y="1939159"/>
            <a:ext cx="7644627" cy="2751086"/>
          </a:xfrm>
        </p:spPr>
        <p:txBody>
          <a:bodyPr>
            <a:normAutofit/>
          </a:bodyPr>
          <a:lstStyle/>
          <a:p>
            <a:pPr algn="r"/>
            <a:r>
              <a:rPr lang="fi-FI" b="1" dirty="0"/>
              <a:t>YHDISTYSLAKI</a:t>
            </a:r>
            <a:br>
              <a:rPr lang="fi-FI" b="1" dirty="0"/>
            </a:br>
            <a:r>
              <a:rPr lang="fi-FI" b="1" dirty="0"/>
              <a:t>503/1989</a:t>
            </a:r>
          </a:p>
        </p:txBody>
      </p:sp>
      <p:sp>
        <p:nvSpPr>
          <p:cNvPr id="3" name="Alaotsikko 2">
            <a:extLst>
              <a:ext uri="{FF2B5EF4-FFF2-40B4-BE49-F238E27FC236}">
                <a16:creationId xmlns:a16="http://schemas.microsoft.com/office/drawing/2014/main" id="{1AA7E126-2788-423C-8A10-7C89415313B3}"/>
              </a:ext>
            </a:extLst>
          </p:cNvPr>
          <p:cNvSpPr>
            <a:spLocks noGrp="1"/>
          </p:cNvSpPr>
          <p:nvPr>
            <p:ph type="subTitle" idx="1"/>
          </p:nvPr>
        </p:nvSpPr>
        <p:spPr>
          <a:xfrm>
            <a:off x="4038600" y="4782320"/>
            <a:ext cx="7644627" cy="1329443"/>
          </a:xfrm>
        </p:spPr>
        <p:txBody>
          <a:bodyPr>
            <a:normAutofit/>
          </a:bodyPr>
          <a:lstStyle/>
          <a:p>
            <a:pPr algn="r"/>
            <a:r>
              <a:rPr lang="fi-FI" dirty="0"/>
              <a:t>Yhdistykset osana suomalaista kansalaisyhteiskuntaa</a:t>
            </a:r>
          </a:p>
          <a:p>
            <a:pPr algn="r"/>
            <a:r>
              <a:rPr lang="fi-FI" b="1" dirty="0"/>
              <a:t>UUDISTUU – Uusi Toimintaryhmälaki?</a:t>
            </a:r>
          </a:p>
        </p:txBody>
      </p:sp>
    </p:spTree>
    <p:extLst>
      <p:ext uri="{BB962C8B-B14F-4D97-AF65-F5344CB8AC3E}">
        <p14:creationId xmlns:p14="http://schemas.microsoft.com/office/powerpoint/2010/main" val="10242466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Otsikko 1">
            <a:extLst>
              <a:ext uri="{FF2B5EF4-FFF2-40B4-BE49-F238E27FC236}">
                <a16:creationId xmlns:a16="http://schemas.microsoft.com/office/drawing/2014/main" id="{D9E5856C-B36C-4C05-A601-55749303A78E}"/>
              </a:ext>
            </a:extLst>
          </p:cNvPr>
          <p:cNvSpPr>
            <a:spLocks noGrp="1"/>
          </p:cNvSpPr>
          <p:nvPr>
            <p:ph type="title"/>
          </p:nvPr>
        </p:nvSpPr>
        <p:spPr>
          <a:xfrm>
            <a:off x="958506" y="800392"/>
            <a:ext cx="10264697" cy="1212102"/>
          </a:xfrm>
        </p:spPr>
        <p:txBody>
          <a:bodyPr>
            <a:normAutofit/>
          </a:bodyPr>
          <a:lstStyle/>
          <a:p>
            <a:r>
              <a:rPr lang="fi-FI" sz="4000">
                <a:solidFill>
                  <a:srgbClr val="FFFFFF"/>
                </a:solidFill>
              </a:rPr>
              <a:t>YHDISTYMISVAPAUS ON PERUSOIKEUS</a:t>
            </a:r>
          </a:p>
        </p:txBody>
      </p:sp>
      <p:sp>
        <p:nvSpPr>
          <p:cNvPr id="3" name="Sisällön paikkamerkki 2">
            <a:extLst>
              <a:ext uri="{FF2B5EF4-FFF2-40B4-BE49-F238E27FC236}">
                <a16:creationId xmlns:a16="http://schemas.microsoft.com/office/drawing/2014/main" id="{6641B01F-1F22-45A9-811C-186D846DAED8}"/>
              </a:ext>
            </a:extLst>
          </p:cNvPr>
          <p:cNvSpPr>
            <a:spLocks noGrp="1"/>
          </p:cNvSpPr>
          <p:nvPr>
            <p:ph idx="1"/>
          </p:nvPr>
        </p:nvSpPr>
        <p:spPr>
          <a:xfrm>
            <a:off x="1367624" y="2490436"/>
            <a:ext cx="9708995" cy="3567173"/>
          </a:xfrm>
        </p:spPr>
        <p:txBody>
          <a:bodyPr anchor="ctr">
            <a:normAutofit/>
          </a:bodyPr>
          <a:lstStyle/>
          <a:p>
            <a:r>
              <a:rPr lang="fi-FI" sz="2400"/>
              <a:t>Perustuslain 13. pykälä: Kokoontumis- ja yhdistymisvapaus </a:t>
            </a:r>
          </a:p>
          <a:p>
            <a:pPr lvl="1"/>
            <a:r>
              <a:rPr lang="fi-FI" dirty="0"/>
              <a:t>Jokaisella on oikeus lupaa hankkimatta järjestää kokouksia ja mielenosoituksia sekä osallistua niihin. Jokaisella on yhdistymisvapaus. Yhdistymisvapauteen sisältyy oikeus ilman lupaa perustaa yhdistys, kuulua tai olla kuulumatta yhdistykseen ja osallistua yhdistyksen toimintaan. Samoin on turvattu ammatillinen yhdistymisvapaus ja vapaus järjestäytyä muiden etujen valvomiseksi. Tarkempia säännöksiä kokoontumisvapauden ja yhdistymisvapauden käyttämisestä annetaan lailla</a:t>
            </a:r>
          </a:p>
        </p:txBody>
      </p:sp>
    </p:spTree>
    <p:extLst>
      <p:ext uri="{BB962C8B-B14F-4D97-AF65-F5344CB8AC3E}">
        <p14:creationId xmlns:p14="http://schemas.microsoft.com/office/powerpoint/2010/main" val="34614297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B5FA7C47-B7C1-4D2E-AB49-ED23BA34BA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Freeform 6">
            <a:extLst>
              <a:ext uri="{FF2B5EF4-FFF2-40B4-BE49-F238E27FC236}">
                <a16:creationId xmlns:a16="http://schemas.microsoft.com/office/drawing/2014/main" id="{596EE156-ABF1-4329-A6BA-03B4254E087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a:off x="521144" y="911116"/>
            <a:ext cx="687754"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26" name="Rectangle 8">
            <a:extLst>
              <a:ext uri="{FF2B5EF4-FFF2-40B4-BE49-F238E27FC236}">
                <a16:creationId xmlns:a16="http://schemas.microsoft.com/office/drawing/2014/main" id="{19B9933F-AAB3-444A-8BB5-9CA194A8BC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a:off x="0" y="1370435"/>
            <a:ext cx="527226"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7">
            <a:extLst>
              <a:ext uri="{FF2B5EF4-FFF2-40B4-BE49-F238E27FC236}">
                <a16:creationId xmlns:a16="http://schemas.microsoft.com/office/drawing/2014/main" id="{7D20183A-0B1D-4A1F-89B1-ADBEDBC6E5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flipH="1">
            <a:off x="800164" y="643467"/>
            <a:ext cx="409371"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8">
            <a:extLst>
              <a:ext uri="{FF2B5EF4-FFF2-40B4-BE49-F238E27FC236}">
                <a16:creationId xmlns:a16="http://schemas.microsoft.com/office/drawing/2014/main" id="{131031D3-26CD-4214-A9A4-5857EFA15A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795529" y="644382"/>
            <a:ext cx="3856024"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Otsikko 1">
            <a:extLst>
              <a:ext uri="{FF2B5EF4-FFF2-40B4-BE49-F238E27FC236}">
                <a16:creationId xmlns:a16="http://schemas.microsoft.com/office/drawing/2014/main" id="{4EF7249D-41D7-40E8-B81B-2FED71C0289C}"/>
              </a:ext>
            </a:extLst>
          </p:cNvPr>
          <p:cNvSpPr>
            <a:spLocks noGrp="1"/>
          </p:cNvSpPr>
          <p:nvPr>
            <p:ph type="title"/>
          </p:nvPr>
        </p:nvSpPr>
        <p:spPr>
          <a:xfrm>
            <a:off x="1146879" y="998002"/>
            <a:ext cx="3182940" cy="1471959"/>
          </a:xfrm>
        </p:spPr>
        <p:txBody>
          <a:bodyPr>
            <a:normAutofit/>
          </a:bodyPr>
          <a:lstStyle/>
          <a:p>
            <a:r>
              <a:rPr lang="fi-FI" sz="3300">
                <a:solidFill>
                  <a:srgbClr val="FFFFFF"/>
                </a:solidFill>
              </a:rPr>
              <a:t>TOIMINTA TEKEE YHDISTYKSEN</a:t>
            </a:r>
          </a:p>
        </p:txBody>
      </p:sp>
      <p:sp>
        <p:nvSpPr>
          <p:cNvPr id="3" name="Sisällön paikkamerkki 2">
            <a:extLst>
              <a:ext uri="{FF2B5EF4-FFF2-40B4-BE49-F238E27FC236}">
                <a16:creationId xmlns:a16="http://schemas.microsoft.com/office/drawing/2014/main" id="{53ADD28D-9B52-4E84-9CD3-C0158F3ED975}"/>
              </a:ext>
            </a:extLst>
          </p:cNvPr>
          <p:cNvSpPr>
            <a:spLocks noGrp="1"/>
          </p:cNvSpPr>
          <p:nvPr>
            <p:ph idx="1"/>
          </p:nvPr>
        </p:nvSpPr>
        <p:spPr>
          <a:xfrm>
            <a:off x="1139635" y="2546161"/>
            <a:ext cx="3200451" cy="2985929"/>
          </a:xfrm>
        </p:spPr>
        <p:txBody>
          <a:bodyPr anchor="t">
            <a:normAutofit/>
          </a:bodyPr>
          <a:lstStyle/>
          <a:p>
            <a:r>
              <a:rPr lang="fi-FI" sz="2400">
                <a:solidFill>
                  <a:srgbClr val="FEFFFF"/>
                </a:solidFill>
              </a:rPr>
              <a:t>Hyvä yhdistyskäytäntö perustuu demokratiaan, jäsenten tasavertaisuuteen ja avoimuuteen</a:t>
            </a:r>
          </a:p>
          <a:p>
            <a:endParaRPr lang="fi-FI" sz="2400">
              <a:solidFill>
                <a:srgbClr val="FEFFFF"/>
              </a:solidFill>
            </a:endParaRPr>
          </a:p>
        </p:txBody>
      </p:sp>
      <p:pic>
        <p:nvPicPr>
          <p:cNvPr id="5" name="Kuva 4">
            <a:extLst>
              <a:ext uri="{FF2B5EF4-FFF2-40B4-BE49-F238E27FC236}">
                <a16:creationId xmlns:a16="http://schemas.microsoft.com/office/drawing/2014/main" id="{440C8FF6-B48C-425B-851F-57D132F7845E}"/>
              </a:ext>
            </a:extLst>
          </p:cNvPr>
          <p:cNvPicPr>
            <a:picLocks noChangeAspect="1"/>
          </p:cNvPicPr>
          <p:nvPr/>
        </p:nvPicPr>
        <p:blipFill>
          <a:blip r:embed="rId2"/>
          <a:stretch>
            <a:fillRect/>
          </a:stretch>
        </p:blipFill>
        <p:spPr>
          <a:xfrm>
            <a:off x="4998268" y="980614"/>
            <a:ext cx="6539075" cy="4577351"/>
          </a:xfrm>
          <a:prstGeom prst="rect">
            <a:avLst/>
          </a:prstGeom>
        </p:spPr>
      </p:pic>
    </p:spTree>
    <p:extLst>
      <p:ext uri="{BB962C8B-B14F-4D97-AF65-F5344CB8AC3E}">
        <p14:creationId xmlns:p14="http://schemas.microsoft.com/office/powerpoint/2010/main" val="109599427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Otsikko 1">
            <a:extLst>
              <a:ext uri="{FF2B5EF4-FFF2-40B4-BE49-F238E27FC236}">
                <a16:creationId xmlns:a16="http://schemas.microsoft.com/office/drawing/2014/main" id="{D93FB725-4010-4C9E-AA46-864E4E9130FF}"/>
              </a:ext>
            </a:extLst>
          </p:cNvPr>
          <p:cNvSpPr>
            <a:spLocks noGrp="1"/>
          </p:cNvSpPr>
          <p:nvPr>
            <p:ph type="title"/>
          </p:nvPr>
        </p:nvSpPr>
        <p:spPr>
          <a:xfrm>
            <a:off x="958506" y="800392"/>
            <a:ext cx="10264697" cy="1212102"/>
          </a:xfrm>
        </p:spPr>
        <p:txBody>
          <a:bodyPr>
            <a:normAutofit/>
          </a:bodyPr>
          <a:lstStyle/>
          <a:p>
            <a:r>
              <a:rPr lang="fi-FI" sz="4000">
                <a:solidFill>
                  <a:srgbClr val="FFFFFF"/>
                </a:solidFill>
              </a:rPr>
              <a:t>Jäsenyys yhdistyksessä</a:t>
            </a:r>
          </a:p>
        </p:txBody>
      </p:sp>
      <p:sp>
        <p:nvSpPr>
          <p:cNvPr id="3" name="Sisällön paikkamerkki 2">
            <a:extLst>
              <a:ext uri="{FF2B5EF4-FFF2-40B4-BE49-F238E27FC236}">
                <a16:creationId xmlns:a16="http://schemas.microsoft.com/office/drawing/2014/main" id="{703931B6-8C8A-4DEF-B45F-D751E9B7C747}"/>
              </a:ext>
            </a:extLst>
          </p:cNvPr>
          <p:cNvSpPr>
            <a:spLocks noGrp="1"/>
          </p:cNvSpPr>
          <p:nvPr>
            <p:ph idx="1"/>
          </p:nvPr>
        </p:nvSpPr>
        <p:spPr>
          <a:xfrm>
            <a:off x="1367624" y="2490436"/>
            <a:ext cx="9708995" cy="3567173"/>
          </a:xfrm>
        </p:spPr>
        <p:txBody>
          <a:bodyPr anchor="ctr">
            <a:normAutofit/>
          </a:bodyPr>
          <a:lstStyle/>
          <a:p>
            <a:r>
              <a:rPr lang="fi-FI" sz="2400" dirty="0"/>
              <a:t>Voimavarana on paitsi jäsenten määrä myös jäsenten </a:t>
            </a:r>
          </a:p>
          <a:p>
            <a:r>
              <a:rPr lang="fi-FI" sz="2400" dirty="0"/>
              <a:t> toimintaan käyttämä aika  </a:t>
            </a:r>
          </a:p>
          <a:p>
            <a:r>
              <a:rPr lang="fi-FI" sz="2400" dirty="0"/>
              <a:t>osaaminen, tiedot ja taidot </a:t>
            </a:r>
          </a:p>
          <a:p>
            <a:r>
              <a:rPr lang="fi-FI" sz="2400" dirty="0"/>
              <a:t> tekeminen ja aktiivisuuden määrä </a:t>
            </a:r>
          </a:p>
          <a:p>
            <a:pPr marL="0" indent="0">
              <a:buNone/>
            </a:pPr>
            <a:r>
              <a:rPr lang="fi-FI" sz="2400" dirty="0"/>
              <a:t>• halu toimia yhdessä</a:t>
            </a:r>
          </a:p>
        </p:txBody>
      </p:sp>
    </p:spTree>
    <p:extLst>
      <p:ext uri="{BB962C8B-B14F-4D97-AF65-F5344CB8AC3E}">
        <p14:creationId xmlns:p14="http://schemas.microsoft.com/office/powerpoint/2010/main" val="533354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2" name="Rectangle 31">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6"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38"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40"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42" name="Rectangle 41">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Otsikko 1">
            <a:extLst>
              <a:ext uri="{FF2B5EF4-FFF2-40B4-BE49-F238E27FC236}">
                <a16:creationId xmlns:a16="http://schemas.microsoft.com/office/drawing/2014/main" id="{834097E7-E9E6-468C-95EE-6F717311203D}"/>
              </a:ext>
            </a:extLst>
          </p:cNvPr>
          <p:cNvSpPr>
            <a:spLocks noGrp="1"/>
          </p:cNvSpPr>
          <p:nvPr>
            <p:ph type="title"/>
          </p:nvPr>
        </p:nvSpPr>
        <p:spPr>
          <a:xfrm>
            <a:off x="958506" y="800392"/>
            <a:ext cx="10264697" cy="1212102"/>
          </a:xfrm>
        </p:spPr>
        <p:txBody>
          <a:bodyPr>
            <a:normAutofit/>
          </a:bodyPr>
          <a:lstStyle/>
          <a:p>
            <a:r>
              <a:rPr lang="fi-FI" sz="4000" dirty="0">
                <a:solidFill>
                  <a:srgbClr val="FFFFFF"/>
                </a:solidFill>
              </a:rPr>
              <a:t>Jäsenen oikeudet</a:t>
            </a:r>
          </a:p>
        </p:txBody>
      </p:sp>
      <p:sp>
        <p:nvSpPr>
          <p:cNvPr id="3" name="Sisällön paikkamerkki 2">
            <a:extLst>
              <a:ext uri="{FF2B5EF4-FFF2-40B4-BE49-F238E27FC236}">
                <a16:creationId xmlns:a16="http://schemas.microsoft.com/office/drawing/2014/main" id="{1C251559-4423-4C00-B6E3-A7CB8733F698}"/>
              </a:ext>
            </a:extLst>
          </p:cNvPr>
          <p:cNvSpPr>
            <a:spLocks noGrp="1"/>
          </p:cNvSpPr>
          <p:nvPr>
            <p:ph idx="1"/>
          </p:nvPr>
        </p:nvSpPr>
        <p:spPr>
          <a:xfrm>
            <a:off x="1367624" y="2490436"/>
            <a:ext cx="9708995" cy="3567173"/>
          </a:xfrm>
        </p:spPr>
        <p:txBody>
          <a:bodyPr anchor="ctr">
            <a:normAutofit fontScale="85000" lnSpcReduction="10000"/>
          </a:bodyPr>
          <a:lstStyle/>
          <a:p>
            <a:pPr marL="0" indent="0">
              <a:buNone/>
            </a:pPr>
            <a:r>
              <a:rPr lang="fi-FI" sz="2400" dirty="0"/>
              <a:t> • päätöksenteko-oikeus: jäsenellä on oikeus olla läsnä, puhua ja äänestää sekä tehdä esityksiä yhdistyksen kokouksissa </a:t>
            </a:r>
          </a:p>
          <a:p>
            <a:pPr marL="0" indent="0">
              <a:buNone/>
            </a:pPr>
            <a:r>
              <a:rPr lang="fi-FI" sz="2400" dirty="0"/>
              <a:t>• oikeus eriävän mielipiteen esittämiseen: jäsenellä oikeus olla eri mieltä päätöksestä </a:t>
            </a:r>
          </a:p>
          <a:p>
            <a:pPr marL="0" indent="0">
              <a:buNone/>
            </a:pPr>
            <a:r>
              <a:rPr lang="fi-FI" sz="2400" dirty="0"/>
              <a:t>• oikeus moittia yhdistyksen päätöksiä tuomioistuimessa </a:t>
            </a:r>
          </a:p>
          <a:p>
            <a:pPr marL="0" indent="0">
              <a:buNone/>
            </a:pPr>
            <a:r>
              <a:rPr lang="fi-FI" sz="2400" dirty="0"/>
              <a:t>• oikeus tulla valituksi yhdistyksen eri elimiin, esim. hallitukseen </a:t>
            </a:r>
          </a:p>
          <a:p>
            <a:pPr marL="0" indent="0">
              <a:buNone/>
            </a:pPr>
            <a:r>
              <a:rPr lang="fi-FI" sz="2400" dirty="0"/>
              <a:t>• oikeus tehdä aloitteita ja saada asia käsittelyyn yhdistyksen kokouksessa </a:t>
            </a:r>
          </a:p>
          <a:p>
            <a:pPr marL="0" indent="0">
              <a:buNone/>
            </a:pPr>
            <a:r>
              <a:rPr lang="fi-FI" sz="2400" dirty="0"/>
              <a:t>• valvontaoikeus: oikeus päätösten toteutumisen ja tulosten arviointiin </a:t>
            </a:r>
          </a:p>
          <a:p>
            <a:pPr marL="0" indent="0">
              <a:buNone/>
            </a:pPr>
            <a:r>
              <a:rPr lang="fi-FI" sz="2400" dirty="0"/>
              <a:t>• tiedonsaantioikeus: oikeus tutustua yhdistyksen asiakirjoihin mm. jäsenluettelo, tilinpäätös </a:t>
            </a:r>
          </a:p>
          <a:p>
            <a:pPr marL="0" indent="0">
              <a:buNone/>
            </a:pPr>
            <a:r>
              <a:rPr lang="fi-FI" sz="2400" dirty="0"/>
              <a:t>• oikeus pysyä jäsenenä tai erota yhdistyksestä</a:t>
            </a:r>
          </a:p>
        </p:txBody>
      </p:sp>
    </p:spTree>
    <p:extLst>
      <p:ext uri="{BB962C8B-B14F-4D97-AF65-F5344CB8AC3E}">
        <p14:creationId xmlns:p14="http://schemas.microsoft.com/office/powerpoint/2010/main" val="17008945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Otsikko 1">
            <a:extLst>
              <a:ext uri="{FF2B5EF4-FFF2-40B4-BE49-F238E27FC236}">
                <a16:creationId xmlns:a16="http://schemas.microsoft.com/office/drawing/2014/main" id="{38EECABF-75DF-4BB6-ABDC-58E292BBCE43}"/>
              </a:ext>
            </a:extLst>
          </p:cNvPr>
          <p:cNvSpPr>
            <a:spLocks noGrp="1"/>
          </p:cNvSpPr>
          <p:nvPr>
            <p:ph type="title"/>
          </p:nvPr>
        </p:nvSpPr>
        <p:spPr>
          <a:xfrm>
            <a:off x="958506" y="800392"/>
            <a:ext cx="10264697" cy="1212102"/>
          </a:xfrm>
        </p:spPr>
        <p:txBody>
          <a:bodyPr>
            <a:normAutofit/>
          </a:bodyPr>
          <a:lstStyle/>
          <a:p>
            <a:r>
              <a:rPr lang="fi-FI" sz="4000">
                <a:solidFill>
                  <a:srgbClr val="FFFFFF"/>
                </a:solidFill>
              </a:rPr>
              <a:t>Jäsenen velvollisuudet</a:t>
            </a:r>
          </a:p>
        </p:txBody>
      </p:sp>
      <p:sp>
        <p:nvSpPr>
          <p:cNvPr id="3" name="Sisällön paikkamerkki 2">
            <a:extLst>
              <a:ext uri="{FF2B5EF4-FFF2-40B4-BE49-F238E27FC236}">
                <a16:creationId xmlns:a16="http://schemas.microsoft.com/office/drawing/2014/main" id="{EA25AB9D-5C34-4648-A370-7122743FC90F}"/>
              </a:ext>
            </a:extLst>
          </p:cNvPr>
          <p:cNvSpPr>
            <a:spLocks noGrp="1"/>
          </p:cNvSpPr>
          <p:nvPr>
            <p:ph idx="1"/>
          </p:nvPr>
        </p:nvSpPr>
        <p:spPr>
          <a:xfrm>
            <a:off x="1367624" y="2490436"/>
            <a:ext cx="9708995" cy="3567173"/>
          </a:xfrm>
        </p:spPr>
        <p:txBody>
          <a:bodyPr anchor="ctr">
            <a:normAutofit/>
          </a:bodyPr>
          <a:lstStyle/>
          <a:p>
            <a:r>
              <a:rPr lang="fi-FI" dirty="0"/>
              <a:t>velvollisuus maksaa jäsenmaksua </a:t>
            </a:r>
          </a:p>
          <a:p>
            <a:r>
              <a:rPr lang="fi-FI" dirty="0"/>
              <a:t> velvollisuus noudattaa yhdistyksen sääntöjä ja päätöksiä </a:t>
            </a:r>
          </a:p>
          <a:p>
            <a:r>
              <a:rPr lang="fi-FI" dirty="0"/>
              <a:t> velvollisuus tehdä ne tehtävät, jotka jäsen on ottanut vastaan </a:t>
            </a:r>
          </a:p>
          <a:p>
            <a:r>
              <a:rPr lang="fi-FI" dirty="0"/>
              <a:t>velvollisuus olla lojaali yhdistystä kohtaan ja toimia yhdistyksen päämäärien hyväksi</a:t>
            </a:r>
          </a:p>
          <a:p>
            <a:r>
              <a:rPr lang="fi-FI" dirty="0">
                <a:hlinkClick r:id="rId2"/>
              </a:rPr>
              <a:t>Yhdistystoiminnan-avaimet_verkkoversio_FINAL.pdf (ksl.fi)</a:t>
            </a:r>
            <a:endParaRPr lang="fi-FI" dirty="0"/>
          </a:p>
          <a:p>
            <a:pPr lvl="1"/>
            <a:r>
              <a:rPr lang="fi-FI" dirty="0"/>
              <a:t>esimerkkejä yhdistyksen säännöistä, kokouskutsusta ym.</a:t>
            </a:r>
          </a:p>
          <a:p>
            <a:pPr lvl="1"/>
            <a:endParaRPr lang="fi-FI" dirty="0"/>
          </a:p>
        </p:txBody>
      </p:sp>
    </p:spTree>
    <p:extLst>
      <p:ext uri="{BB962C8B-B14F-4D97-AF65-F5344CB8AC3E}">
        <p14:creationId xmlns:p14="http://schemas.microsoft.com/office/powerpoint/2010/main" val="31643901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4E1BEB12-92AF-4445-98AD-4C7756E7C9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a:extLst>
              <a:ext uri="{FF2B5EF4-FFF2-40B4-BE49-F238E27FC236}">
                <a16:creationId xmlns:a16="http://schemas.microsoft.com/office/drawing/2014/main" id="{D0522C2C-7B5C-48A7-A969-03941E5D2E7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12" name="Freeform 13">
            <a:extLst>
              <a:ext uri="{FF2B5EF4-FFF2-40B4-BE49-F238E27FC236}">
                <a16:creationId xmlns:a16="http://schemas.microsoft.com/office/drawing/2014/main" id="{9C682A1A-5B2D-4111-BBD6-620165633E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769476" y="220196"/>
            <a:ext cx="9422524" cy="6637806"/>
          </a:xfrm>
          <a:custGeom>
            <a:avLst/>
            <a:gdLst>
              <a:gd name="connsiteX0" fmla="*/ 4929467 w 8191500"/>
              <a:gd name="connsiteY0" fmla="*/ 0 h 5770597"/>
              <a:gd name="connsiteX1" fmla="*/ 8065066 w 8191500"/>
              <a:gd name="connsiteY1" fmla="*/ 1118513 h 5770597"/>
              <a:gd name="connsiteX2" fmla="*/ 8191500 w 8191500"/>
              <a:gd name="connsiteY2" fmla="*/ 1227339 h 5770597"/>
              <a:gd name="connsiteX3" fmla="*/ 8191500 w 8191500"/>
              <a:gd name="connsiteY3" fmla="*/ 5770597 h 5770597"/>
              <a:gd name="connsiteX4" fmla="*/ 79523 w 8191500"/>
              <a:gd name="connsiteY4" fmla="*/ 5770597 h 5770597"/>
              <a:gd name="connsiteX5" fmla="*/ 56799 w 8191500"/>
              <a:gd name="connsiteY5" fmla="*/ 5644158 h 5770597"/>
              <a:gd name="connsiteX6" fmla="*/ 0 w 8191500"/>
              <a:gd name="connsiteY6" fmla="*/ 4898209 h 5770597"/>
              <a:gd name="connsiteX7" fmla="*/ 4929467 w 8191500"/>
              <a:gd name="connsiteY7" fmla="*/ 0 h 577059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91500" h="5770597">
                <a:moveTo>
                  <a:pt x="4929467" y="0"/>
                </a:moveTo>
                <a:cubicBezTo>
                  <a:pt x="6120547" y="0"/>
                  <a:pt x="7212963" y="419755"/>
                  <a:pt x="8065066" y="1118513"/>
                </a:cubicBezTo>
                <a:lnTo>
                  <a:pt x="8191500" y="1227339"/>
                </a:lnTo>
                <a:lnTo>
                  <a:pt x="8191500" y="5770597"/>
                </a:lnTo>
                <a:lnTo>
                  <a:pt x="79523" y="5770597"/>
                </a:lnTo>
                <a:lnTo>
                  <a:pt x="56799" y="5644158"/>
                </a:lnTo>
                <a:cubicBezTo>
                  <a:pt x="19398" y="5400934"/>
                  <a:pt x="0" y="5151822"/>
                  <a:pt x="0" y="4898209"/>
                </a:cubicBezTo>
                <a:cubicBezTo>
                  <a:pt x="0" y="2193003"/>
                  <a:pt x="2206998" y="0"/>
                  <a:pt x="4929467"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4" name="Oval 13">
            <a:extLst>
              <a:ext uri="{FF2B5EF4-FFF2-40B4-BE49-F238E27FC236}">
                <a16:creationId xmlns:a16="http://schemas.microsoft.com/office/drawing/2014/main" id="{D6EE29F2-D77F-4BD0-A20B-334D316A1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209800" y="2099696"/>
            <a:ext cx="1942241" cy="1889551"/>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FFFFFF"/>
              </a:solidFill>
              <a:effectLst/>
              <a:uLnTx/>
              <a:uFillTx/>
              <a:latin typeface="Calibri" panose="020F0502020204030204"/>
              <a:ea typeface="+mn-ea"/>
              <a:cs typeface="+mn-cs"/>
            </a:endParaRPr>
          </a:p>
        </p:txBody>
      </p:sp>
      <p:sp>
        <p:nvSpPr>
          <p:cNvPr id="16" name="Arc 15">
            <a:extLst>
              <a:ext uri="{FF2B5EF4-FFF2-40B4-BE49-F238E27FC236}">
                <a16:creationId xmlns:a16="http://schemas.microsoft.com/office/drawing/2014/main" id="{22D09ED2-868F-42C6-866E-F92E0CEF314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8520172">
            <a:off x="1613162" y="1492572"/>
            <a:ext cx="2987899" cy="2987899"/>
          </a:xfrm>
          <a:prstGeom prst="arc">
            <a:avLst>
              <a:gd name="adj1" fmla="val 14455503"/>
              <a:gd name="adj2" fmla="val 227775"/>
            </a:avLst>
          </a:prstGeom>
          <a:ln w="127000" cap="rnd">
            <a:solidFill>
              <a:schemeClr val="accent4"/>
            </a:solidFill>
            <a:prstDash val="dash"/>
            <a:miter lim="800000"/>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0000"/>
              </a:solidFill>
              <a:effectLst/>
              <a:uLnTx/>
              <a:uFillTx/>
              <a:latin typeface="Calibri" panose="020F0502020204030204"/>
              <a:ea typeface="+mn-ea"/>
              <a:cs typeface="+mn-cs"/>
            </a:endParaRPr>
          </a:p>
        </p:txBody>
      </p:sp>
      <p:sp>
        <p:nvSpPr>
          <p:cNvPr id="2" name="Otsikko 1">
            <a:extLst>
              <a:ext uri="{FF2B5EF4-FFF2-40B4-BE49-F238E27FC236}">
                <a16:creationId xmlns:a16="http://schemas.microsoft.com/office/drawing/2014/main" id="{898DC49C-E6FC-4972-A3CE-5DF1CF4B8038}"/>
              </a:ext>
            </a:extLst>
          </p:cNvPr>
          <p:cNvSpPr>
            <a:spLocks noGrp="1"/>
          </p:cNvSpPr>
          <p:nvPr>
            <p:ph type="title"/>
          </p:nvPr>
        </p:nvSpPr>
        <p:spPr>
          <a:xfrm>
            <a:off x="3260035" y="1033670"/>
            <a:ext cx="7924736" cy="5035826"/>
          </a:xfrm>
        </p:spPr>
        <p:txBody>
          <a:bodyPr vert="horz" lIns="91440" tIns="45720" rIns="91440" bIns="45720" rtlCol="0" anchor="b">
            <a:normAutofit fontScale="90000"/>
          </a:bodyPr>
          <a:lstStyle/>
          <a:p>
            <a:pPr marL="457200" indent="-457200" algn="r">
              <a:buFont typeface="Arial" panose="020B0604020202020204" pitchFamily="34" charset="0"/>
              <a:buChar char="•"/>
            </a:pPr>
            <a:r>
              <a:rPr lang="fi-FI" sz="2800" b="0" i="0" dirty="0">
                <a:solidFill>
                  <a:srgbClr val="404040"/>
                </a:solidFill>
                <a:effectLst/>
                <a:latin typeface="Arial" panose="020B0604020202020204" pitchFamily="34" charset="0"/>
              </a:rPr>
              <a:t>Vuonna 2020 Suomessa oli </a:t>
            </a:r>
            <a:r>
              <a:rPr lang="fi-FI" sz="2800" b="1" i="0" dirty="0">
                <a:solidFill>
                  <a:srgbClr val="404040"/>
                </a:solidFill>
                <a:effectLst/>
                <a:latin typeface="Arial" panose="020B0604020202020204" pitchFamily="34" charset="0"/>
              </a:rPr>
              <a:t>106 879 </a:t>
            </a:r>
            <a:r>
              <a:rPr lang="fi-FI" sz="2800" b="0" i="0" dirty="0">
                <a:solidFill>
                  <a:srgbClr val="404040"/>
                </a:solidFill>
                <a:effectLst/>
                <a:latin typeface="Arial" panose="020B0604020202020204" pitchFamily="34" charset="0"/>
              </a:rPr>
              <a:t>rekisteröityä yhdistystä.</a:t>
            </a:r>
            <a:br>
              <a:rPr lang="fi-FI" sz="2800" b="0" i="0" dirty="0">
                <a:solidFill>
                  <a:srgbClr val="404040"/>
                </a:solidFill>
                <a:effectLst/>
                <a:latin typeface="Arial" panose="020B0604020202020204" pitchFamily="34" charset="0"/>
              </a:rPr>
            </a:br>
            <a:r>
              <a:rPr lang="fi-FI" sz="2800" b="0" i="0" dirty="0">
                <a:solidFill>
                  <a:srgbClr val="404040"/>
                </a:solidFill>
                <a:effectLst/>
                <a:latin typeface="Arial" panose="020B0604020202020204" pitchFamily="34" charset="0"/>
              </a:rPr>
              <a:t> </a:t>
            </a:r>
            <a:br>
              <a:rPr lang="fi-FI" sz="2800" b="0" i="0" dirty="0">
                <a:solidFill>
                  <a:srgbClr val="404040"/>
                </a:solidFill>
                <a:effectLst/>
                <a:latin typeface="Arial" panose="020B0604020202020204" pitchFamily="34" charset="0"/>
              </a:rPr>
            </a:br>
            <a:r>
              <a:rPr lang="fi-FI" sz="2800" b="0" i="0" dirty="0">
                <a:solidFill>
                  <a:srgbClr val="404040"/>
                </a:solidFill>
                <a:effectLst/>
                <a:latin typeface="Arial" panose="020B0604020202020204" pitchFamily="34" charset="0"/>
              </a:rPr>
              <a:t>Useat suomalaiset kuuluvat yhteen tai useampaan yhdistykseen.</a:t>
            </a:r>
            <a:br>
              <a:rPr lang="fi-FI" sz="2800" b="0" i="0" dirty="0">
                <a:solidFill>
                  <a:srgbClr val="404040"/>
                </a:solidFill>
                <a:effectLst/>
                <a:latin typeface="Arial" panose="020B0604020202020204" pitchFamily="34" charset="0"/>
              </a:rPr>
            </a:br>
            <a:br>
              <a:rPr lang="fi-FI" sz="2800" b="0" i="0" dirty="0">
                <a:solidFill>
                  <a:srgbClr val="404040"/>
                </a:solidFill>
                <a:effectLst/>
                <a:latin typeface="Arial" panose="020B0604020202020204" pitchFamily="34" charset="0"/>
              </a:rPr>
            </a:br>
            <a:r>
              <a:rPr lang="fi-FI" sz="2800" dirty="0">
                <a:solidFill>
                  <a:srgbClr val="404040"/>
                </a:solidFill>
                <a:latin typeface="Arial" panose="020B0604020202020204" pitchFamily="34" charset="0"/>
              </a:rPr>
              <a:t>Yhdistysten toiminta lähempänä julkisen ja yksityisen sektorin toimintaa kuin aiemmin.</a:t>
            </a:r>
            <a:br>
              <a:rPr lang="fi-FI" sz="2800" dirty="0">
                <a:solidFill>
                  <a:srgbClr val="404040"/>
                </a:solidFill>
                <a:latin typeface="Arial" panose="020B0604020202020204" pitchFamily="34" charset="0"/>
              </a:rPr>
            </a:br>
            <a:br>
              <a:rPr lang="fi-FI" sz="2800" b="0" i="0" dirty="0">
                <a:solidFill>
                  <a:srgbClr val="404040"/>
                </a:solidFill>
                <a:effectLst/>
                <a:latin typeface="Arial" panose="020B0604020202020204" pitchFamily="34" charset="0"/>
              </a:rPr>
            </a:br>
            <a:br>
              <a:rPr lang="fi-FI" sz="2800" b="0" i="0" dirty="0">
                <a:solidFill>
                  <a:srgbClr val="404040"/>
                </a:solidFill>
                <a:effectLst/>
                <a:latin typeface="Arial" panose="020B0604020202020204" pitchFamily="34" charset="0"/>
              </a:rPr>
            </a:br>
            <a:br>
              <a:rPr lang="fi-FI" sz="2800" b="0" i="0" dirty="0">
                <a:solidFill>
                  <a:srgbClr val="404040"/>
                </a:solidFill>
                <a:effectLst/>
                <a:latin typeface="Arial" panose="020B0604020202020204" pitchFamily="34" charset="0"/>
              </a:rPr>
            </a:br>
            <a:endParaRPr lang="en-US" sz="6000" kern="1200" dirty="0">
              <a:solidFill>
                <a:schemeClr val="tx1"/>
              </a:solidFill>
              <a:latin typeface="+mj-lt"/>
              <a:ea typeface="+mj-ea"/>
              <a:cs typeface="+mj-cs"/>
            </a:endParaRPr>
          </a:p>
        </p:txBody>
      </p:sp>
    </p:spTree>
    <p:extLst>
      <p:ext uri="{BB962C8B-B14F-4D97-AF65-F5344CB8AC3E}">
        <p14:creationId xmlns:p14="http://schemas.microsoft.com/office/powerpoint/2010/main" val="7523676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8384FB5-9ADC-4DDC-881B-597D56F5B1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1E5A9A7-95C6-4F4F-B00E-C82E07FE62E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7539" y="1417538"/>
            <a:ext cx="6875818" cy="4040744"/>
          </a:xfrm>
          <a:prstGeom prst="rect">
            <a:avLst/>
          </a:prstGeom>
          <a:gradFill>
            <a:gsLst>
              <a:gs pos="0">
                <a:srgbClr val="000000"/>
              </a:gs>
              <a:gs pos="100000">
                <a:schemeClr val="accent1">
                  <a:lumMod val="75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a:extLst>
              <a:ext uri="{FF2B5EF4-FFF2-40B4-BE49-F238E27FC236}">
                <a16:creationId xmlns:a16="http://schemas.microsoft.com/office/drawing/2014/main" id="{D07DD2DE-F619-49DD-B5E7-03A290FF4E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58495" y="2660473"/>
            <a:ext cx="4355594" cy="4038603"/>
          </a:xfrm>
          <a:prstGeom prst="rect">
            <a:avLst/>
          </a:prstGeom>
          <a:gradFill>
            <a:gsLst>
              <a:gs pos="0">
                <a:schemeClr val="accent1">
                  <a:alpha val="50000"/>
                </a:schemeClr>
              </a:gs>
              <a:gs pos="100000">
                <a:schemeClr val="accent1">
                  <a:lumMod val="50000"/>
                  <a:alpha val="0"/>
                </a:scheme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85149191-5F60-4A28-AAFF-039F96B0F3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flipH="1">
            <a:off x="-1180882" y="1638085"/>
            <a:ext cx="6857572" cy="3581401"/>
          </a:xfrm>
          <a:prstGeom prst="rect">
            <a:avLst/>
          </a:prstGeom>
          <a:gradFill>
            <a:gsLst>
              <a:gs pos="0">
                <a:srgbClr val="000000">
                  <a:alpha val="59000"/>
                </a:srgbClr>
              </a:gs>
              <a:gs pos="69000">
                <a:schemeClr val="accent1">
                  <a:alpha val="0"/>
                </a:schemeClr>
              </a:gs>
            </a:gsLst>
            <a:lin ang="13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F8260ED5-17F7-4158-B241-D51DD4CF1B7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6097846">
            <a:off x="-747355" y="1201312"/>
            <a:ext cx="4808302" cy="4088666"/>
          </a:xfrm>
          <a:custGeom>
            <a:avLst/>
            <a:gdLst>
              <a:gd name="connsiteX0" fmla="*/ 48844 w 4808302"/>
              <a:gd name="connsiteY0" fmla="*/ 2888671 h 4088666"/>
              <a:gd name="connsiteX1" fmla="*/ 0 w 4808302"/>
              <a:gd name="connsiteY1" fmla="*/ 2404151 h 4088666"/>
              <a:gd name="connsiteX2" fmla="*/ 2404151 w 4808302"/>
              <a:gd name="connsiteY2" fmla="*/ 0 h 4088666"/>
              <a:gd name="connsiteX3" fmla="*/ 4808302 w 4808302"/>
              <a:gd name="connsiteY3" fmla="*/ 2404151 h 4088666"/>
              <a:gd name="connsiteX4" fmla="*/ 4700216 w 4808302"/>
              <a:gd name="connsiteY4" fmla="*/ 3119072 h 4088666"/>
              <a:gd name="connsiteX5" fmla="*/ 4643143 w 4808302"/>
              <a:gd name="connsiteY5" fmla="*/ 3275009 h 4088666"/>
              <a:gd name="connsiteX6" fmla="*/ 690093 w 4808302"/>
              <a:gd name="connsiteY6" fmla="*/ 4088666 h 4088666"/>
              <a:gd name="connsiteX7" fmla="*/ 548991 w 4808302"/>
              <a:gd name="connsiteY7" fmla="*/ 3933414 h 4088666"/>
              <a:gd name="connsiteX8" fmla="*/ 48844 w 4808302"/>
              <a:gd name="connsiteY8" fmla="*/ 2888671 h 40886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4808302" h="4088666">
                <a:moveTo>
                  <a:pt x="48844" y="2888671"/>
                </a:moveTo>
                <a:cubicBezTo>
                  <a:pt x="16818" y="2732167"/>
                  <a:pt x="0" y="2570123"/>
                  <a:pt x="0" y="2404151"/>
                </a:cubicBezTo>
                <a:cubicBezTo>
                  <a:pt x="0" y="1076375"/>
                  <a:pt x="1076375" y="0"/>
                  <a:pt x="2404151" y="0"/>
                </a:cubicBezTo>
                <a:cubicBezTo>
                  <a:pt x="3731927" y="0"/>
                  <a:pt x="4808302" y="1076375"/>
                  <a:pt x="4808302" y="2404151"/>
                </a:cubicBezTo>
                <a:cubicBezTo>
                  <a:pt x="4808302" y="2653109"/>
                  <a:pt x="4770461" y="2893229"/>
                  <a:pt x="4700216" y="3119072"/>
                </a:cubicBezTo>
                <a:lnTo>
                  <a:pt x="4643143" y="3275009"/>
                </a:lnTo>
                <a:lnTo>
                  <a:pt x="690093" y="4088666"/>
                </a:lnTo>
                <a:lnTo>
                  <a:pt x="548991" y="3933414"/>
                </a:lnTo>
                <a:cubicBezTo>
                  <a:pt x="304015" y="3636572"/>
                  <a:pt x="128908" y="3279932"/>
                  <a:pt x="48844" y="2888671"/>
                </a:cubicBezTo>
                <a:close/>
              </a:path>
            </a:pathLst>
          </a:custGeom>
          <a:gradFill>
            <a:gsLst>
              <a:gs pos="39000">
                <a:schemeClr val="accent1">
                  <a:lumMod val="60000"/>
                  <a:lumOff val="40000"/>
                  <a:alpha val="0"/>
                </a:schemeClr>
              </a:gs>
              <a:gs pos="100000">
                <a:schemeClr val="accent1">
                  <a:lumMod val="75000"/>
                  <a:alpha val="26000"/>
                </a:schemeClr>
              </a:gs>
            </a:gsLst>
            <a:lin ang="18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 name="Otsikko 1">
            <a:extLst>
              <a:ext uri="{FF2B5EF4-FFF2-40B4-BE49-F238E27FC236}">
                <a16:creationId xmlns:a16="http://schemas.microsoft.com/office/drawing/2014/main" id="{D3401878-3517-4814-9E54-B4AEC3959815}"/>
              </a:ext>
            </a:extLst>
          </p:cNvPr>
          <p:cNvSpPr>
            <a:spLocks noGrp="1"/>
          </p:cNvSpPr>
          <p:nvPr>
            <p:ph type="title"/>
          </p:nvPr>
        </p:nvSpPr>
        <p:spPr>
          <a:xfrm>
            <a:off x="660041" y="2767106"/>
            <a:ext cx="2880828" cy="3071906"/>
          </a:xfrm>
        </p:spPr>
        <p:txBody>
          <a:bodyPr vert="horz" lIns="91440" tIns="45720" rIns="91440" bIns="45720" rtlCol="0" anchor="t">
            <a:normAutofit/>
          </a:bodyPr>
          <a:lstStyle/>
          <a:p>
            <a:r>
              <a:rPr lang="en-US" sz="2500" b="1" kern="1200">
                <a:solidFill>
                  <a:srgbClr val="FFFFFF"/>
                </a:solidFill>
                <a:latin typeface="+mj-lt"/>
                <a:ea typeface="+mj-ea"/>
                <a:cs typeface="+mj-cs"/>
              </a:rPr>
              <a:t>TILASTOTIETOA OSALLISTUMISESTA</a:t>
            </a:r>
          </a:p>
        </p:txBody>
      </p:sp>
      <p:pic>
        <p:nvPicPr>
          <p:cNvPr id="5" name="Sisällön paikkamerkki 4">
            <a:extLst>
              <a:ext uri="{FF2B5EF4-FFF2-40B4-BE49-F238E27FC236}">
                <a16:creationId xmlns:a16="http://schemas.microsoft.com/office/drawing/2014/main" id="{5DED3AC7-B54B-4052-AC8F-34B8455A53F7}"/>
              </a:ext>
            </a:extLst>
          </p:cNvPr>
          <p:cNvPicPr>
            <a:picLocks noGrp="1" noChangeAspect="1"/>
          </p:cNvPicPr>
          <p:nvPr>
            <p:ph idx="1"/>
          </p:nvPr>
        </p:nvPicPr>
        <p:blipFill>
          <a:blip r:embed="rId2">
            <a:extLst>
              <a:ext uri="{BEBA8EAE-BF5A-486C-A8C5-ECC9F3942E4B}">
                <a14:imgProps xmlns:a14="http://schemas.microsoft.com/office/drawing/2010/main">
                  <a14:imgLayer r:embed="rId3">
                    <a14:imgEffect>
                      <a14:sharpenSoften amount="50000"/>
                    </a14:imgEffect>
                  </a14:imgLayer>
                </a14:imgProps>
              </a:ext>
            </a:extLst>
          </a:blip>
          <a:stretch>
            <a:fillRect/>
          </a:stretch>
        </p:blipFill>
        <p:spPr>
          <a:xfrm>
            <a:off x="4502428" y="674184"/>
            <a:ext cx="7225748" cy="5509631"/>
          </a:xfrm>
          <a:prstGeom prst="rect">
            <a:avLst/>
          </a:prstGeom>
        </p:spPr>
      </p:pic>
    </p:spTree>
    <p:extLst>
      <p:ext uri="{BB962C8B-B14F-4D97-AF65-F5344CB8AC3E}">
        <p14:creationId xmlns:p14="http://schemas.microsoft.com/office/powerpoint/2010/main" val="13076995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56E9B3E6-E277-4D68-BA48-9CB43FFBD6E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736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1" name="Group 10">
            <a:extLst>
              <a:ext uri="{FF2B5EF4-FFF2-40B4-BE49-F238E27FC236}">
                <a16:creationId xmlns:a16="http://schemas.microsoft.com/office/drawing/2014/main" id="{AE1C45F0-260A-458C-96ED-C1F6D2151219}"/>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 y="1216597"/>
            <a:ext cx="731521" cy="673460"/>
            <a:chOff x="3940602" y="308034"/>
            <a:chExt cx="2116791" cy="3428999"/>
          </a:xfrm>
          <a:solidFill>
            <a:schemeClr val="accent4"/>
          </a:solidFill>
        </p:grpSpPr>
        <p:sp>
          <p:nvSpPr>
            <p:cNvPr id="12" name="Rectangle 11">
              <a:extLst>
                <a:ext uri="{FF2B5EF4-FFF2-40B4-BE49-F238E27FC236}">
                  <a16:creationId xmlns:a16="http://schemas.microsoft.com/office/drawing/2014/main" id="{A6604B49-AD5C-4590-B051-06C8222ECD9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3940602"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a:extLst>
                <a:ext uri="{FF2B5EF4-FFF2-40B4-BE49-F238E27FC236}">
                  <a16:creationId xmlns:a16="http://schemas.microsoft.com/office/drawing/2014/main" id="{743ECCAF-29C5-4537-947C-7EA1292463D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4715626"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ED49787B-8DE6-4467-AD0A-8DECC6E0C2D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5490650" y="308034"/>
              <a:ext cx="566743" cy="342899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6" name="Rectangle 15">
            <a:extLst>
              <a:ext uri="{FF2B5EF4-FFF2-40B4-BE49-F238E27FC236}">
                <a16:creationId xmlns:a16="http://schemas.microsoft.com/office/drawing/2014/main" id="{D5B0017B-2ECA-49AF-B397-DC140825DF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0079" y="613954"/>
            <a:ext cx="10907487" cy="1894116"/>
          </a:xfrm>
          <a:prstGeom prst="rect">
            <a:avLst/>
          </a:prstGeom>
          <a:solidFill>
            <a:schemeClr val="bg1"/>
          </a:solidFill>
          <a:ln>
            <a:noFill/>
          </a:ln>
          <a:effectLst>
            <a:outerShdw blurRad="139700" dist="127000" dir="5400000" algn="t" rotWithShape="0">
              <a:prstClr val="black">
                <a:alpha val="15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E04A04B9-16C8-4981-ACC2-F415CA99E55C}"/>
              </a:ext>
            </a:extLst>
          </p:cNvPr>
          <p:cNvSpPr>
            <a:spLocks noGrp="1"/>
          </p:cNvSpPr>
          <p:nvPr>
            <p:ph type="title"/>
          </p:nvPr>
        </p:nvSpPr>
        <p:spPr>
          <a:xfrm>
            <a:off x="1043631" y="809898"/>
            <a:ext cx="10173010" cy="1554480"/>
          </a:xfrm>
        </p:spPr>
        <p:txBody>
          <a:bodyPr anchor="ctr">
            <a:normAutofit/>
          </a:bodyPr>
          <a:lstStyle/>
          <a:p>
            <a:r>
              <a:rPr lang="fi-FI" sz="4800" b="1"/>
              <a:t>UUSI TOIMINTARYHMÄLAKI?</a:t>
            </a:r>
          </a:p>
        </p:txBody>
      </p:sp>
      <p:cxnSp>
        <p:nvCxnSpPr>
          <p:cNvPr id="18" name="Straight Connector 17">
            <a:extLst>
              <a:ext uri="{FF2B5EF4-FFF2-40B4-BE49-F238E27FC236}">
                <a16:creationId xmlns:a16="http://schemas.microsoft.com/office/drawing/2014/main" id="{6CF1BAF6-AD41-4082-B212-8A1F9A2E8779}"/>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H="1">
            <a:off x="838200" y="6485313"/>
            <a:ext cx="10515600" cy="0"/>
          </a:xfrm>
          <a:prstGeom prst="line">
            <a:avLst/>
          </a:prstGeom>
          <a:ln w="57150">
            <a:solidFill>
              <a:schemeClr val="accent4"/>
            </a:solidFill>
          </a:ln>
        </p:spPr>
        <p:style>
          <a:lnRef idx="1">
            <a:schemeClr val="accent1"/>
          </a:lnRef>
          <a:fillRef idx="0">
            <a:schemeClr val="accent1"/>
          </a:fillRef>
          <a:effectRef idx="0">
            <a:schemeClr val="accent1"/>
          </a:effectRef>
          <a:fontRef idx="minor">
            <a:schemeClr val="tx1"/>
          </a:fontRef>
        </p:style>
      </p:cxnSp>
      <p:graphicFrame>
        <p:nvGraphicFramePr>
          <p:cNvPr id="5" name="Sisällön paikkamerkki 2">
            <a:extLst>
              <a:ext uri="{FF2B5EF4-FFF2-40B4-BE49-F238E27FC236}">
                <a16:creationId xmlns:a16="http://schemas.microsoft.com/office/drawing/2014/main" id="{3EF06897-4B53-4679-9146-4F52AB5DA8BA}"/>
              </a:ext>
            </a:extLst>
          </p:cNvPr>
          <p:cNvGraphicFramePr>
            <a:graphicFrameLocks noGrp="1"/>
          </p:cNvGraphicFramePr>
          <p:nvPr>
            <p:ph idx="1"/>
            <p:extLst>
              <p:ext uri="{D42A27DB-BD31-4B8C-83A1-F6EECF244321}">
                <p14:modId xmlns:p14="http://schemas.microsoft.com/office/powerpoint/2010/main" val="2767123118"/>
              </p:ext>
            </p:extLst>
          </p:nvPr>
        </p:nvGraphicFramePr>
        <p:xfrm>
          <a:off x="904602" y="3017519"/>
          <a:ext cx="10378440" cy="320990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2620631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B819A166-7571-4003-A6B8-B62034C3ED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5093209"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Otsikko 1">
            <a:extLst>
              <a:ext uri="{FF2B5EF4-FFF2-40B4-BE49-F238E27FC236}">
                <a16:creationId xmlns:a16="http://schemas.microsoft.com/office/drawing/2014/main" id="{9A599F1A-50A4-4E20-AE1D-89F806CF31EC}"/>
              </a:ext>
            </a:extLst>
          </p:cNvPr>
          <p:cNvSpPr>
            <a:spLocks noGrp="1"/>
          </p:cNvSpPr>
          <p:nvPr>
            <p:ph type="title"/>
          </p:nvPr>
        </p:nvSpPr>
        <p:spPr>
          <a:xfrm>
            <a:off x="524741" y="620392"/>
            <a:ext cx="3808268" cy="5504688"/>
          </a:xfrm>
        </p:spPr>
        <p:txBody>
          <a:bodyPr>
            <a:normAutofit/>
          </a:bodyPr>
          <a:lstStyle/>
          <a:p>
            <a:r>
              <a:rPr lang="fi-FI" sz="5100" b="1">
                <a:solidFill>
                  <a:schemeClr val="bg1"/>
                </a:solidFill>
              </a:rPr>
              <a:t>UUDISTUKSET</a:t>
            </a:r>
          </a:p>
        </p:txBody>
      </p:sp>
      <p:graphicFrame>
        <p:nvGraphicFramePr>
          <p:cNvPr id="5" name="Sisällön paikkamerkki 2">
            <a:extLst>
              <a:ext uri="{FF2B5EF4-FFF2-40B4-BE49-F238E27FC236}">
                <a16:creationId xmlns:a16="http://schemas.microsoft.com/office/drawing/2014/main" id="{237C3E4C-AD8B-C522-DC0C-CBD57EC9061E}"/>
              </a:ext>
            </a:extLst>
          </p:cNvPr>
          <p:cNvGraphicFramePr>
            <a:graphicFrameLocks noGrp="1"/>
          </p:cNvGraphicFramePr>
          <p:nvPr>
            <p:ph idx="1"/>
            <p:extLst>
              <p:ext uri="{D42A27DB-BD31-4B8C-83A1-F6EECF244321}">
                <p14:modId xmlns:p14="http://schemas.microsoft.com/office/powerpoint/2010/main" val="1618406135"/>
              </p:ext>
            </p:extLst>
          </p:nvPr>
        </p:nvGraphicFramePr>
        <p:xfrm>
          <a:off x="5468389" y="620392"/>
          <a:ext cx="6263640" cy="5504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685300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9588DA8-065E-4F6F-8EFD-43104AB2E0C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0" name="Rectangle 9">
            <a:extLst>
              <a:ext uri="{FF2B5EF4-FFF2-40B4-BE49-F238E27FC236}">
                <a16:creationId xmlns:a16="http://schemas.microsoft.com/office/drawing/2014/main" id="{C4285719-470E-454C-AF62-8323075F1F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CD9FE4EF-C4D8-49A0-B2FF-81D8DB7D8A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4" y="1410082"/>
            <a:ext cx="6858000" cy="4037836"/>
          </a:xfrm>
          <a:prstGeom prst="rect">
            <a:avLst/>
          </a:prstGeom>
          <a:gradFill>
            <a:gsLst>
              <a:gs pos="8000">
                <a:srgbClr val="000000"/>
              </a:gs>
              <a:gs pos="100000">
                <a:schemeClr val="accent1">
                  <a:lumMod val="75000"/>
                </a:schemeClr>
              </a:gs>
            </a:gsLst>
            <a:lin ang="3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4300840D-0A0B-4512-BACA-B439D5B9C5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85" y="1420219"/>
            <a:ext cx="6857999" cy="4037839"/>
          </a:xfrm>
          <a:prstGeom prst="rect">
            <a:avLst/>
          </a:prstGeom>
          <a:gradFill>
            <a:gsLst>
              <a:gs pos="0">
                <a:srgbClr val="000000">
                  <a:alpha val="0"/>
                </a:srgbClr>
              </a:gs>
              <a:gs pos="99000">
                <a:schemeClr val="accent1">
                  <a:alpha val="46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D2B78728-A580-49A7-84F9-6EF6F583ADE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767923" y="3588085"/>
            <a:ext cx="2501979" cy="4037841"/>
          </a:xfrm>
          <a:prstGeom prst="rect">
            <a:avLst/>
          </a:prstGeom>
          <a:gradFill>
            <a:gsLst>
              <a:gs pos="2000">
                <a:schemeClr val="accent1">
                  <a:alpha val="29000"/>
                </a:schemeClr>
              </a:gs>
              <a:gs pos="100000">
                <a:srgbClr val="000000">
                  <a:alpha val="30000"/>
                </a:srgbClr>
              </a:gs>
            </a:gsLst>
            <a:lin ang="7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Freeform: Shape 17">
            <a:extLst>
              <a:ext uri="{FF2B5EF4-FFF2-40B4-BE49-F238E27FC236}">
                <a16:creationId xmlns:a16="http://schemas.microsoft.com/office/drawing/2014/main" id="{38FAA1A1-D861-433F-88FA-1E9D6FD31D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0635413">
            <a:off x="-501737" y="969718"/>
            <a:ext cx="3900357" cy="4178958"/>
          </a:xfrm>
          <a:custGeom>
            <a:avLst/>
            <a:gdLst>
              <a:gd name="connsiteX0" fmla="*/ 2432225 w 3900357"/>
              <a:gd name="connsiteY0" fmla="*/ 93939 h 4178958"/>
              <a:gd name="connsiteX1" fmla="*/ 3900357 w 3900357"/>
              <a:gd name="connsiteY1" fmla="*/ 2089479 h 4178958"/>
              <a:gd name="connsiteX2" fmla="*/ 1810878 w 3900357"/>
              <a:gd name="connsiteY2" fmla="*/ 4178958 h 4178958"/>
              <a:gd name="connsiteX3" fmla="*/ 78249 w 3900357"/>
              <a:gd name="connsiteY3" fmla="*/ 3257727 h 4178958"/>
              <a:gd name="connsiteX4" fmla="*/ 0 w 3900357"/>
              <a:gd name="connsiteY4" fmla="*/ 3128923 h 4178958"/>
              <a:gd name="connsiteX5" fmla="*/ 831324 w 3900357"/>
              <a:gd name="connsiteY5" fmla="*/ 244281 h 4178958"/>
              <a:gd name="connsiteX6" fmla="*/ 997559 w 3900357"/>
              <a:gd name="connsiteY6" fmla="*/ 164202 h 4178958"/>
              <a:gd name="connsiteX7" fmla="*/ 1810878 w 3900357"/>
              <a:gd name="connsiteY7" fmla="*/ 0 h 4178958"/>
              <a:gd name="connsiteX8" fmla="*/ 2432225 w 3900357"/>
              <a:gd name="connsiteY8" fmla="*/ 93939 h 417895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900357" h="4178958">
                <a:moveTo>
                  <a:pt x="2432225" y="93939"/>
                </a:moveTo>
                <a:cubicBezTo>
                  <a:pt x="3282786" y="358491"/>
                  <a:pt x="3900357" y="1151865"/>
                  <a:pt x="3900357" y="2089479"/>
                </a:cubicBezTo>
                <a:cubicBezTo>
                  <a:pt x="3900357" y="3243466"/>
                  <a:pt x="2964865" y="4178958"/>
                  <a:pt x="1810878" y="4178958"/>
                </a:cubicBezTo>
                <a:cubicBezTo>
                  <a:pt x="1089636" y="4178958"/>
                  <a:pt x="453744" y="3813531"/>
                  <a:pt x="78249" y="3257727"/>
                </a:cubicBezTo>
                <a:lnTo>
                  <a:pt x="0" y="3128923"/>
                </a:lnTo>
                <a:lnTo>
                  <a:pt x="831324" y="244281"/>
                </a:lnTo>
                <a:lnTo>
                  <a:pt x="997559" y="164202"/>
                </a:lnTo>
                <a:cubicBezTo>
                  <a:pt x="1247540" y="58468"/>
                  <a:pt x="1522381" y="0"/>
                  <a:pt x="1810878" y="0"/>
                </a:cubicBezTo>
                <a:cubicBezTo>
                  <a:pt x="2027251" y="0"/>
                  <a:pt x="2235942" y="32888"/>
                  <a:pt x="2432225" y="93939"/>
                </a:cubicBezTo>
                <a:close/>
              </a:path>
            </a:pathLst>
          </a:custGeom>
          <a:gradFill>
            <a:gsLst>
              <a:gs pos="29000">
                <a:srgbClr val="000000">
                  <a:alpha val="0"/>
                </a:srgbClr>
              </a:gs>
              <a:gs pos="100000">
                <a:schemeClr val="accent1">
                  <a:alpha val="43000"/>
                </a:schemeClr>
              </a:gs>
            </a:gsLst>
            <a:lin ang="1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20" name="Rectangle 19">
            <a:extLst>
              <a:ext uri="{FF2B5EF4-FFF2-40B4-BE49-F238E27FC236}">
                <a16:creationId xmlns:a16="http://schemas.microsoft.com/office/drawing/2014/main" id="{8D71EDA1-87BF-4D5D-AB79-F346FD19278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H="1">
            <a:off x="-1410093" y="1399943"/>
            <a:ext cx="6858003" cy="4037835"/>
          </a:xfrm>
          <a:prstGeom prst="rect">
            <a:avLst/>
          </a:prstGeom>
          <a:gradFill>
            <a:gsLst>
              <a:gs pos="0">
                <a:srgbClr val="000000">
                  <a:alpha val="0"/>
                </a:srgbClr>
              </a:gs>
              <a:gs pos="99000">
                <a:schemeClr val="accent1">
                  <a:lumMod val="60000"/>
                  <a:lumOff val="40000"/>
                  <a:alpha val="11000"/>
                </a:schemeClr>
              </a:gs>
            </a:gsLst>
            <a:lin ang="7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Otsikko 1">
            <a:extLst>
              <a:ext uri="{FF2B5EF4-FFF2-40B4-BE49-F238E27FC236}">
                <a16:creationId xmlns:a16="http://schemas.microsoft.com/office/drawing/2014/main" id="{81E04A72-C67B-4958-80A4-B9ACCA61B106}"/>
              </a:ext>
            </a:extLst>
          </p:cNvPr>
          <p:cNvSpPr>
            <a:spLocks noGrp="1"/>
          </p:cNvSpPr>
          <p:nvPr>
            <p:ph type="title"/>
          </p:nvPr>
        </p:nvSpPr>
        <p:spPr>
          <a:xfrm>
            <a:off x="466722" y="586855"/>
            <a:ext cx="3201366" cy="3387497"/>
          </a:xfrm>
        </p:spPr>
        <p:txBody>
          <a:bodyPr anchor="b">
            <a:normAutofit/>
          </a:bodyPr>
          <a:lstStyle/>
          <a:p>
            <a:pPr algn="r"/>
            <a:r>
              <a:rPr lang="fi-FI" sz="2800">
                <a:solidFill>
                  <a:srgbClr val="FFFFFF"/>
                </a:solidFill>
              </a:rPr>
              <a:t>. MITÄ YHDISTYSTOIMINTA ON?</a:t>
            </a:r>
          </a:p>
        </p:txBody>
      </p:sp>
      <p:sp>
        <p:nvSpPr>
          <p:cNvPr id="27" name="Sisällön paikkamerkki 2">
            <a:extLst>
              <a:ext uri="{FF2B5EF4-FFF2-40B4-BE49-F238E27FC236}">
                <a16:creationId xmlns:a16="http://schemas.microsoft.com/office/drawing/2014/main" id="{92EA2913-9C80-468D-BED3-53DB75C539C5}"/>
              </a:ext>
            </a:extLst>
          </p:cNvPr>
          <p:cNvSpPr>
            <a:spLocks noGrp="1"/>
          </p:cNvSpPr>
          <p:nvPr>
            <p:ph idx="1"/>
          </p:nvPr>
        </p:nvSpPr>
        <p:spPr>
          <a:xfrm>
            <a:off x="4810259" y="649480"/>
            <a:ext cx="6555347" cy="5546047"/>
          </a:xfrm>
        </p:spPr>
        <p:txBody>
          <a:bodyPr anchor="ctr">
            <a:normAutofit/>
          </a:bodyPr>
          <a:lstStyle/>
          <a:p>
            <a:r>
              <a:rPr lang="fi-FI" sz="2000" dirty="0"/>
              <a:t>Joukko henkilöitä voi perustaa yhdistyksen yhteisen asian ja kiinnostuksen ympärille.</a:t>
            </a:r>
          </a:p>
          <a:p>
            <a:pPr lvl="1"/>
            <a:r>
              <a:rPr lang="fi-FI" sz="2000" dirty="0"/>
              <a:t>Tarkoitus ei saa olla lain tai hyvien tapojen vastainen</a:t>
            </a:r>
          </a:p>
          <a:p>
            <a:r>
              <a:rPr lang="fi-FI" sz="2000" dirty="0"/>
              <a:t>”Toimin aktiivisesti sellaisessa yhdistyksessä, joka tukee elämäntapaani ja antaa ainutlaatuista vertaistukea, jota en voi muualta saada. Valitsemaani elämäntapaan liittyy vaitiolovelvollisuus, jolloin asioita ei voi jakaa missä tahansa. ”</a:t>
            </a:r>
          </a:p>
          <a:p>
            <a:r>
              <a:rPr lang="fi-FI" sz="2000" dirty="0"/>
              <a:t>Yhdistystoimintaan liittyvien tehtävien vastaanottaminen perustuu vapaaehtoisuuteen</a:t>
            </a:r>
          </a:p>
          <a:p>
            <a:r>
              <a:rPr lang="fi-FI" sz="2000" dirty="0"/>
              <a:t>Jäsenen velvollisuutena on maksaa säännöissä määritelty jäsenmaksu. Toimiva yhdistys tarvitsee niin rivijäseniä kuin myös luottamustehtäviin sitoutuvia henkilöitä. </a:t>
            </a:r>
          </a:p>
          <a:p>
            <a:r>
              <a:rPr lang="fi-FI" sz="2000" dirty="0"/>
              <a:t>Yhdistystoiminta ei tavoittele voittoa</a:t>
            </a:r>
          </a:p>
        </p:txBody>
      </p:sp>
    </p:spTree>
    <p:extLst>
      <p:ext uri="{BB962C8B-B14F-4D97-AF65-F5344CB8AC3E}">
        <p14:creationId xmlns:p14="http://schemas.microsoft.com/office/powerpoint/2010/main" val="3316577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8">
            <a:extLst>
              <a:ext uri="{FF2B5EF4-FFF2-40B4-BE49-F238E27FC236}">
                <a16:creationId xmlns:a16="http://schemas.microsoft.com/office/drawing/2014/main" id="{C05CBC3C-2E5A-4839-8B9B-2E5A6ADF0F5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Freeform: Shape 10">
            <a:extLst>
              <a:ext uri="{FF2B5EF4-FFF2-40B4-BE49-F238E27FC236}">
                <a16:creationId xmlns:a16="http://schemas.microsoft.com/office/drawing/2014/main" id="{DB5B423A-57CC-4C58-AA26-8E2E862B03A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5217023" cy="3994777"/>
          </a:xfrm>
          <a:custGeom>
            <a:avLst/>
            <a:gdLst>
              <a:gd name="connsiteX0" fmla="*/ 1945461 w 5217023"/>
              <a:gd name="connsiteY0" fmla="*/ 3787398 h 3994777"/>
              <a:gd name="connsiteX1" fmla="*/ 1942113 w 5217023"/>
              <a:gd name="connsiteY1" fmla="*/ 3790053 h 3994777"/>
              <a:gd name="connsiteX2" fmla="*/ 1946982 w 5217023"/>
              <a:gd name="connsiteY2" fmla="*/ 3787990 h 3994777"/>
              <a:gd name="connsiteX3" fmla="*/ 1945461 w 5217023"/>
              <a:gd name="connsiteY3" fmla="*/ 3787398 h 3994777"/>
              <a:gd name="connsiteX4" fmla="*/ 0 w 5217023"/>
              <a:gd name="connsiteY4" fmla="*/ 0 h 3994777"/>
              <a:gd name="connsiteX5" fmla="*/ 5030958 w 5217023"/>
              <a:gd name="connsiteY5" fmla="*/ 0 h 3994777"/>
              <a:gd name="connsiteX6" fmla="*/ 5046198 w 5217023"/>
              <a:gd name="connsiteY6" fmla="*/ 153449 h 3994777"/>
              <a:gd name="connsiteX7" fmla="*/ 5055729 w 5217023"/>
              <a:gd name="connsiteY7" fmla="*/ 415828 h 3994777"/>
              <a:gd name="connsiteX8" fmla="*/ 4735242 w 5217023"/>
              <a:gd name="connsiteY8" fmla="*/ 1867130 h 3994777"/>
              <a:gd name="connsiteX9" fmla="*/ 3907395 w 5217023"/>
              <a:gd name="connsiteY9" fmla="*/ 2938441 h 3994777"/>
              <a:gd name="connsiteX10" fmla="*/ 3946497 w 5217023"/>
              <a:gd name="connsiteY10" fmla="*/ 2908567 h 3994777"/>
              <a:gd name="connsiteX11" fmla="*/ 4585421 w 5217023"/>
              <a:gd name="connsiteY11" fmla="*/ 2188401 h 3994777"/>
              <a:gd name="connsiteX12" fmla="*/ 5142585 w 5217023"/>
              <a:gd name="connsiteY12" fmla="*/ 276891 h 3994777"/>
              <a:gd name="connsiteX13" fmla="*/ 5121833 w 5217023"/>
              <a:gd name="connsiteY13" fmla="*/ 30208 h 3994777"/>
              <a:gd name="connsiteX14" fmla="*/ 5116229 w 5217023"/>
              <a:gd name="connsiteY14" fmla="*/ 0 h 3994777"/>
              <a:gd name="connsiteX15" fmla="*/ 5184724 w 5217023"/>
              <a:gd name="connsiteY15" fmla="*/ 0 h 3994777"/>
              <a:gd name="connsiteX16" fmla="*/ 5196265 w 5217023"/>
              <a:gd name="connsiteY16" fmla="*/ 66113 h 3994777"/>
              <a:gd name="connsiteX17" fmla="*/ 5058603 w 5217023"/>
              <a:gd name="connsiteY17" fmla="*/ 1368242 h 3994777"/>
              <a:gd name="connsiteX18" fmla="*/ 4096624 w 5217023"/>
              <a:gd name="connsiteY18" fmla="*/ 2870829 h 3994777"/>
              <a:gd name="connsiteX19" fmla="*/ 3833203 w 5217023"/>
              <a:gd name="connsiteY19" fmla="*/ 3092190 h 3994777"/>
              <a:gd name="connsiteX20" fmla="*/ 3536509 w 5217023"/>
              <a:gd name="connsiteY20" fmla="*/ 3297128 h 3994777"/>
              <a:gd name="connsiteX21" fmla="*/ 3148966 w 5217023"/>
              <a:gd name="connsiteY21" fmla="*/ 3485478 h 3994777"/>
              <a:gd name="connsiteX22" fmla="*/ 1860557 w 5217023"/>
              <a:gd name="connsiteY22" fmla="*/ 3880910 h 3994777"/>
              <a:gd name="connsiteX23" fmla="*/ 573715 w 5217023"/>
              <a:gd name="connsiteY23" fmla="*/ 3983764 h 3994777"/>
              <a:gd name="connsiteX24" fmla="*/ 108410 w 5217023"/>
              <a:gd name="connsiteY24" fmla="*/ 3908816 h 3994777"/>
              <a:gd name="connsiteX25" fmla="*/ 0 w 5217023"/>
              <a:gd name="connsiteY25" fmla="*/ 3876793 h 3994777"/>
              <a:gd name="connsiteX26" fmla="*/ 0 w 5217023"/>
              <a:gd name="connsiteY26" fmla="*/ 3802912 h 3994777"/>
              <a:gd name="connsiteX27" fmla="*/ 36975 w 5217023"/>
              <a:gd name="connsiteY27" fmla="*/ 3815954 h 3994777"/>
              <a:gd name="connsiteX28" fmla="*/ 561628 w 5217023"/>
              <a:gd name="connsiteY28" fmla="*/ 3912655 h 3994777"/>
              <a:gd name="connsiteX29" fmla="*/ 1683086 w 5217023"/>
              <a:gd name="connsiteY29" fmla="*/ 3844334 h 3994777"/>
              <a:gd name="connsiteX30" fmla="*/ 1806023 w 5217023"/>
              <a:gd name="connsiteY30" fmla="*/ 3820992 h 3994777"/>
              <a:gd name="connsiteX31" fmla="*/ 1921817 w 5217023"/>
              <a:gd name="connsiteY31" fmla="*/ 3795747 h 3994777"/>
              <a:gd name="connsiteX32" fmla="*/ 1243689 w 5217023"/>
              <a:gd name="connsiteY32" fmla="*/ 3846539 h 3994777"/>
              <a:gd name="connsiteX33" fmla="*/ 62875 w 5217023"/>
              <a:gd name="connsiteY33" fmla="*/ 3668143 h 3994777"/>
              <a:gd name="connsiteX34" fmla="*/ 0 w 5217023"/>
              <a:gd name="connsiteY34" fmla="*/ 3644185 h 39947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Lst>
            <a:rect l="l" t="t" r="r" b="b"/>
            <a:pathLst>
              <a:path w="5217023" h="3994777">
                <a:moveTo>
                  <a:pt x="1945461" y="3787398"/>
                </a:moveTo>
                <a:lnTo>
                  <a:pt x="1942113" y="3790053"/>
                </a:lnTo>
                <a:lnTo>
                  <a:pt x="1946982" y="3787990"/>
                </a:lnTo>
                <a:cubicBezTo>
                  <a:pt x="1946982" y="3787990"/>
                  <a:pt x="1946379" y="3787019"/>
                  <a:pt x="1945461" y="3787398"/>
                </a:cubicBezTo>
                <a:close/>
                <a:moveTo>
                  <a:pt x="0" y="0"/>
                </a:moveTo>
                <a:lnTo>
                  <a:pt x="5030958" y="0"/>
                </a:lnTo>
                <a:lnTo>
                  <a:pt x="5046198" y="153449"/>
                </a:lnTo>
                <a:cubicBezTo>
                  <a:pt x="5052189" y="240558"/>
                  <a:pt x="5055458" y="328007"/>
                  <a:pt x="5055729" y="415828"/>
                </a:cubicBezTo>
                <a:cubicBezTo>
                  <a:pt x="5057604" y="923672"/>
                  <a:pt x="4959210" y="1409054"/>
                  <a:pt x="4735242" y="1867130"/>
                </a:cubicBezTo>
                <a:cubicBezTo>
                  <a:pt x="4533284" y="2280198"/>
                  <a:pt x="4248921" y="2629330"/>
                  <a:pt x="3907395" y="2938441"/>
                </a:cubicBezTo>
                <a:cubicBezTo>
                  <a:pt x="3922498" y="2931535"/>
                  <a:pt x="3935859" y="2921330"/>
                  <a:pt x="3946497" y="2908567"/>
                </a:cubicBezTo>
                <a:cubicBezTo>
                  <a:pt x="4193494" y="2700987"/>
                  <a:pt x="4408756" y="2458364"/>
                  <a:pt x="4585421" y="2188401"/>
                </a:cubicBezTo>
                <a:cubicBezTo>
                  <a:pt x="4967641" y="1608533"/>
                  <a:pt x="5169304" y="975361"/>
                  <a:pt x="5142585" y="276891"/>
                </a:cubicBezTo>
                <a:cubicBezTo>
                  <a:pt x="5139764" y="194215"/>
                  <a:pt x="5132824" y="111888"/>
                  <a:pt x="5121833" y="30208"/>
                </a:cubicBezTo>
                <a:lnTo>
                  <a:pt x="5116229" y="0"/>
                </a:lnTo>
                <a:lnTo>
                  <a:pt x="5184724" y="0"/>
                </a:lnTo>
                <a:lnTo>
                  <a:pt x="5196265" y="66113"/>
                </a:lnTo>
                <a:cubicBezTo>
                  <a:pt x="5249921" y="496647"/>
                  <a:pt x="5197997" y="931171"/>
                  <a:pt x="5058603" y="1368242"/>
                </a:cubicBezTo>
                <a:cubicBezTo>
                  <a:pt x="4872414" y="1953929"/>
                  <a:pt x="4544298" y="2451351"/>
                  <a:pt x="4096624" y="2870829"/>
                </a:cubicBezTo>
                <a:cubicBezTo>
                  <a:pt x="4012832" y="2949426"/>
                  <a:pt x="3924415" y="3022439"/>
                  <a:pt x="3833203" y="3092190"/>
                </a:cubicBezTo>
                <a:cubicBezTo>
                  <a:pt x="3741992" y="3161943"/>
                  <a:pt x="3648667" y="3225510"/>
                  <a:pt x="3536509" y="3297128"/>
                </a:cubicBezTo>
                <a:cubicBezTo>
                  <a:pt x="3427215" y="3372735"/>
                  <a:pt x="3288598" y="3430233"/>
                  <a:pt x="3148966" y="3485478"/>
                </a:cubicBezTo>
                <a:cubicBezTo>
                  <a:pt x="2729930" y="3651299"/>
                  <a:pt x="2302194" y="3788890"/>
                  <a:pt x="1860557" y="3880910"/>
                </a:cubicBezTo>
                <a:cubicBezTo>
                  <a:pt x="1435974" y="3969444"/>
                  <a:pt x="1008052" y="4017957"/>
                  <a:pt x="573715" y="3983764"/>
                </a:cubicBezTo>
                <a:cubicBezTo>
                  <a:pt x="415134" y="3971300"/>
                  <a:pt x="259585" y="3947743"/>
                  <a:pt x="108410" y="3908816"/>
                </a:cubicBezTo>
                <a:lnTo>
                  <a:pt x="0" y="3876793"/>
                </a:lnTo>
                <a:lnTo>
                  <a:pt x="0" y="3802912"/>
                </a:lnTo>
                <a:lnTo>
                  <a:pt x="36975" y="3815954"/>
                </a:lnTo>
                <a:cubicBezTo>
                  <a:pt x="206404" y="3867475"/>
                  <a:pt x="382020" y="3897326"/>
                  <a:pt x="561628" y="3912655"/>
                </a:cubicBezTo>
                <a:cubicBezTo>
                  <a:pt x="938583" y="3944832"/>
                  <a:pt x="1311814" y="3910697"/>
                  <a:pt x="1683086" y="3844334"/>
                </a:cubicBezTo>
                <a:cubicBezTo>
                  <a:pt x="1724123" y="3837151"/>
                  <a:pt x="1765097" y="3829374"/>
                  <a:pt x="1806023" y="3820992"/>
                </a:cubicBezTo>
                <a:cubicBezTo>
                  <a:pt x="1844740" y="3813079"/>
                  <a:pt x="1883218" y="3804161"/>
                  <a:pt x="1921817" y="3795747"/>
                </a:cubicBezTo>
                <a:cubicBezTo>
                  <a:pt x="1697011" y="3826435"/>
                  <a:pt x="1470551" y="3843387"/>
                  <a:pt x="1243689" y="3846539"/>
                </a:cubicBezTo>
                <a:cubicBezTo>
                  <a:pt x="839058" y="3849054"/>
                  <a:pt x="443424" y="3800206"/>
                  <a:pt x="62875" y="3668143"/>
                </a:cubicBezTo>
                <a:lnTo>
                  <a:pt x="0" y="3644185"/>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Otsikko 1">
            <a:extLst>
              <a:ext uri="{FF2B5EF4-FFF2-40B4-BE49-F238E27FC236}">
                <a16:creationId xmlns:a16="http://schemas.microsoft.com/office/drawing/2014/main" id="{4E21FB63-01B6-4B99-B9A1-7DC8BF25890F}"/>
              </a:ext>
            </a:extLst>
          </p:cNvPr>
          <p:cNvSpPr>
            <a:spLocks noGrp="1"/>
          </p:cNvSpPr>
          <p:nvPr>
            <p:ph type="title"/>
          </p:nvPr>
        </p:nvSpPr>
        <p:spPr>
          <a:xfrm>
            <a:off x="838200" y="673770"/>
            <a:ext cx="3220329" cy="2027227"/>
          </a:xfrm>
        </p:spPr>
        <p:txBody>
          <a:bodyPr anchor="t">
            <a:normAutofit/>
          </a:bodyPr>
          <a:lstStyle/>
          <a:p>
            <a:r>
              <a:rPr lang="fi-FI" sz="4600">
                <a:solidFill>
                  <a:srgbClr val="FFFFFF"/>
                </a:solidFill>
              </a:rPr>
              <a:t>TOIMINTAA OHJAAVAT SÄÄNNÖT</a:t>
            </a:r>
          </a:p>
        </p:txBody>
      </p:sp>
      <p:graphicFrame>
        <p:nvGraphicFramePr>
          <p:cNvPr id="5" name="Sisällön paikkamerkki 2">
            <a:extLst>
              <a:ext uri="{FF2B5EF4-FFF2-40B4-BE49-F238E27FC236}">
                <a16:creationId xmlns:a16="http://schemas.microsoft.com/office/drawing/2014/main" id="{6B443553-B366-EDCF-8B3C-29AE84793CE3}"/>
              </a:ext>
            </a:extLst>
          </p:cNvPr>
          <p:cNvGraphicFramePr>
            <a:graphicFrameLocks noGrp="1"/>
          </p:cNvGraphicFramePr>
          <p:nvPr>
            <p:ph idx="1"/>
            <p:extLst>
              <p:ext uri="{D42A27DB-BD31-4B8C-83A1-F6EECF244321}">
                <p14:modId xmlns:p14="http://schemas.microsoft.com/office/powerpoint/2010/main" val="3247066190"/>
              </p:ext>
            </p:extLst>
          </p:nvPr>
        </p:nvGraphicFramePr>
        <p:xfrm>
          <a:off x="5542672" y="541606"/>
          <a:ext cx="5811128" cy="567821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508827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Otsikko 1">
            <a:extLst>
              <a:ext uri="{FF2B5EF4-FFF2-40B4-BE49-F238E27FC236}">
                <a16:creationId xmlns:a16="http://schemas.microsoft.com/office/drawing/2014/main" id="{40485976-3E38-4CFD-A4B5-231141C680D0}"/>
              </a:ext>
            </a:extLst>
          </p:cNvPr>
          <p:cNvSpPr>
            <a:spLocks noGrp="1"/>
          </p:cNvSpPr>
          <p:nvPr>
            <p:ph type="title"/>
          </p:nvPr>
        </p:nvSpPr>
        <p:spPr>
          <a:xfrm>
            <a:off x="958506" y="800392"/>
            <a:ext cx="10264697" cy="1212102"/>
          </a:xfrm>
        </p:spPr>
        <p:txBody>
          <a:bodyPr>
            <a:normAutofit/>
          </a:bodyPr>
          <a:lstStyle/>
          <a:p>
            <a:r>
              <a:rPr lang="fi-FI" sz="4000">
                <a:solidFill>
                  <a:srgbClr val="FFFFFF"/>
                </a:solidFill>
              </a:rPr>
              <a:t>TOIMINTAA OHJAAVAT SÄÄNNÖT</a:t>
            </a:r>
          </a:p>
        </p:txBody>
      </p:sp>
      <p:sp>
        <p:nvSpPr>
          <p:cNvPr id="11" name="Sisällön paikkamerkki 2">
            <a:extLst>
              <a:ext uri="{FF2B5EF4-FFF2-40B4-BE49-F238E27FC236}">
                <a16:creationId xmlns:a16="http://schemas.microsoft.com/office/drawing/2014/main" id="{4A48E6F1-DA41-46D8-ACA6-BD9A0F85E8B8}"/>
              </a:ext>
            </a:extLst>
          </p:cNvPr>
          <p:cNvSpPr>
            <a:spLocks noGrp="1"/>
          </p:cNvSpPr>
          <p:nvPr>
            <p:ph idx="1"/>
          </p:nvPr>
        </p:nvSpPr>
        <p:spPr>
          <a:xfrm>
            <a:off x="1367624" y="2490436"/>
            <a:ext cx="9708995" cy="3567173"/>
          </a:xfrm>
        </p:spPr>
        <p:txBody>
          <a:bodyPr anchor="ctr">
            <a:normAutofit/>
          </a:bodyPr>
          <a:lstStyle/>
          <a:p>
            <a:pPr fontAlgn="base"/>
            <a:r>
              <a:rPr lang="fi-FI" sz="2000" b="0" i="0">
                <a:effectLst/>
                <a:latin typeface="IntervalSansProRegular"/>
              </a:rPr>
              <a:t>7) milloin yhdistyksen hallitus ja tilintarkastajat sekä toiminnantarkastajat valitaan, tilinpäätös vahvistetaan ja vastuuvapaudesta päätetään; </a:t>
            </a:r>
            <a:r>
              <a:rPr lang="fi-FI" sz="2000" b="0" i="0" u="sng">
                <a:effectLst/>
                <a:latin typeface="inherit"/>
                <a:hlinkClick r:id="rId2" tooltip="Linkki muutossäädöksen voimaantulotietoihin"/>
              </a:rPr>
              <a:t>(16.7.2010/678)</a:t>
            </a:r>
            <a:endParaRPr lang="fi-FI" sz="2000" b="0" i="0">
              <a:effectLst/>
              <a:latin typeface="IntervalSansProRegular"/>
            </a:endParaRPr>
          </a:p>
          <a:p>
            <a:pPr fontAlgn="base"/>
            <a:r>
              <a:rPr lang="fi-FI" sz="2000" b="0" i="0">
                <a:effectLst/>
                <a:latin typeface="IntervalSansProRegular"/>
              </a:rPr>
              <a:t>8) miten ja missä ajassa yhdistyksen kokous on kutsuttava koolle; sekä</a:t>
            </a:r>
          </a:p>
          <a:p>
            <a:pPr fontAlgn="base"/>
            <a:r>
              <a:rPr lang="fi-FI" sz="2000" b="0" i="0">
                <a:effectLst/>
                <a:latin typeface="IntervalSansProRegular"/>
              </a:rPr>
              <a:t>9) miten yhdistyksen varat on käytettävä, jos yhdistys purkautuu tai lakkautetaan.</a:t>
            </a:r>
          </a:p>
          <a:p>
            <a:r>
              <a:rPr lang="fi-FI" sz="2000"/>
              <a:t>yhdistyksen on pidettävä jäsenluetteloa. Sen pitämisestä vastaa yhdistyksen hallitus</a:t>
            </a:r>
          </a:p>
          <a:p>
            <a:r>
              <a:rPr lang="fi-FI" sz="2000"/>
              <a:t>Toimintaa ohjaa myös kirjanpitolaki ja -asetus, tilintarkastuslaki, yhdistyksen talous- ja johtosääntö, henkilötietoja tuloverolaki (22 § ja23§). Muita toiminnan laajuudesta riippuvia yleisimpiä säädöksiä ovat työsopimuslaki, työturvallisuuslaki, vuosilomalaki ja arpajaislaki. </a:t>
            </a:r>
          </a:p>
        </p:txBody>
      </p:sp>
    </p:spTree>
    <p:extLst>
      <p:ext uri="{BB962C8B-B14F-4D97-AF65-F5344CB8AC3E}">
        <p14:creationId xmlns:p14="http://schemas.microsoft.com/office/powerpoint/2010/main" val="26705696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27B839B-9ADE-406B-8590-F1CAEDED45A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45">
            <a:extLst>
              <a:ext uri="{FF2B5EF4-FFF2-40B4-BE49-F238E27FC236}">
                <a16:creationId xmlns:a16="http://schemas.microsoft.com/office/drawing/2014/main" id="{CFE45BF0-46DB-408C-B5F7-7B11716805D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1022350"/>
            <a:ext cx="709612" cy="2095501"/>
          </a:xfrm>
          <a:custGeom>
            <a:avLst/>
            <a:gdLst>
              <a:gd name="T0" fmla="*/ 447 w 447"/>
              <a:gd name="T1" fmla="*/ 1363 h 1363"/>
              <a:gd name="T2" fmla="*/ 0 w 447"/>
              <a:gd name="T3" fmla="*/ 987 h 1363"/>
              <a:gd name="T4" fmla="*/ 0 w 447"/>
              <a:gd name="T5" fmla="*/ 0 h 1363"/>
              <a:gd name="T6" fmla="*/ 447 w 447"/>
              <a:gd name="T7" fmla="*/ 376 h 1363"/>
              <a:gd name="T8" fmla="*/ 447 w 447"/>
              <a:gd name="T9" fmla="*/ 1363 h 1363"/>
            </a:gdLst>
            <a:ahLst/>
            <a:cxnLst>
              <a:cxn ang="0">
                <a:pos x="T0" y="T1"/>
              </a:cxn>
              <a:cxn ang="0">
                <a:pos x="T2" y="T3"/>
              </a:cxn>
              <a:cxn ang="0">
                <a:pos x="T4" y="T5"/>
              </a:cxn>
              <a:cxn ang="0">
                <a:pos x="T6" y="T7"/>
              </a:cxn>
              <a:cxn ang="0">
                <a:pos x="T8" y="T9"/>
              </a:cxn>
            </a:cxnLst>
            <a:rect l="0" t="0" r="r" b="b"/>
            <a:pathLst>
              <a:path w="447" h="1363">
                <a:moveTo>
                  <a:pt x="447" y="1363"/>
                </a:moveTo>
                <a:lnTo>
                  <a:pt x="0" y="987"/>
                </a:lnTo>
                <a:lnTo>
                  <a:pt x="0" y="0"/>
                </a:lnTo>
                <a:lnTo>
                  <a:pt x="447" y="376"/>
                </a:lnTo>
                <a:lnTo>
                  <a:pt x="447" y="1363"/>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46">
            <a:extLst>
              <a:ext uri="{FF2B5EF4-FFF2-40B4-BE49-F238E27FC236}">
                <a16:creationId xmlns:a16="http://schemas.microsoft.com/office/drawing/2014/main" id="{2AEBC8F2-97B1-41B4-93F1-2D289E197FB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409710" y="837744"/>
            <a:ext cx="403225" cy="1705431"/>
          </a:xfrm>
          <a:custGeom>
            <a:avLst/>
            <a:gdLst>
              <a:gd name="T0" fmla="*/ 254 w 254"/>
              <a:gd name="T1" fmla="*/ 987 h 1109"/>
              <a:gd name="T2" fmla="*/ 0 w 254"/>
              <a:gd name="T3" fmla="*/ 1109 h 1109"/>
              <a:gd name="T4" fmla="*/ 0 w 254"/>
              <a:gd name="T5" fmla="*/ 119 h 1109"/>
              <a:gd name="T6" fmla="*/ 254 w 254"/>
              <a:gd name="T7" fmla="*/ 0 h 1109"/>
              <a:gd name="T8" fmla="*/ 254 w 254"/>
              <a:gd name="T9" fmla="*/ 987 h 1109"/>
            </a:gdLst>
            <a:ahLst/>
            <a:cxnLst>
              <a:cxn ang="0">
                <a:pos x="T0" y="T1"/>
              </a:cxn>
              <a:cxn ang="0">
                <a:pos x="T2" y="T3"/>
              </a:cxn>
              <a:cxn ang="0">
                <a:pos x="T4" y="T5"/>
              </a:cxn>
              <a:cxn ang="0">
                <a:pos x="T6" y="T7"/>
              </a:cxn>
              <a:cxn ang="0">
                <a:pos x="T8" y="T9"/>
              </a:cxn>
            </a:cxnLst>
            <a:rect l="0" t="0" r="r" b="b"/>
            <a:pathLst>
              <a:path w="254" h="1109">
                <a:moveTo>
                  <a:pt x="254" y="987"/>
                </a:moveTo>
                <a:lnTo>
                  <a:pt x="0" y="1109"/>
                </a:lnTo>
                <a:lnTo>
                  <a:pt x="0" y="119"/>
                </a:lnTo>
                <a:lnTo>
                  <a:pt x="254" y="0"/>
                </a:lnTo>
                <a:lnTo>
                  <a:pt x="254" y="98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4" name="Freeform 47">
            <a:extLst>
              <a:ext uri="{FF2B5EF4-FFF2-40B4-BE49-F238E27FC236}">
                <a16:creationId xmlns:a16="http://schemas.microsoft.com/office/drawing/2014/main" id="{472E3A19-F5D5-48FC-BB9C-48C2F68F59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660" y="640894"/>
            <a:ext cx="168275" cy="1713195"/>
          </a:xfrm>
          <a:custGeom>
            <a:avLst/>
            <a:gdLst>
              <a:gd name="T0" fmla="*/ 106 w 106"/>
              <a:gd name="T1" fmla="*/ 1114 h 1114"/>
              <a:gd name="T2" fmla="*/ 0 w 106"/>
              <a:gd name="T3" fmla="*/ 1005 h 1114"/>
              <a:gd name="T4" fmla="*/ 0 w 106"/>
              <a:gd name="T5" fmla="*/ 0 h 1114"/>
              <a:gd name="T6" fmla="*/ 106 w 106"/>
              <a:gd name="T7" fmla="*/ 110 h 1114"/>
              <a:gd name="T8" fmla="*/ 106 w 106"/>
              <a:gd name="T9" fmla="*/ 1114 h 1114"/>
            </a:gdLst>
            <a:ahLst/>
            <a:cxnLst>
              <a:cxn ang="0">
                <a:pos x="T0" y="T1"/>
              </a:cxn>
              <a:cxn ang="0">
                <a:pos x="T2" y="T3"/>
              </a:cxn>
              <a:cxn ang="0">
                <a:pos x="T4" y="T5"/>
              </a:cxn>
              <a:cxn ang="0">
                <a:pos x="T6" y="T7"/>
              </a:cxn>
              <a:cxn ang="0">
                <a:pos x="T8" y="T9"/>
              </a:cxn>
            </a:cxnLst>
            <a:rect l="0" t="0" r="r" b="b"/>
            <a:pathLst>
              <a:path w="106" h="1114">
                <a:moveTo>
                  <a:pt x="106" y="1114"/>
                </a:moveTo>
                <a:lnTo>
                  <a:pt x="0" y="1005"/>
                </a:lnTo>
                <a:lnTo>
                  <a:pt x="0" y="0"/>
                </a:lnTo>
                <a:lnTo>
                  <a:pt x="106" y="110"/>
                </a:lnTo>
                <a:lnTo>
                  <a:pt x="106" y="1114"/>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6" name="Freeform 44">
            <a:extLst>
              <a:ext uri="{FF2B5EF4-FFF2-40B4-BE49-F238E27FC236}">
                <a16:creationId xmlns:a16="http://schemas.microsoft.com/office/drawing/2014/main" id="{7A62E32F-BB65-43A8-8EB5-92346890E54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11223203" y="635716"/>
            <a:ext cx="328612" cy="1742360"/>
          </a:xfrm>
          <a:custGeom>
            <a:avLst/>
            <a:gdLst>
              <a:gd name="T0" fmla="*/ 207 w 207"/>
              <a:gd name="T1" fmla="*/ 987 h 1114"/>
              <a:gd name="T2" fmla="*/ 0 w 207"/>
              <a:gd name="T3" fmla="*/ 1114 h 1114"/>
              <a:gd name="T4" fmla="*/ 0 w 207"/>
              <a:gd name="T5" fmla="*/ 127 h 1114"/>
              <a:gd name="T6" fmla="*/ 207 w 207"/>
              <a:gd name="T7" fmla="*/ 0 h 1114"/>
              <a:gd name="T8" fmla="*/ 207 w 207"/>
              <a:gd name="T9" fmla="*/ 987 h 1114"/>
            </a:gdLst>
            <a:ahLst/>
            <a:cxnLst>
              <a:cxn ang="0">
                <a:pos x="T0" y="T1"/>
              </a:cxn>
              <a:cxn ang="0">
                <a:pos x="T2" y="T3"/>
              </a:cxn>
              <a:cxn ang="0">
                <a:pos x="T4" y="T5"/>
              </a:cxn>
              <a:cxn ang="0">
                <a:pos x="T6" y="T7"/>
              </a:cxn>
              <a:cxn ang="0">
                <a:pos x="T8" y="T9"/>
              </a:cxn>
            </a:cxnLst>
            <a:rect l="0" t="0" r="r" b="b"/>
            <a:pathLst>
              <a:path w="207" h="1114">
                <a:moveTo>
                  <a:pt x="207" y="987"/>
                </a:moveTo>
                <a:lnTo>
                  <a:pt x="0" y="1114"/>
                </a:lnTo>
                <a:lnTo>
                  <a:pt x="0" y="127"/>
                </a:lnTo>
                <a:lnTo>
                  <a:pt x="207" y="0"/>
                </a:lnTo>
                <a:lnTo>
                  <a:pt x="207" y="987"/>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8" name="Rectangle 17">
            <a:extLst>
              <a:ext uri="{FF2B5EF4-FFF2-40B4-BE49-F238E27FC236}">
                <a16:creationId xmlns:a16="http://schemas.microsoft.com/office/drawing/2014/main" id="{14E91B64-9FCC-451E-AFB4-A827D632936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644055" y="635715"/>
            <a:ext cx="10907863" cy="1541457"/>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sp>
        <p:nvSpPr>
          <p:cNvPr id="2" name="Otsikko 1">
            <a:extLst>
              <a:ext uri="{FF2B5EF4-FFF2-40B4-BE49-F238E27FC236}">
                <a16:creationId xmlns:a16="http://schemas.microsoft.com/office/drawing/2014/main" id="{B2014C0D-40F1-45C0-B17A-32EF9831119A}"/>
              </a:ext>
            </a:extLst>
          </p:cNvPr>
          <p:cNvSpPr>
            <a:spLocks noGrp="1"/>
          </p:cNvSpPr>
          <p:nvPr>
            <p:ph type="title"/>
          </p:nvPr>
        </p:nvSpPr>
        <p:spPr>
          <a:xfrm>
            <a:off x="958506" y="800392"/>
            <a:ext cx="10264697" cy="1212102"/>
          </a:xfrm>
        </p:spPr>
        <p:txBody>
          <a:bodyPr>
            <a:normAutofit/>
          </a:bodyPr>
          <a:lstStyle/>
          <a:p>
            <a:r>
              <a:rPr lang="fi-FI" sz="4000">
                <a:solidFill>
                  <a:srgbClr val="FFFFFF"/>
                </a:solidFill>
              </a:rPr>
              <a:t>JÄSENTEN PÄÄTÖSVALTA</a:t>
            </a:r>
          </a:p>
        </p:txBody>
      </p:sp>
      <p:sp>
        <p:nvSpPr>
          <p:cNvPr id="3" name="Sisällön paikkamerkki 2">
            <a:extLst>
              <a:ext uri="{FF2B5EF4-FFF2-40B4-BE49-F238E27FC236}">
                <a16:creationId xmlns:a16="http://schemas.microsoft.com/office/drawing/2014/main" id="{93759B35-FD63-4907-A7F1-11F557832D46}"/>
              </a:ext>
            </a:extLst>
          </p:cNvPr>
          <p:cNvSpPr>
            <a:spLocks noGrp="1"/>
          </p:cNvSpPr>
          <p:nvPr>
            <p:ph idx="1"/>
          </p:nvPr>
        </p:nvSpPr>
        <p:spPr>
          <a:xfrm>
            <a:off x="1367624" y="2490436"/>
            <a:ext cx="9708995" cy="3567173"/>
          </a:xfrm>
        </p:spPr>
        <p:txBody>
          <a:bodyPr anchor="ctr">
            <a:normAutofit/>
          </a:bodyPr>
          <a:lstStyle/>
          <a:p>
            <a:r>
              <a:rPr lang="fi-FI" sz="2400" b="0" i="0">
                <a:effectLst/>
                <a:latin typeface="IntervalSansProRegular"/>
              </a:rPr>
              <a:t>Jäsenet käyttävät päätösvaltaansa yhdistyksen kokouksessa.</a:t>
            </a:r>
          </a:p>
          <a:p>
            <a:r>
              <a:rPr lang="fi-FI" sz="2400" b="0" i="0">
                <a:effectLst/>
                <a:latin typeface="IntervalSansProRegular"/>
              </a:rPr>
              <a:t>Jollei säännöissä ole toisin määrätty, jokaisella 15 vuotta täyttäneellä jäsenellä on äänioikeus ja jokaisella äänioikeutetulla yksi ääni. Yksityinen henkilö ei voi käyttää äänioikeuttaan asiamiehen välityksellä, ellei säännöissä ole niin määrätty.</a:t>
            </a:r>
            <a:endParaRPr lang="fi-FI" sz="2400">
              <a:latin typeface="IntervalSansProRegular"/>
            </a:endParaRPr>
          </a:p>
          <a:p>
            <a:r>
              <a:rPr lang="fi-FI" sz="2400" b="0" i="0">
                <a:effectLst/>
                <a:latin typeface="IntervalSansProRegular"/>
              </a:rPr>
              <a:t>Jäsen ei saa yhdistyksen kokouksessa äänestää eikä tehdä päätösehdotuksia päätettäessä hänen ja yhdistyksen välisestä sopimuksesta tai muusta asiasta, jossa hänen yksityinen etunsa on ristiriidassa yhdistyksen edun kanssa.</a:t>
            </a:r>
            <a:endParaRPr lang="fi-FI" sz="2400"/>
          </a:p>
        </p:txBody>
      </p:sp>
    </p:spTree>
    <p:extLst>
      <p:ext uri="{BB962C8B-B14F-4D97-AF65-F5344CB8AC3E}">
        <p14:creationId xmlns:p14="http://schemas.microsoft.com/office/powerpoint/2010/main" val="1517410526"/>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126</TotalTime>
  <Words>692</Words>
  <Application>Microsoft Office PowerPoint</Application>
  <PresentationFormat>Laajakuva</PresentationFormat>
  <Paragraphs>64</Paragraphs>
  <Slides>14</Slides>
  <Notes>0</Notes>
  <HiddenSlides>0</HiddenSlides>
  <MMClips>0</MMClips>
  <ScaleCrop>false</ScaleCrop>
  <HeadingPairs>
    <vt:vector size="6" baseType="variant">
      <vt:variant>
        <vt:lpstr>Käytetyt fontit</vt:lpstr>
      </vt:variant>
      <vt:variant>
        <vt:i4>5</vt:i4>
      </vt:variant>
      <vt:variant>
        <vt:lpstr>Teema</vt:lpstr>
      </vt:variant>
      <vt:variant>
        <vt:i4>1</vt:i4>
      </vt:variant>
      <vt:variant>
        <vt:lpstr>Dian otsikot</vt:lpstr>
      </vt:variant>
      <vt:variant>
        <vt:i4>14</vt:i4>
      </vt:variant>
    </vt:vector>
  </HeadingPairs>
  <TitlesOfParts>
    <vt:vector size="20" baseType="lpstr">
      <vt:lpstr>Arial</vt:lpstr>
      <vt:lpstr>Calibri</vt:lpstr>
      <vt:lpstr>Calibri Light</vt:lpstr>
      <vt:lpstr>inherit</vt:lpstr>
      <vt:lpstr>IntervalSansProRegular</vt:lpstr>
      <vt:lpstr>Office-teema</vt:lpstr>
      <vt:lpstr>YHDISTYSLAKI 503/1989</vt:lpstr>
      <vt:lpstr>Vuonna 2020 Suomessa oli 106 879 rekisteröityä yhdistystä.   Useat suomalaiset kuuluvat yhteen tai useampaan yhdistykseen.  Yhdistysten toiminta lähempänä julkisen ja yksityisen sektorin toimintaa kuin aiemmin.    </vt:lpstr>
      <vt:lpstr>TILASTOTIETOA OSALLISTUMISESTA</vt:lpstr>
      <vt:lpstr>UUSI TOIMINTARYHMÄLAKI?</vt:lpstr>
      <vt:lpstr>UUDISTUKSET</vt:lpstr>
      <vt:lpstr>. MITÄ YHDISTYSTOIMINTA ON?</vt:lpstr>
      <vt:lpstr>TOIMINTAA OHJAAVAT SÄÄNNÖT</vt:lpstr>
      <vt:lpstr>TOIMINTAA OHJAAVAT SÄÄNNÖT</vt:lpstr>
      <vt:lpstr>JÄSENTEN PÄÄTÖSVALTA</vt:lpstr>
      <vt:lpstr>YHDISTYMISVAPAUS ON PERUSOIKEUS</vt:lpstr>
      <vt:lpstr>TOIMINTA TEKEE YHDISTYKSEN</vt:lpstr>
      <vt:lpstr>Jäsenyys yhdistyksessä</vt:lpstr>
      <vt:lpstr>Jäsenen oikeudet</vt:lpstr>
      <vt:lpstr>Jäsenen velvollisuudet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YHDISTYSLAKI 503/1989</dc:title>
  <dc:creator>Varonen Anne</dc:creator>
  <cp:lastModifiedBy>Varonen Anne</cp:lastModifiedBy>
  <cp:revision>2</cp:revision>
  <dcterms:created xsi:type="dcterms:W3CDTF">2022-04-26T11:03:06Z</dcterms:created>
  <dcterms:modified xsi:type="dcterms:W3CDTF">2022-04-29T12:16:06Z</dcterms:modified>
</cp:coreProperties>
</file>