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3" r:id="rId2"/>
    <p:sldId id="295" r:id="rId3"/>
    <p:sldId id="289" r:id="rId4"/>
    <p:sldId id="296" r:id="rId5"/>
    <p:sldId id="297" r:id="rId6"/>
    <p:sldId id="290" r:id="rId7"/>
    <p:sldId id="283" r:id="rId8"/>
    <p:sldId id="284" r:id="rId9"/>
    <p:sldId id="285" r:id="rId10"/>
    <p:sldId id="286" r:id="rId11"/>
    <p:sldId id="287" r:id="rId12"/>
    <p:sldId id="288" r:id="rId13"/>
    <p:sldId id="291" r:id="rId14"/>
    <p:sldId id="292" r:id="rId15"/>
    <p:sldId id="282" r:id="rId1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1320" y="4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BA7A-4256-2C41-B097-EB9B06EAED41}" type="datetimeFigureOut">
              <a:rPr lang="fi-FI" smtClean="0">
                <a:latin typeface="Arial"/>
              </a:rPr>
              <a:t>4.9.2019</a:t>
            </a:fld>
            <a:endParaRPr lang="fi-FI" dirty="0">
              <a:latin typeface="Arial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A2538-F0CF-8D4A-B7F3-E3E50555754F}" type="slidenum">
              <a:rPr lang="fi-FI" smtClean="0">
                <a:latin typeface="Arial"/>
              </a:rPr>
              <a:t>‹#›</a:t>
            </a:fld>
            <a:endParaRPr lang="fi-FI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56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C08A330-5785-324C-8C9C-673C9130346D}" type="datetimeFigureOut">
              <a:rPr lang="fi-FI" smtClean="0"/>
              <a:pPr/>
              <a:t>4.9.2019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8884E6E5-6FE0-754B-AD88-8328872C4D0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801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E15BA-1A23-D947-9DBA-49FB488C97D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77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4E6E5-6FE0-754B-AD88-8328872C4D02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919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E15BA-1A23-D947-9DBA-49FB488C9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0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4E6E5-6FE0-754B-AD88-8328872C4D02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22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E15BA-1A23-D947-9DBA-49FB488C97D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478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M-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P_kollaasi_kapea_op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80" cy="6858000"/>
          </a:xfrm>
          <a:prstGeom prst="rect">
            <a:avLst/>
          </a:prstGeom>
        </p:spPr>
      </p:pic>
      <p:sp>
        <p:nvSpPr>
          <p:cNvPr id="9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5865365" y="5053071"/>
            <a:ext cx="3217187" cy="791075"/>
          </a:xfrm>
        </p:spPr>
        <p:txBody>
          <a:bodyPr wrap="square" tIns="0" bIns="0" anchor="t" anchorCtr="0">
            <a:noAutofit/>
          </a:bodyPr>
          <a:lstStyle>
            <a:lvl1pPr marL="0" indent="0" algn="l">
              <a:buNone/>
              <a:defRPr sz="2200" i="0">
                <a:solidFill>
                  <a:srgbClr val="63666A"/>
                </a:solidFill>
                <a:latin typeface="+mj-lt"/>
              </a:defRPr>
            </a:lvl1pPr>
            <a:lvl2pPr marL="457200" indent="0" algn="l">
              <a:buFont typeface="Arial"/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0"/>
            <a:r>
              <a:rPr lang="fi-FI" dirty="0" smtClean="0"/>
              <a:t>toinen taso</a:t>
            </a:r>
          </a:p>
          <a:p>
            <a:pPr lvl="0"/>
            <a:r>
              <a:rPr lang="fi-FI" dirty="0" smtClean="0"/>
              <a:t>kolmas taso</a:t>
            </a:r>
          </a:p>
          <a:p>
            <a:pPr lvl="0"/>
            <a:r>
              <a:rPr lang="fi-FI" dirty="0" smtClean="0"/>
              <a:t>neljäs taso</a:t>
            </a:r>
          </a:p>
          <a:p>
            <a:pPr lvl="0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5865365" y="5760558"/>
            <a:ext cx="3217187" cy="744334"/>
          </a:xfrm>
        </p:spPr>
        <p:txBody>
          <a:bodyPr wrap="square" tIns="0" bIns="0" anchor="t" anchorCtr="0">
            <a:noAutofit/>
          </a:bodyPr>
          <a:lstStyle>
            <a:lvl1pPr marL="0" indent="0" algn="l">
              <a:buNone/>
              <a:defRPr sz="1800" b="0" i="1">
                <a:solidFill>
                  <a:srgbClr val="63666A"/>
                </a:solidFill>
              </a:defRPr>
            </a:lvl1pPr>
            <a:lvl2pPr marL="457200" indent="0" algn="l">
              <a:buFont typeface="Arial"/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0"/>
            <a:r>
              <a:rPr lang="fi-FI" dirty="0" smtClean="0"/>
              <a:t>toinen taso</a:t>
            </a:r>
          </a:p>
          <a:p>
            <a:pPr lvl="0"/>
            <a:r>
              <a:rPr lang="fi-FI" dirty="0" smtClean="0"/>
              <a:t>kolmas taso</a:t>
            </a:r>
          </a:p>
          <a:p>
            <a:pPr lvl="0"/>
            <a:r>
              <a:rPr lang="fi-FI" dirty="0" smtClean="0"/>
              <a:t>neljäs taso</a:t>
            </a:r>
          </a:p>
          <a:p>
            <a:pPr lvl="0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6" name="Kuva 5" descr="STM_logo_ympyra_nega_RGB_F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624" y="2173980"/>
            <a:ext cx="2520000" cy="2520000"/>
          </a:xfrm>
          <a:prstGeom prst="rect">
            <a:avLst/>
          </a:prstGeom>
        </p:spPr>
      </p:pic>
      <p:sp>
        <p:nvSpPr>
          <p:cNvPr id="10" name="Tekstiruutu 9"/>
          <p:cNvSpPr txBox="1"/>
          <p:nvPr userDrawn="1"/>
        </p:nvSpPr>
        <p:spPr>
          <a:xfrm>
            <a:off x="5865365" y="4810964"/>
            <a:ext cx="3217187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fld id="{27ED10BD-9923-3547-808A-208EB7BF5F80}" type="datetime1">
              <a:rPr lang="fi-FI" smtClean="0">
                <a:solidFill>
                  <a:srgbClr val="63666A"/>
                </a:solidFill>
              </a:rPr>
              <a:t>4.9.2019</a:t>
            </a:fld>
            <a:endParaRPr lang="fi-FI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1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691985"/>
            <a:ext cx="4227873" cy="4420947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213578" y="0"/>
            <a:ext cx="7254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" name="Kuva 1" descr="STM_logo_ympyra_RGB_valk_F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42" y="290233"/>
            <a:ext cx="734644" cy="7200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691985"/>
            <a:ext cx="7905568" cy="4420947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6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691985"/>
            <a:ext cx="7905568" cy="4420947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5413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5001227" y="0"/>
            <a:ext cx="4139997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700" y="1260186"/>
            <a:ext cx="4032000" cy="936914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0" y="2387600"/>
            <a:ext cx="4032000" cy="37973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4.9.2019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15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okosivu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699" y="1260186"/>
            <a:ext cx="4031999" cy="936914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1" y="2387600"/>
            <a:ext cx="4031998" cy="37973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4.9.2019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399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 ja tekstisivu e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1" y="2387600"/>
            <a:ext cx="4031998" cy="37973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4.9.2019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43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teksti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1247486"/>
            <a:ext cx="4019133" cy="4937414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4979850" y="0"/>
            <a:ext cx="4139999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4.9.2019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49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542118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4710969"/>
            <a:ext cx="3795003" cy="15748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5"/>
          </p:nvPr>
        </p:nvSpPr>
        <p:spPr>
          <a:xfrm>
            <a:off x="4904499" y="4710969"/>
            <a:ext cx="3795003" cy="15748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4.9.2019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9968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5004001" y="0"/>
            <a:ext cx="4139999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662698" y="2932843"/>
            <a:ext cx="4032000" cy="347601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 b="0"/>
            </a:lvl1pPr>
            <a:lvl2pPr marL="360000" indent="0">
              <a:buNone/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3" name="Alaotsikko 2"/>
          <p:cNvSpPr>
            <a:spLocks noGrp="1"/>
          </p:cNvSpPr>
          <p:nvPr>
            <p:ph type="subTitle" idx="10"/>
          </p:nvPr>
        </p:nvSpPr>
        <p:spPr>
          <a:xfrm>
            <a:off x="662699" y="2294300"/>
            <a:ext cx="4031999" cy="6302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6" name="Kuva 5" descr="STM_logo_ympyra_nega_RGB_F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8" y="1393179"/>
            <a:ext cx="711441" cy="7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9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B (kokosivun kuv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8" y="2924503"/>
            <a:ext cx="4032000" cy="336739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 b="0"/>
            </a:lvl1pPr>
            <a:lvl2pPr marL="360000" indent="0">
              <a:buNone/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8" y="2294300"/>
            <a:ext cx="4032000" cy="6302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7" name="Kuva 6" descr="STM_logo_ympyra_nega_RGB_F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8" y="1393179"/>
            <a:ext cx="711441" cy="7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6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siv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86301" y="1474981"/>
            <a:ext cx="6919223" cy="4759158"/>
          </a:xfrm>
        </p:spPr>
        <p:txBody>
          <a:bodyPr tIns="0" bIns="0"/>
          <a:lstStyle>
            <a:lvl1pPr marL="241200" indent="-241200">
              <a:spcBef>
                <a:spcPts val="0"/>
              </a:spcBef>
              <a:defRPr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4.9.2019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960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C (harmaa leim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213578" y="0"/>
            <a:ext cx="7254658" cy="6858000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8" y="2924504"/>
            <a:ext cx="4032000" cy="336739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 b="0"/>
            </a:lvl1pPr>
            <a:lvl2pPr marL="360000" indent="0">
              <a:buNone/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8" y="2294300"/>
            <a:ext cx="4032000" cy="6302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7" name="Kuva 6" descr="STM_logo_ympyra_nega_RGB_F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8" y="1393179"/>
            <a:ext cx="711441" cy="7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64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D (värillin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STM_logo_ympyra_RGB_valk_F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44" y="1384823"/>
            <a:ext cx="734644" cy="720000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2924504"/>
            <a:ext cx="7366892" cy="336739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/>
              <a:buNone/>
              <a:defRPr sz="1600" b="1">
                <a:solidFill>
                  <a:schemeClr val="bg1"/>
                </a:solidFill>
              </a:defRPr>
            </a:lvl1pPr>
            <a:lvl2pPr marL="360000" indent="0">
              <a:buClr>
                <a:schemeClr val="bg1"/>
              </a:buClr>
              <a:buNone/>
              <a:defRPr sz="16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9" y="2294300"/>
            <a:ext cx="7366892" cy="6302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6452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6AE9-89FB-4848-9E2B-6C909656C318}" type="datetime1">
              <a:rPr lang="fi-FI" smtClean="0"/>
              <a:t>4.9.2019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3A2109-DA11-3742-983D-F38B49A2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89" y="365124"/>
            <a:ext cx="7259807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B765B0-6361-C04D-ADC5-B6CEF6BA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89" y="1825625"/>
            <a:ext cx="8105361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28308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5C684-7AC9-ED43-B448-F5920351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B21D-9F25-444D-807E-CF889AED7EF0}" type="datetime1">
              <a:rPr lang="fi-FI" smtClean="0"/>
              <a:t>4.9.2019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ADB1B-39C6-774B-BBCF-17B9E8A8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10F23-E718-A648-8574-9CCFF5C9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49495B-9441-1B47-BE43-E3F25B5E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852" y="365124"/>
            <a:ext cx="341267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7937AF5-84C7-1D47-A241-1F1E34DA7B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659" y="0"/>
            <a:ext cx="4294415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9F540-8024-5145-97FC-BB923D7814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14851" y="1825625"/>
            <a:ext cx="4000499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757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DB8ED5-B92F-0249-8E3C-61B08A9E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54" y="363538"/>
            <a:ext cx="6998569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D86E45-3990-8C41-BC33-6BDA229D40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997076"/>
            <a:ext cx="9144000" cy="48609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3122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7DA5-A0C9-1546-A846-5A051283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89" y="365126"/>
            <a:ext cx="7408131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28CF5-6F1F-A342-BE32-9924394E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B1B62-A26C-204B-8676-FD624DF0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ACD7A-47DF-2543-9E2E-F30E90C7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853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42875" y="1998663"/>
            <a:ext cx="8858250" cy="4706937"/>
            <a:chOff x="68" y="1237"/>
            <a:chExt cx="5621" cy="2987"/>
          </a:xfrm>
        </p:grpSpPr>
        <p:sp>
          <p:nvSpPr>
            <p:cNvPr id="5" name="Freeform 23"/>
            <p:cNvSpPr>
              <a:spLocks/>
            </p:cNvSpPr>
            <p:nvPr userDrawn="1"/>
          </p:nvSpPr>
          <p:spPr bwMode="auto">
            <a:xfrm>
              <a:off x="68" y="1237"/>
              <a:ext cx="5621" cy="2657"/>
            </a:xfrm>
            <a:custGeom>
              <a:avLst/>
              <a:gdLst>
                <a:gd name="T0" fmla="*/ 136 w 5621"/>
                <a:gd name="T1" fmla="*/ 1934 h 2657"/>
                <a:gd name="T2" fmla="*/ 310 w 5621"/>
                <a:gd name="T3" fmla="*/ 1812 h 2657"/>
                <a:gd name="T4" fmla="*/ 490 w 5621"/>
                <a:gd name="T5" fmla="*/ 1698 h 2657"/>
                <a:gd name="T6" fmla="*/ 676 w 5621"/>
                <a:gd name="T7" fmla="*/ 1598 h 2657"/>
                <a:gd name="T8" fmla="*/ 868 w 5621"/>
                <a:gd name="T9" fmla="*/ 1515 h 2657"/>
                <a:gd name="T10" fmla="*/ 1025 w 5621"/>
                <a:gd name="T11" fmla="*/ 1464 h 2657"/>
                <a:gd name="T12" fmla="*/ 1189 w 5621"/>
                <a:gd name="T13" fmla="*/ 1430 h 2657"/>
                <a:gd name="T14" fmla="*/ 1370 w 5621"/>
                <a:gd name="T15" fmla="*/ 1407 h 2657"/>
                <a:gd name="T16" fmla="*/ 1580 w 5621"/>
                <a:gd name="T17" fmla="*/ 1400 h 2657"/>
                <a:gd name="T18" fmla="*/ 1746 w 5621"/>
                <a:gd name="T19" fmla="*/ 1409 h 2657"/>
                <a:gd name="T20" fmla="*/ 1875 w 5621"/>
                <a:gd name="T21" fmla="*/ 1423 h 2657"/>
                <a:gd name="T22" fmla="*/ 2124 w 5621"/>
                <a:gd name="T23" fmla="*/ 1467 h 2657"/>
                <a:gd name="T24" fmla="*/ 2421 w 5621"/>
                <a:gd name="T25" fmla="*/ 1541 h 2657"/>
                <a:gd name="T26" fmla="*/ 2813 w 5621"/>
                <a:gd name="T27" fmla="*/ 1651 h 2657"/>
                <a:gd name="T28" fmla="*/ 3055 w 5621"/>
                <a:gd name="T29" fmla="*/ 1709 h 2657"/>
                <a:gd name="T30" fmla="*/ 3213 w 5621"/>
                <a:gd name="T31" fmla="*/ 1734 h 2657"/>
                <a:gd name="T32" fmla="*/ 3370 w 5621"/>
                <a:gd name="T33" fmla="*/ 1745 h 2657"/>
                <a:gd name="T34" fmla="*/ 3531 w 5621"/>
                <a:gd name="T35" fmla="*/ 1738 h 2657"/>
                <a:gd name="T36" fmla="*/ 3679 w 5621"/>
                <a:gd name="T37" fmla="*/ 1717 h 2657"/>
                <a:gd name="T38" fmla="*/ 3818 w 5621"/>
                <a:gd name="T39" fmla="*/ 1685 h 2657"/>
                <a:gd name="T40" fmla="*/ 3950 w 5621"/>
                <a:gd name="T41" fmla="*/ 1644 h 2657"/>
                <a:gd name="T42" fmla="*/ 4099 w 5621"/>
                <a:gd name="T43" fmla="*/ 1582 h 2657"/>
                <a:gd name="T44" fmla="*/ 4217 w 5621"/>
                <a:gd name="T45" fmla="*/ 1522 h 2657"/>
                <a:gd name="T46" fmla="*/ 4331 w 5621"/>
                <a:gd name="T47" fmla="*/ 1454 h 2657"/>
                <a:gd name="T48" fmla="*/ 4484 w 5621"/>
                <a:gd name="T49" fmla="*/ 1345 h 2657"/>
                <a:gd name="T50" fmla="*/ 4695 w 5621"/>
                <a:gd name="T51" fmla="*/ 1167 h 2657"/>
                <a:gd name="T52" fmla="*/ 4863 w 5621"/>
                <a:gd name="T53" fmla="*/ 1008 h 2657"/>
                <a:gd name="T54" fmla="*/ 5071 w 5621"/>
                <a:gd name="T55" fmla="*/ 793 h 2657"/>
                <a:gd name="T56" fmla="*/ 5185 w 5621"/>
                <a:gd name="T57" fmla="*/ 653 h 2657"/>
                <a:gd name="T58" fmla="*/ 5333 w 5621"/>
                <a:gd name="T59" fmla="*/ 445 h 2657"/>
                <a:gd name="T60" fmla="*/ 5621 w 5621"/>
                <a:gd name="T61" fmla="*/ 0 h 2657"/>
                <a:gd name="T62" fmla="*/ 5508 w 5621"/>
                <a:gd name="T63" fmla="*/ 1338 h 2657"/>
                <a:gd name="T64" fmla="*/ 5320 w 5621"/>
                <a:gd name="T65" fmla="*/ 1503 h 2657"/>
                <a:gd name="T66" fmla="*/ 5121 w 5621"/>
                <a:gd name="T67" fmla="*/ 1654 h 2657"/>
                <a:gd name="T68" fmla="*/ 4936 w 5621"/>
                <a:gd name="T69" fmla="*/ 1762 h 2657"/>
                <a:gd name="T70" fmla="*/ 4749 w 5621"/>
                <a:gd name="T71" fmla="*/ 1844 h 2657"/>
                <a:gd name="T72" fmla="*/ 4560 w 5621"/>
                <a:gd name="T73" fmla="*/ 1902 h 2657"/>
                <a:gd name="T74" fmla="*/ 4370 w 5621"/>
                <a:gd name="T75" fmla="*/ 1940 h 2657"/>
                <a:gd name="T76" fmla="*/ 4181 w 5621"/>
                <a:gd name="T77" fmla="*/ 1958 h 2657"/>
                <a:gd name="T78" fmla="*/ 4004 w 5621"/>
                <a:gd name="T79" fmla="*/ 1960 h 2657"/>
                <a:gd name="T80" fmla="*/ 3844 w 5621"/>
                <a:gd name="T81" fmla="*/ 1951 h 2657"/>
                <a:gd name="T82" fmla="*/ 3686 w 5621"/>
                <a:gd name="T83" fmla="*/ 1931 h 2657"/>
                <a:gd name="T84" fmla="*/ 3501 w 5621"/>
                <a:gd name="T85" fmla="*/ 1899 h 2657"/>
                <a:gd name="T86" fmla="*/ 3205 w 5621"/>
                <a:gd name="T87" fmla="*/ 1826 h 2657"/>
                <a:gd name="T88" fmla="*/ 2909 w 5621"/>
                <a:gd name="T89" fmla="*/ 1737 h 2657"/>
                <a:gd name="T90" fmla="*/ 2714 w 5621"/>
                <a:gd name="T91" fmla="*/ 1688 h 2657"/>
                <a:gd name="T92" fmla="*/ 2440 w 5621"/>
                <a:gd name="T93" fmla="*/ 1633 h 2657"/>
                <a:gd name="T94" fmla="*/ 2263 w 5621"/>
                <a:gd name="T95" fmla="*/ 1610 h 2657"/>
                <a:gd name="T96" fmla="*/ 2083 w 5621"/>
                <a:gd name="T97" fmla="*/ 1598 h 2657"/>
                <a:gd name="T98" fmla="*/ 1878 w 5621"/>
                <a:gd name="T99" fmla="*/ 1601 h 2657"/>
                <a:gd name="T100" fmla="*/ 1660 w 5621"/>
                <a:gd name="T101" fmla="*/ 1626 h 2657"/>
                <a:gd name="T102" fmla="*/ 1484 w 5621"/>
                <a:gd name="T103" fmla="*/ 1663 h 2657"/>
                <a:gd name="T104" fmla="*/ 1375 w 5621"/>
                <a:gd name="T105" fmla="*/ 1696 h 2657"/>
                <a:gd name="T106" fmla="*/ 1245 w 5621"/>
                <a:gd name="T107" fmla="*/ 1745 h 2657"/>
                <a:gd name="T108" fmla="*/ 1101 w 5621"/>
                <a:gd name="T109" fmla="*/ 1819 h 2657"/>
                <a:gd name="T110" fmla="*/ 903 w 5621"/>
                <a:gd name="T111" fmla="*/ 1947 h 2657"/>
                <a:gd name="T112" fmla="*/ 709 w 5621"/>
                <a:gd name="T113" fmla="*/ 2096 h 2657"/>
                <a:gd name="T114" fmla="*/ 350 w 5621"/>
                <a:gd name="T115" fmla="*/ 2394 h 2657"/>
                <a:gd name="T116" fmla="*/ 159 w 5621"/>
                <a:gd name="T117" fmla="*/ 2544 h 2657"/>
                <a:gd name="T118" fmla="*/ 23 w 5621"/>
                <a:gd name="T119" fmla="*/ 2642 h 26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621" h="2657">
                  <a:moveTo>
                    <a:pt x="0" y="2657"/>
                  </a:moveTo>
                  <a:lnTo>
                    <a:pt x="0" y="2037"/>
                  </a:lnTo>
                  <a:lnTo>
                    <a:pt x="68" y="1985"/>
                  </a:lnTo>
                  <a:lnTo>
                    <a:pt x="102" y="1960"/>
                  </a:lnTo>
                  <a:lnTo>
                    <a:pt x="136" y="1934"/>
                  </a:lnTo>
                  <a:lnTo>
                    <a:pt x="171" y="1909"/>
                  </a:lnTo>
                  <a:lnTo>
                    <a:pt x="205" y="1885"/>
                  </a:lnTo>
                  <a:lnTo>
                    <a:pt x="240" y="1859"/>
                  </a:lnTo>
                  <a:lnTo>
                    <a:pt x="275" y="1835"/>
                  </a:lnTo>
                  <a:lnTo>
                    <a:pt x="310" y="1812"/>
                  </a:lnTo>
                  <a:lnTo>
                    <a:pt x="345" y="1787"/>
                  </a:lnTo>
                  <a:lnTo>
                    <a:pt x="382" y="1765"/>
                  </a:lnTo>
                  <a:lnTo>
                    <a:pt x="418" y="1741"/>
                  </a:lnTo>
                  <a:lnTo>
                    <a:pt x="454" y="1719"/>
                  </a:lnTo>
                  <a:lnTo>
                    <a:pt x="490" y="1698"/>
                  </a:lnTo>
                  <a:lnTo>
                    <a:pt x="526" y="1676"/>
                  </a:lnTo>
                  <a:lnTo>
                    <a:pt x="564" y="1656"/>
                  </a:lnTo>
                  <a:lnTo>
                    <a:pt x="600" y="1636"/>
                  </a:lnTo>
                  <a:lnTo>
                    <a:pt x="638" y="1616"/>
                  </a:lnTo>
                  <a:lnTo>
                    <a:pt x="676" y="1598"/>
                  </a:lnTo>
                  <a:lnTo>
                    <a:pt x="713" y="1580"/>
                  </a:lnTo>
                  <a:lnTo>
                    <a:pt x="752" y="1563"/>
                  </a:lnTo>
                  <a:lnTo>
                    <a:pt x="789" y="1546"/>
                  </a:lnTo>
                  <a:lnTo>
                    <a:pt x="828" y="1530"/>
                  </a:lnTo>
                  <a:lnTo>
                    <a:pt x="868" y="1515"/>
                  </a:lnTo>
                  <a:lnTo>
                    <a:pt x="887" y="1508"/>
                  </a:lnTo>
                  <a:lnTo>
                    <a:pt x="906" y="1501"/>
                  </a:lnTo>
                  <a:lnTo>
                    <a:pt x="946" y="1488"/>
                  </a:lnTo>
                  <a:lnTo>
                    <a:pt x="985" y="1475"/>
                  </a:lnTo>
                  <a:lnTo>
                    <a:pt x="1025" y="1464"/>
                  </a:lnTo>
                  <a:lnTo>
                    <a:pt x="1066" y="1454"/>
                  </a:lnTo>
                  <a:lnTo>
                    <a:pt x="1106" y="1445"/>
                  </a:lnTo>
                  <a:lnTo>
                    <a:pt x="1127" y="1441"/>
                  </a:lnTo>
                  <a:lnTo>
                    <a:pt x="1147" y="1437"/>
                  </a:lnTo>
                  <a:lnTo>
                    <a:pt x="1189" y="1430"/>
                  </a:lnTo>
                  <a:lnTo>
                    <a:pt x="1234" y="1422"/>
                  </a:lnTo>
                  <a:lnTo>
                    <a:pt x="1257" y="1419"/>
                  </a:lnTo>
                  <a:lnTo>
                    <a:pt x="1280" y="1416"/>
                  </a:lnTo>
                  <a:lnTo>
                    <a:pt x="1326" y="1411"/>
                  </a:lnTo>
                  <a:lnTo>
                    <a:pt x="1370" y="1407"/>
                  </a:lnTo>
                  <a:lnTo>
                    <a:pt x="1414" y="1404"/>
                  </a:lnTo>
                  <a:lnTo>
                    <a:pt x="1459" y="1402"/>
                  </a:lnTo>
                  <a:lnTo>
                    <a:pt x="1503" y="1401"/>
                  </a:lnTo>
                  <a:lnTo>
                    <a:pt x="1546" y="1400"/>
                  </a:lnTo>
                  <a:lnTo>
                    <a:pt x="1580" y="1400"/>
                  </a:lnTo>
                  <a:lnTo>
                    <a:pt x="1613" y="1401"/>
                  </a:lnTo>
                  <a:lnTo>
                    <a:pt x="1647" y="1402"/>
                  </a:lnTo>
                  <a:lnTo>
                    <a:pt x="1680" y="1404"/>
                  </a:lnTo>
                  <a:lnTo>
                    <a:pt x="1713" y="1406"/>
                  </a:lnTo>
                  <a:lnTo>
                    <a:pt x="1746" y="1409"/>
                  </a:lnTo>
                  <a:lnTo>
                    <a:pt x="1763" y="1410"/>
                  </a:lnTo>
                  <a:lnTo>
                    <a:pt x="1779" y="1412"/>
                  </a:lnTo>
                  <a:lnTo>
                    <a:pt x="1811" y="1415"/>
                  </a:lnTo>
                  <a:lnTo>
                    <a:pt x="1843" y="1418"/>
                  </a:lnTo>
                  <a:lnTo>
                    <a:pt x="1875" y="1423"/>
                  </a:lnTo>
                  <a:lnTo>
                    <a:pt x="1907" y="1427"/>
                  </a:lnTo>
                  <a:lnTo>
                    <a:pt x="1938" y="1433"/>
                  </a:lnTo>
                  <a:lnTo>
                    <a:pt x="2001" y="1443"/>
                  </a:lnTo>
                  <a:lnTo>
                    <a:pt x="2063" y="1454"/>
                  </a:lnTo>
                  <a:lnTo>
                    <a:pt x="2124" y="1467"/>
                  </a:lnTo>
                  <a:lnTo>
                    <a:pt x="2185" y="1480"/>
                  </a:lnTo>
                  <a:lnTo>
                    <a:pt x="2245" y="1495"/>
                  </a:lnTo>
                  <a:lnTo>
                    <a:pt x="2304" y="1510"/>
                  </a:lnTo>
                  <a:lnTo>
                    <a:pt x="2363" y="1525"/>
                  </a:lnTo>
                  <a:lnTo>
                    <a:pt x="2421" y="1541"/>
                  </a:lnTo>
                  <a:lnTo>
                    <a:pt x="2478" y="1557"/>
                  </a:lnTo>
                  <a:lnTo>
                    <a:pt x="2536" y="1573"/>
                  </a:lnTo>
                  <a:lnTo>
                    <a:pt x="2647" y="1605"/>
                  </a:lnTo>
                  <a:lnTo>
                    <a:pt x="2758" y="1637"/>
                  </a:lnTo>
                  <a:lnTo>
                    <a:pt x="2813" y="1651"/>
                  </a:lnTo>
                  <a:lnTo>
                    <a:pt x="2867" y="1666"/>
                  </a:lnTo>
                  <a:lnTo>
                    <a:pt x="2921" y="1679"/>
                  </a:lnTo>
                  <a:lnTo>
                    <a:pt x="2975" y="1692"/>
                  </a:lnTo>
                  <a:lnTo>
                    <a:pt x="3028" y="1704"/>
                  </a:lnTo>
                  <a:lnTo>
                    <a:pt x="3055" y="1709"/>
                  </a:lnTo>
                  <a:lnTo>
                    <a:pt x="3081" y="1714"/>
                  </a:lnTo>
                  <a:lnTo>
                    <a:pt x="3134" y="1723"/>
                  </a:lnTo>
                  <a:lnTo>
                    <a:pt x="3160" y="1727"/>
                  </a:lnTo>
                  <a:lnTo>
                    <a:pt x="3187" y="1731"/>
                  </a:lnTo>
                  <a:lnTo>
                    <a:pt x="3213" y="1734"/>
                  </a:lnTo>
                  <a:lnTo>
                    <a:pt x="3239" y="1737"/>
                  </a:lnTo>
                  <a:lnTo>
                    <a:pt x="3292" y="1742"/>
                  </a:lnTo>
                  <a:lnTo>
                    <a:pt x="3317" y="1743"/>
                  </a:lnTo>
                  <a:lnTo>
                    <a:pt x="3343" y="1744"/>
                  </a:lnTo>
                  <a:lnTo>
                    <a:pt x="3370" y="1745"/>
                  </a:lnTo>
                  <a:lnTo>
                    <a:pt x="3395" y="1745"/>
                  </a:lnTo>
                  <a:lnTo>
                    <a:pt x="3430" y="1745"/>
                  </a:lnTo>
                  <a:lnTo>
                    <a:pt x="3463" y="1744"/>
                  </a:lnTo>
                  <a:lnTo>
                    <a:pt x="3497" y="1741"/>
                  </a:lnTo>
                  <a:lnTo>
                    <a:pt x="3531" y="1738"/>
                  </a:lnTo>
                  <a:lnTo>
                    <a:pt x="3562" y="1735"/>
                  </a:lnTo>
                  <a:lnTo>
                    <a:pt x="3591" y="1731"/>
                  </a:lnTo>
                  <a:lnTo>
                    <a:pt x="3621" y="1726"/>
                  </a:lnTo>
                  <a:lnTo>
                    <a:pt x="3650" y="1722"/>
                  </a:lnTo>
                  <a:lnTo>
                    <a:pt x="3679" y="1717"/>
                  </a:lnTo>
                  <a:lnTo>
                    <a:pt x="3707" y="1711"/>
                  </a:lnTo>
                  <a:lnTo>
                    <a:pt x="3735" y="1705"/>
                  </a:lnTo>
                  <a:lnTo>
                    <a:pt x="3763" y="1699"/>
                  </a:lnTo>
                  <a:lnTo>
                    <a:pt x="3790" y="1692"/>
                  </a:lnTo>
                  <a:lnTo>
                    <a:pt x="3818" y="1685"/>
                  </a:lnTo>
                  <a:lnTo>
                    <a:pt x="3844" y="1677"/>
                  </a:lnTo>
                  <a:lnTo>
                    <a:pt x="3872" y="1669"/>
                  </a:lnTo>
                  <a:lnTo>
                    <a:pt x="3898" y="1661"/>
                  </a:lnTo>
                  <a:lnTo>
                    <a:pt x="3923" y="1653"/>
                  </a:lnTo>
                  <a:lnTo>
                    <a:pt x="3950" y="1644"/>
                  </a:lnTo>
                  <a:lnTo>
                    <a:pt x="3975" y="1635"/>
                  </a:lnTo>
                  <a:lnTo>
                    <a:pt x="4001" y="1625"/>
                  </a:lnTo>
                  <a:lnTo>
                    <a:pt x="4025" y="1614"/>
                  </a:lnTo>
                  <a:lnTo>
                    <a:pt x="4075" y="1593"/>
                  </a:lnTo>
                  <a:lnTo>
                    <a:pt x="4099" y="1582"/>
                  </a:lnTo>
                  <a:lnTo>
                    <a:pt x="4123" y="1571"/>
                  </a:lnTo>
                  <a:lnTo>
                    <a:pt x="4147" y="1560"/>
                  </a:lnTo>
                  <a:lnTo>
                    <a:pt x="4170" y="1547"/>
                  </a:lnTo>
                  <a:lnTo>
                    <a:pt x="4194" y="1535"/>
                  </a:lnTo>
                  <a:lnTo>
                    <a:pt x="4217" y="1522"/>
                  </a:lnTo>
                  <a:lnTo>
                    <a:pt x="4240" y="1509"/>
                  </a:lnTo>
                  <a:lnTo>
                    <a:pt x="4264" y="1496"/>
                  </a:lnTo>
                  <a:lnTo>
                    <a:pt x="4286" y="1482"/>
                  </a:lnTo>
                  <a:lnTo>
                    <a:pt x="4308" y="1468"/>
                  </a:lnTo>
                  <a:lnTo>
                    <a:pt x="4331" y="1454"/>
                  </a:lnTo>
                  <a:lnTo>
                    <a:pt x="4353" y="1439"/>
                  </a:lnTo>
                  <a:lnTo>
                    <a:pt x="4398" y="1409"/>
                  </a:lnTo>
                  <a:lnTo>
                    <a:pt x="4419" y="1394"/>
                  </a:lnTo>
                  <a:lnTo>
                    <a:pt x="4441" y="1378"/>
                  </a:lnTo>
                  <a:lnTo>
                    <a:pt x="4484" y="1345"/>
                  </a:lnTo>
                  <a:lnTo>
                    <a:pt x="4527" y="1312"/>
                  </a:lnTo>
                  <a:lnTo>
                    <a:pt x="4570" y="1277"/>
                  </a:lnTo>
                  <a:lnTo>
                    <a:pt x="4612" y="1242"/>
                  </a:lnTo>
                  <a:lnTo>
                    <a:pt x="4654" y="1205"/>
                  </a:lnTo>
                  <a:lnTo>
                    <a:pt x="4695" y="1167"/>
                  </a:lnTo>
                  <a:lnTo>
                    <a:pt x="4738" y="1129"/>
                  </a:lnTo>
                  <a:lnTo>
                    <a:pt x="4780" y="1089"/>
                  </a:lnTo>
                  <a:lnTo>
                    <a:pt x="4800" y="1070"/>
                  </a:lnTo>
                  <a:lnTo>
                    <a:pt x="4821" y="1050"/>
                  </a:lnTo>
                  <a:lnTo>
                    <a:pt x="4863" y="1008"/>
                  </a:lnTo>
                  <a:lnTo>
                    <a:pt x="4905" y="966"/>
                  </a:lnTo>
                  <a:lnTo>
                    <a:pt x="4947" y="923"/>
                  </a:lnTo>
                  <a:lnTo>
                    <a:pt x="5033" y="834"/>
                  </a:lnTo>
                  <a:lnTo>
                    <a:pt x="5052" y="814"/>
                  </a:lnTo>
                  <a:lnTo>
                    <a:pt x="5071" y="793"/>
                  </a:lnTo>
                  <a:lnTo>
                    <a:pt x="5091" y="771"/>
                  </a:lnTo>
                  <a:lnTo>
                    <a:pt x="5110" y="749"/>
                  </a:lnTo>
                  <a:lnTo>
                    <a:pt x="5148" y="702"/>
                  </a:lnTo>
                  <a:lnTo>
                    <a:pt x="5167" y="678"/>
                  </a:lnTo>
                  <a:lnTo>
                    <a:pt x="5185" y="653"/>
                  </a:lnTo>
                  <a:lnTo>
                    <a:pt x="5223" y="604"/>
                  </a:lnTo>
                  <a:lnTo>
                    <a:pt x="5241" y="578"/>
                  </a:lnTo>
                  <a:lnTo>
                    <a:pt x="5260" y="552"/>
                  </a:lnTo>
                  <a:lnTo>
                    <a:pt x="5297" y="499"/>
                  </a:lnTo>
                  <a:lnTo>
                    <a:pt x="5333" y="445"/>
                  </a:lnTo>
                  <a:lnTo>
                    <a:pt x="5370" y="390"/>
                  </a:lnTo>
                  <a:lnTo>
                    <a:pt x="5407" y="335"/>
                  </a:lnTo>
                  <a:lnTo>
                    <a:pt x="5478" y="223"/>
                  </a:lnTo>
                  <a:lnTo>
                    <a:pt x="5550" y="111"/>
                  </a:lnTo>
                  <a:lnTo>
                    <a:pt x="5621" y="0"/>
                  </a:lnTo>
                  <a:lnTo>
                    <a:pt x="5621" y="614"/>
                  </a:lnTo>
                  <a:lnTo>
                    <a:pt x="5621" y="1227"/>
                  </a:lnTo>
                  <a:lnTo>
                    <a:pt x="5586" y="1263"/>
                  </a:lnTo>
                  <a:lnTo>
                    <a:pt x="5548" y="1300"/>
                  </a:lnTo>
                  <a:lnTo>
                    <a:pt x="5508" y="1338"/>
                  </a:lnTo>
                  <a:lnTo>
                    <a:pt x="5487" y="1357"/>
                  </a:lnTo>
                  <a:lnTo>
                    <a:pt x="5466" y="1378"/>
                  </a:lnTo>
                  <a:lnTo>
                    <a:pt x="5420" y="1418"/>
                  </a:lnTo>
                  <a:lnTo>
                    <a:pt x="5372" y="1460"/>
                  </a:lnTo>
                  <a:lnTo>
                    <a:pt x="5320" y="1503"/>
                  </a:lnTo>
                  <a:lnTo>
                    <a:pt x="5266" y="1547"/>
                  </a:lnTo>
                  <a:lnTo>
                    <a:pt x="5230" y="1576"/>
                  </a:lnTo>
                  <a:lnTo>
                    <a:pt x="5194" y="1603"/>
                  </a:lnTo>
                  <a:lnTo>
                    <a:pt x="5158" y="1629"/>
                  </a:lnTo>
                  <a:lnTo>
                    <a:pt x="5121" y="1654"/>
                  </a:lnTo>
                  <a:lnTo>
                    <a:pt x="5085" y="1677"/>
                  </a:lnTo>
                  <a:lnTo>
                    <a:pt x="5047" y="1701"/>
                  </a:lnTo>
                  <a:lnTo>
                    <a:pt x="5010" y="1722"/>
                  </a:lnTo>
                  <a:lnTo>
                    <a:pt x="4974" y="1742"/>
                  </a:lnTo>
                  <a:lnTo>
                    <a:pt x="4936" y="1762"/>
                  </a:lnTo>
                  <a:lnTo>
                    <a:pt x="4899" y="1780"/>
                  </a:lnTo>
                  <a:lnTo>
                    <a:pt x="4861" y="1797"/>
                  </a:lnTo>
                  <a:lnTo>
                    <a:pt x="4824" y="1814"/>
                  </a:lnTo>
                  <a:lnTo>
                    <a:pt x="4787" y="1830"/>
                  </a:lnTo>
                  <a:lnTo>
                    <a:pt x="4749" y="1844"/>
                  </a:lnTo>
                  <a:lnTo>
                    <a:pt x="4711" y="1857"/>
                  </a:lnTo>
                  <a:lnTo>
                    <a:pt x="4673" y="1870"/>
                  </a:lnTo>
                  <a:lnTo>
                    <a:pt x="4636" y="1882"/>
                  </a:lnTo>
                  <a:lnTo>
                    <a:pt x="4598" y="1893"/>
                  </a:lnTo>
                  <a:lnTo>
                    <a:pt x="4560" y="1902"/>
                  </a:lnTo>
                  <a:lnTo>
                    <a:pt x="4522" y="1911"/>
                  </a:lnTo>
                  <a:lnTo>
                    <a:pt x="4484" y="1920"/>
                  </a:lnTo>
                  <a:lnTo>
                    <a:pt x="4447" y="1927"/>
                  </a:lnTo>
                  <a:lnTo>
                    <a:pt x="4408" y="1933"/>
                  </a:lnTo>
                  <a:lnTo>
                    <a:pt x="4370" y="1940"/>
                  </a:lnTo>
                  <a:lnTo>
                    <a:pt x="4333" y="1945"/>
                  </a:lnTo>
                  <a:lnTo>
                    <a:pt x="4294" y="1949"/>
                  </a:lnTo>
                  <a:lnTo>
                    <a:pt x="4257" y="1953"/>
                  </a:lnTo>
                  <a:lnTo>
                    <a:pt x="4219" y="1956"/>
                  </a:lnTo>
                  <a:lnTo>
                    <a:pt x="4181" y="1958"/>
                  </a:lnTo>
                  <a:lnTo>
                    <a:pt x="4144" y="1960"/>
                  </a:lnTo>
                  <a:lnTo>
                    <a:pt x="4106" y="1961"/>
                  </a:lnTo>
                  <a:lnTo>
                    <a:pt x="4069" y="1961"/>
                  </a:lnTo>
                  <a:lnTo>
                    <a:pt x="4036" y="1961"/>
                  </a:lnTo>
                  <a:lnTo>
                    <a:pt x="4004" y="1960"/>
                  </a:lnTo>
                  <a:lnTo>
                    <a:pt x="3972" y="1959"/>
                  </a:lnTo>
                  <a:lnTo>
                    <a:pt x="3940" y="1957"/>
                  </a:lnTo>
                  <a:lnTo>
                    <a:pt x="3907" y="1956"/>
                  </a:lnTo>
                  <a:lnTo>
                    <a:pt x="3876" y="1953"/>
                  </a:lnTo>
                  <a:lnTo>
                    <a:pt x="3844" y="1951"/>
                  </a:lnTo>
                  <a:lnTo>
                    <a:pt x="3812" y="1948"/>
                  </a:lnTo>
                  <a:lnTo>
                    <a:pt x="3780" y="1944"/>
                  </a:lnTo>
                  <a:lnTo>
                    <a:pt x="3749" y="1940"/>
                  </a:lnTo>
                  <a:lnTo>
                    <a:pt x="3717" y="1935"/>
                  </a:lnTo>
                  <a:lnTo>
                    <a:pt x="3686" y="1931"/>
                  </a:lnTo>
                  <a:lnTo>
                    <a:pt x="3655" y="1926"/>
                  </a:lnTo>
                  <a:lnTo>
                    <a:pt x="3624" y="1921"/>
                  </a:lnTo>
                  <a:lnTo>
                    <a:pt x="3562" y="1910"/>
                  </a:lnTo>
                  <a:lnTo>
                    <a:pt x="3531" y="1905"/>
                  </a:lnTo>
                  <a:lnTo>
                    <a:pt x="3501" y="1899"/>
                  </a:lnTo>
                  <a:lnTo>
                    <a:pt x="3441" y="1886"/>
                  </a:lnTo>
                  <a:lnTo>
                    <a:pt x="3381" y="1871"/>
                  </a:lnTo>
                  <a:lnTo>
                    <a:pt x="3321" y="1856"/>
                  </a:lnTo>
                  <a:lnTo>
                    <a:pt x="3263" y="1841"/>
                  </a:lnTo>
                  <a:lnTo>
                    <a:pt x="3205" y="1826"/>
                  </a:lnTo>
                  <a:lnTo>
                    <a:pt x="3148" y="1808"/>
                  </a:lnTo>
                  <a:lnTo>
                    <a:pt x="3092" y="1792"/>
                  </a:lnTo>
                  <a:lnTo>
                    <a:pt x="3032" y="1774"/>
                  </a:lnTo>
                  <a:lnTo>
                    <a:pt x="2971" y="1756"/>
                  </a:lnTo>
                  <a:lnTo>
                    <a:pt x="2909" y="1737"/>
                  </a:lnTo>
                  <a:lnTo>
                    <a:pt x="2846" y="1720"/>
                  </a:lnTo>
                  <a:lnTo>
                    <a:pt x="2813" y="1712"/>
                  </a:lnTo>
                  <a:lnTo>
                    <a:pt x="2781" y="1704"/>
                  </a:lnTo>
                  <a:lnTo>
                    <a:pt x="2747" y="1696"/>
                  </a:lnTo>
                  <a:lnTo>
                    <a:pt x="2714" y="1688"/>
                  </a:lnTo>
                  <a:lnTo>
                    <a:pt x="2681" y="1679"/>
                  </a:lnTo>
                  <a:lnTo>
                    <a:pt x="2647" y="1672"/>
                  </a:lnTo>
                  <a:lnTo>
                    <a:pt x="2579" y="1658"/>
                  </a:lnTo>
                  <a:lnTo>
                    <a:pt x="2510" y="1645"/>
                  </a:lnTo>
                  <a:lnTo>
                    <a:pt x="2440" y="1633"/>
                  </a:lnTo>
                  <a:lnTo>
                    <a:pt x="2406" y="1628"/>
                  </a:lnTo>
                  <a:lnTo>
                    <a:pt x="2370" y="1623"/>
                  </a:lnTo>
                  <a:lnTo>
                    <a:pt x="2335" y="1618"/>
                  </a:lnTo>
                  <a:lnTo>
                    <a:pt x="2299" y="1613"/>
                  </a:lnTo>
                  <a:lnTo>
                    <a:pt x="2263" y="1610"/>
                  </a:lnTo>
                  <a:lnTo>
                    <a:pt x="2228" y="1606"/>
                  </a:lnTo>
                  <a:lnTo>
                    <a:pt x="2191" y="1604"/>
                  </a:lnTo>
                  <a:lnTo>
                    <a:pt x="2155" y="1601"/>
                  </a:lnTo>
                  <a:lnTo>
                    <a:pt x="2119" y="1599"/>
                  </a:lnTo>
                  <a:lnTo>
                    <a:pt x="2083" y="1598"/>
                  </a:lnTo>
                  <a:lnTo>
                    <a:pt x="2046" y="1597"/>
                  </a:lnTo>
                  <a:lnTo>
                    <a:pt x="2009" y="1597"/>
                  </a:lnTo>
                  <a:lnTo>
                    <a:pt x="1966" y="1597"/>
                  </a:lnTo>
                  <a:lnTo>
                    <a:pt x="1922" y="1599"/>
                  </a:lnTo>
                  <a:lnTo>
                    <a:pt x="1878" y="1601"/>
                  </a:lnTo>
                  <a:lnTo>
                    <a:pt x="1835" y="1604"/>
                  </a:lnTo>
                  <a:lnTo>
                    <a:pt x="1791" y="1607"/>
                  </a:lnTo>
                  <a:lnTo>
                    <a:pt x="1747" y="1612"/>
                  </a:lnTo>
                  <a:lnTo>
                    <a:pt x="1704" y="1618"/>
                  </a:lnTo>
                  <a:lnTo>
                    <a:pt x="1660" y="1626"/>
                  </a:lnTo>
                  <a:lnTo>
                    <a:pt x="1615" y="1633"/>
                  </a:lnTo>
                  <a:lnTo>
                    <a:pt x="1572" y="1642"/>
                  </a:lnTo>
                  <a:lnTo>
                    <a:pt x="1528" y="1652"/>
                  </a:lnTo>
                  <a:lnTo>
                    <a:pt x="1506" y="1657"/>
                  </a:lnTo>
                  <a:lnTo>
                    <a:pt x="1484" y="1663"/>
                  </a:lnTo>
                  <a:lnTo>
                    <a:pt x="1462" y="1669"/>
                  </a:lnTo>
                  <a:lnTo>
                    <a:pt x="1441" y="1675"/>
                  </a:lnTo>
                  <a:lnTo>
                    <a:pt x="1418" y="1681"/>
                  </a:lnTo>
                  <a:lnTo>
                    <a:pt x="1397" y="1689"/>
                  </a:lnTo>
                  <a:lnTo>
                    <a:pt x="1375" y="1696"/>
                  </a:lnTo>
                  <a:lnTo>
                    <a:pt x="1353" y="1704"/>
                  </a:lnTo>
                  <a:lnTo>
                    <a:pt x="1309" y="1719"/>
                  </a:lnTo>
                  <a:lnTo>
                    <a:pt x="1288" y="1727"/>
                  </a:lnTo>
                  <a:lnTo>
                    <a:pt x="1267" y="1736"/>
                  </a:lnTo>
                  <a:lnTo>
                    <a:pt x="1245" y="1745"/>
                  </a:lnTo>
                  <a:lnTo>
                    <a:pt x="1224" y="1755"/>
                  </a:lnTo>
                  <a:lnTo>
                    <a:pt x="1204" y="1765"/>
                  </a:lnTo>
                  <a:lnTo>
                    <a:pt x="1183" y="1775"/>
                  </a:lnTo>
                  <a:lnTo>
                    <a:pt x="1142" y="1796"/>
                  </a:lnTo>
                  <a:lnTo>
                    <a:pt x="1101" y="1819"/>
                  </a:lnTo>
                  <a:lnTo>
                    <a:pt x="1061" y="1842"/>
                  </a:lnTo>
                  <a:lnTo>
                    <a:pt x="1021" y="1866"/>
                  </a:lnTo>
                  <a:lnTo>
                    <a:pt x="981" y="1892"/>
                  </a:lnTo>
                  <a:lnTo>
                    <a:pt x="942" y="1919"/>
                  </a:lnTo>
                  <a:lnTo>
                    <a:pt x="903" y="1947"/>
                  </a:lnTo>
                  <a:lnTo>
                    <a:pt x="864" y="1975"/>
                  </a:lnTo>
                  <a:lnTo>
                    <a:pt x="825" y="2005"/>
                  </a:lnTo>
                  <a:lnTo>
                    <a:pt x="786" y="2034"/>
                  </a:lnTo>
                  <a:lnTo>
                    <a:pt x="748" y="2066"/>
                  </a:lnTo>
                  <a:lnTo>
                    <a:pt x="709" y="2096"/>
                  </a:lnTo>
                  <a:lnTo>
                    <a:pt x="669" y="2129"/>
                  </a:lnTo>
                  <a:lnTo>
                    <a:pt x="592" y="2194"/>
                  </a:lnTo>
                  <a:lnTo>
                    <a:pt x="513" y="2260"/>
                  </a:lnTo>
                  <a:lnTo>
                    <a:pt x="433" y="2327"/>
                  </a:lnTo>
                  <a:lnTo>
                    <a:pt x="350" y="2394"/>
                  </a:lnTo>
                  <a:lnTo>
                    <a:pt x="310" y="2427"/>
                  </a:lnTo>
                  <a:lnTo>
                    <a:pt x="267" y="2461"/>
                  </a:lnTo>
                  <a:lnTo>
                    <a:pt x="225" y="2494"/>
                  </a:lnTo>
                  <a:lnTo>
                    <a:pt x="181" y="2528"/>
                  </a:lnTo>
                  <a:lnTo>
                    <a:pt x="159" y="2544"/>
                  </a:lnTo>
                  <a:lnTo>
                    <a:pt x="137" y="2560"/>
                  </a:lnTo>
                  <a:lnTo>
                    <a:pt x="92" y="2593"/>
                  </a:lnTo>
                  <a:lnTo>
                    <a:pt x="69" y="2609"/>
                  </a:lnTo>
                  <a:lnTo>
                    <a:pt x="47" y="2625"/>
                  </a:lnTo>
                  <a:lnTo>
                    <a:pt x="23" y="2642"/>
                  </a:lnTo>
                  <a:lnTo>
                    <a:pt x="0" y="2657"/>
                  </a:lnTo>
                  <a:close/>
                </a:path>
              </a:pathLst>
            </a:custGeom>
            <a:gradFill rotWithShape="0">
              <a:gsLst>
                <a:gs pos="0">
                  <a:srgbClr val="FEF8BA"/>
                </a:gs>
                <a:gs pos="100000">
                  <a:srgbClr val="FCF0B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22"/>
            <p:cNvSpPr>
              <a:spLocks/>
            </p:cNvSpPr>
            <p:nvPr userDrawn="1"/>
          </p:nvSpPr>
          <p:spPr bwMode="auto">
            <a:xfrm>
              <a:off x="203" y="3046"/>
              <a:ext cx="5466" cy="1178"/>
            </a:xfrm>
            <a:custGeom>
              <a:avLst/>
              <a:gdLst>
                <a:gd name="T0" fmla="*/ 41 w 5466"/>
                <a:gd name="T1" fmla="*/ 1157 h 1178"/>
                <a:gd name="T2" fmla="*/ 171 w 5466"/>
                <a:gd name="T3" fmla="*/ 1081 h 1178"/>
                <a:gd name="T4" fmla="*/ 331 w 5466"/>
                <a:gd name="T5" fmla="*/ 967 h 1178"/>
                <a:gd name="T6" fmla="*/ 663 w 5466"/>
                <a:gd name="T7" fmla="*/ 700 h 1178"/>
                <a:gd name="T8" fmla="*/ 907 w 5466"/>
                <a:gd name="T9" fmla="*/ 516 h 1178"/>
                <a:gd name="T10" fmla="*/ 1154 w 5466"/>
                <a:gd name="T11" fmla="*/ 355 h 1178"/>
                <a:gd name="T12" fmla="*/ 1334 w 5466"/>
                <a:gd name="T13" fmla="*/ 257 h 1178"/>
                <a:gd name="T14" fmla="*/ 1528 w 5466"/>
                <a:gd name="T15" fmla="*/ 169 h 1178"/>
                <a:gd name="T16" fmla="*/ 1700 w 5466"/>
                <a:gd name="T17" fmla="*/ 107 h 1178"/>
                <a:gd name="T18" fmla="*/ 1888 w 5466"/>
                <a:gd name="T19" fmla="*/ 56 h 1178"/>
                <a:gd name="T20" fmla="*/ 2075 w 5466"/>
                <a:gd name="T21" fmla="*/ 22 h 1178"/>
                <a:gd name="T22" fmla="*/ 2253 w 5466"/>
                <a:gd name="T23" fmla="*/ 6 h 1178"/>
                <a:gd name="T24" fmla="*/ 2439 w 5466"/>
                <a:gd name="T25" fmla="*/ 5 h 1178"/>
                <a:gd name="T26" fmla="*/ 2639 w 5466"/>
                <a:gd name="T27" fmla="*/ 23 h 1178"/>
                <a:gd name="T28" fmla="*/ 2824 w 5466"/>
                <a:gd name="T29" fmla="*/ 55 h 1178"/>
                <a:gd name="T30" fmla="*/ 2994 w 5466"/>
                <a:gd name="T31" fmla="*/ 98 h 1178"/>
                <a:gd name="T32" fmla="*/ 3261 w 5466"/>
                <a:gd name="T33" fmla="*/ 185 h 1178"/>
                <a:gd name="T34" fmla="*/ 3621 w 5466"/>
                <a:gd name="T35" fmla="*/ 312 h 1178"/>
                <a:gd name="T36" fmla="*/ 3808 w 5466"/>
                <a:gd name="T37" fmla="*/ 367 h 1178"/>
                <a:gd name="T38" fmla="*/ 3947 w 5466"/>
                <a:gd name="T39" fmla="*/ 399 h 1178"/>
                <a:gd name="T40" fmla="*/ 4094 w 5466"/>
                <a:gd name="T41" fmla="*/ 421 h 1178"/>
                <a:gd name="T42" fmla="*/ 4254 w 5466"/>
                <a:gd name="T43" fmla="*/ 432 h 1178"/>
                <a:gd name="T44" fmla="*/ 4445 w 5466"/>
                <a:gd name="T45" fmla="*/ 430 h 1178"/>
                <a:gd name="T46" fmla="*/ 4595 w 5466"/>
                <a:gd name="T47" fmla="*/ 417 h 1178"/>
                <a:gd name="T48" fmla="*/ 4727 w 5466"/>
                <a:gd name="T49" fmla="*/ 390 h 1178"/>
                <a:gd name="T50" fmla="*/ 4880 w 5466"/>
                <a:gd name="T51" fmla="*/ 337 h 1178"/>
                <a:gd name="T52" fmla="*/ 5065 w 5466"/>
                <a:gd name="T53" fmla="*/ 251 h 1178"/>
                <a:gd name="T54" fmla="*/ 5230 w 5466"/>
                <a:gd name="T55" fmla="*/ 159 h 1178"/>
                <a:gd name="T56" fmla="*/ 5417 w 5466"/>
                <a:gd name="T57" fmla="*/ 36 h 1178"/>
                <a:gd name="T58" fmla="*/ 5380 w 5466"/>
                <a:gd name="T59" fmla="*/ 69 h 1178"/>
                <a:gd name="T60" fmla="*/ 5217 w 5466"/>
                <a:gd name="T61" fmla="*/ 179 h 1178"/>
                <a:gd name="T62" fmla="*/ 5029 w 5466"/>
                <a:gd name="T63" fmla="*/ 284 h 1178"/>
                <a:gd name="T64" fmla="*/ 4852 w 5466"/>
                <a:gd name="T65" fmla="*/ 363 h 1178"/>
                <a:gd name="T66" fmla="*/ 4681 w 5466"/>
                <a:gd name="T67" fmla="*/ 420 h 1178"/>
                <a:gd name="T68" fmla="*/ 4552 w 5466"/>
                <a:gd name="T69" fmla="*/ 451 h 1178"/>
                <a:gd name="T70" fmla="*/ 4418 w 5466"/>
                <a:gd name="T71" fmla="*/ 469 h 1178"/>
                <a:gd name="T72" fmla="*/ 4232 w 5466"/>
                <a:gd name="T73" fmla="*/ 477 h 1178"/>
                <a:gd name="T74" fmla="*/ 4031 w 5466"/>
                <a:gd name="T75" fmla="*/ 466 h 1178"/>
                <a:gd name="T76" fmla="*/ 3838 w 5466"/>
                <a:gd name="T77" fmla="*/ 434 h 1178"/>
                <a:gd name="T78" fmla="*/ 3456 w 5466"/>
                <a:gd name="T79" fmla="*/ 359 h 1178"/>
                <a:gd name="T80" fmla="*/ 3051 w 5466"/>
                <a:gd name="T81" fmla="*/ 288 h 1178"/>
                <a:gd name="T82" fmla="*/ 2803 w 5466"/>
                <a:gd name="T83" fmla="*/ 261 h 1178"/>
                <a:gd name="T84" fmla="*/ 2608 w 5466"/>
                <a:gd name="T85" fmla="*/ 256 h 1178"/>
                <a:gd name="T86" fmla="*/ 2439 w 5466"/>
                <a:gd name="T87" fmla="*/ 270 h 1178"/>
                <a:gd name="T88" fmla="*/ 2322 w 5466"/>
                <a:gd name="T89" fmla="*/ 293 h 1178"/>
                <a:gd name="T90" fmla="*/ 2169 w 5466"/>
                <a:gd name="T91" fmla="*/ 341 h 1178"/>
                <a:gd name="T92" fmla="*/ 2010 w 5466"/>
                <a:gd name="T93" fmla="*/ 409 h 1178"/>
                <a:gd name="T94" fmla="*/ 1841 w 5466"/>
                <a:gd name="T95" fmla="*/ 504 h 1178"/>
                <a:gd name="T96" fmla="*/ 1738 w 5466"/>
                <a:gd name="T97" fmla="*/ 575 h 1178"/>
                <a:gd name="T98" fmla="*/ 1592 w 5466"/>
                <a:gd name="T99" fmla="*/ 688 h 1178"/>
                <a:gd name="T100" fmla="*/ 1212 w 5466"/>
                <a:gd name="T101" fmla="*/ 1001 h 1178"/>
                <a:gd name="T102" fmla="*/ 1044 w 5466"/>
                <a:gd name="T103" fmla="*/ 1132 h 11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466" h="1178">
                  <a:moveTo>
                    <a:pt x="982" y="1178"/>
                  </a:moveTo>
                  <a:lnTo>
                    <a:pt x="491" y="1178"/>
                  </a:lnTo>
                  <a:lnTo>
                    <a:pt x="0" y="1178"/>
                  </a:lnTo>
                  <a:lnTo>
                    <a:pt x="20" y="1168"/>
                  </a:lnTo>
                  <a:lnTo>
                    <a:pt x="41" y="1157"/>
                  </a:lnTo>
                  <a:lnTo>
                    <a:pt x="79" y="1135"/>
                  </a:lnTo>
                  <a:lnTo>
                    <a:pt x="99" y="1124"/>
                  </a:lnTo>
                  <a:lnTo>
                    <a:pt x="118" y="1113"/>
                  </a:lnTo>
                  <a:lnTo>
                    <a:pt x="155" y="1092"/>
                  </a:lnTo>
                  <a:lnTo>
                    <a:pt x="171" y="1081"/>
                  </a:lnTo>
                  <a:lnTo>
                    <a:pt x="188" y="1070"/>
                  </a:lnTo>
                  <a:lnTo>
                    <a:pt x="223" y="1047"/>
                  </a:lnTo>
                  <a:lnTo>
                    <a:pt x="257" y="1022"/>
                  </a:lnTo>
                  <a:lnTo>
                    <a:pt x="294" y="995"/>
                  </a:lnTo>
                  <a:lnTo>
                    <a:pt x="331" y="967"/>
                  </a:lnTo>
                  <a:lnTo>
                    <a:pt x="369" y="937"/>
                  </a:lnTo>
                  <a:lnTo>
                    <a:pt x="448" y="874"/>
                  </a:lnTo>
                  <a:lnTo>
                    <a:pt x="530" y="807"/>
                  </a:lnTo>
                  <a:lnTo>
                    <a:pt x="618" y="736"/>
                  </a:lnTo>
                  <a:lnTo>
                    <a:pt x="663" y="700"/>
                  </a:lnTo>
                  <a:lnTo>
                    <a:pt x="710" y="664"/>
                  </a:lnTo>
                  <a:lnTo>
                    <a:pt x="757" y="626"/>
                  </a:lnTo>
                  <a:lnTo>
                    <a:pt x="806" y="590"/>
                  </a:lnTo>
                  <a:lnTo>
                    <a:pt x="857" y="553"/>
                  </a:lnTo>
                  <a:lnTo>
                    <a:pt x="907" y="516"/>
                  </a:lnTo>
                  <a:lnTo>
                    <a:pt x="960" y="479"/>
                  </a:lnTo>
                  <a:lnTo>
                    <a:pt x="1014" y="443"/>
                  </a:lnTo>
                  <a:lnTo>
                    <a:pt x="1069" y="408"/>
                  </a:lnTo>
                  <a:lnTo>
                    <a:pt x="1126" y="372"/>
                  </a:lnTo>
                  <a:lnTo>
                    <a:pt x="1154" y="355"/>
                  </a:lnTo>
                  <a:lnTo>
                    <a:pt x="1184" y="338"/>
                  </a:lnTo>
                  <a:lnTo>
                    <a:pt x="1243" y="305"/>
                  </a:lnTo>
                  <a:lnTo>
                    <a:pt x="1273" y="289"/>
                  </a:lnTo>
                  <a:lnTo>
                    <a:pt x="1304" y="273"/>
                  </a:lnTo>
                  <a:lnTo>
                    <a:pt x="1334" y="257"/>
                  </a:lnTo>
                  <a:lnTo>
                    <a:pt x="1365" y="241"/>
                  </a:lnTo>
                  <a:lnTo>
                    <a:pt x="1429" y="212"/>
                  </a:lnTo>
                  <a:lnTo>
                    <a:pt x="1462" y="197"/>
                  </a:lnTo>
                  <a:lnTo>
                    <a:pt x="1494" y="183"/>
                  </a:lnTo>
                  <a:lnTo>
                    <a:pt x="1528" y="169"/>
                  </a:lnTo>
                  <a:lnTo>
                    <a:pt x="1562" y="156"/>
                  </a:lnTo>
                  <a:lnTo>
                    <a:pt x="1595" y="144"/>
                  </a:lnTo>
                  <a:lnTo>
                    <a:pt x="1630" y="131"/>
                  </a:lnTo>
                  <a:lnTo>
                    <a:pt x="1664" y="119"/>
                  </a:lnTo>
                  <a:lnTo>
                    <a:pt x="1700" y="107"/>
                  </a:lnTo>
                  <a:lnTo>
                    <a:pt x="1735" y="96"/>
                  </a:lnTo>
                  <a:lnTo>
                    <a:pt x="1771" y="86"/>
                  </a:lnTo>
                  <a:lnTo>
                    <a:pt x="1810" y="76"/>
                  </a:lnTo>
                  <a:lnTo>
                    <a:pt x="1849" y="66"/>
                  </a:lnTo>
                  <a:lnTo>
                    <a:pt x="1888" y="56"/>
                  </a:lnTo>
                  <a:lnTo>
                    <a:pt x="1925" y="48"/>
                  </a:lnTo>
                  <a:lnTo>
                    <a:pt x="1964" y="40"/>
                  </a:lnTo>
                  <a:lnTo>
                    <a:pt x="2001" y="34"/>
                  </a:lnTo>
                  <a:lnTo>
                    <a:pt x="2038" y="28"/>
                  </a:lnTo>
                  <a:lnTo>
                    <a:pt x="2075" y="22"/>
                  </a:lnTo>
                  <a:lnTo>
                    <a:pt x="2111" y="18"/>
                  </a:lnTo>
                  <a:lnTo>
                    <a:pt x="2147" y="14"/>
                  </a:lnTo>
                  <a:lnTo>
                    <a:pt x="2183" y="11"/>
                  </a:lnTo>
                  <a:lnTo>
                    <a:pt x="2218" y="8"/>
                  </a:lnTo>
                  <a:lnTo>
                    <a:pt x="2253" y="6"/>
                  </a:lnTo>
                  <a:lnTo>
                    <a:pt x="2288" y="5"/>
                  </a:lnTo>
                  <a:lnTo>
                    <a:pt x="2321" y="4"/>
                  </a:lnTo>
                  <a:lnTo>
                    <a:pt x="2356" y="4"/>
                  </a:lnTo>
                  <a:lnTo>
                    <a:pt x="2398" y="4"/>
                  </a:lnTo>
                  <a:lnTo>
                    <a:pt x="2439" y="5"/>
                  </a:lnTo>
                  <a:lnTo>
                    <a:pt x="2481" y="7"/>
                  </a:lnTo>
                  <a:lnTo>
                    <a:pt x="2522" y="10"/>
                  </a:lnTo>
                  <a:lnTo>
                    <a:pt x="2561" y="14"/>
                  </a:lnTo>
                  <a:lnTo>
                    <a:pt x="2601" y="18"/>
                  </a:lnTo>
                  <a:lnTo>
                    <a:pt x="2639" y="23"/>
                  </a:lnTo>
                  <a:lnTo>
                    <a:pt x="2678" y="28"/>
                  </a:lnTo>
                  <a:lnTo>
                    <a:pt x="2716" y="34"/>
                  </a:lnTo>
                  <a:lnTo>
                    <a:pt x="2752" y="40"/>
                  </a:lnTo>
                  <a:lnTo>
                    <a:pt x="2789" y="47"/>
                  </a:lnTo>
                  <a:lnTo>
                    <a:pt x="2824" y="55"/>
                  </a:lnTo>
                  <a:lnTo>
                    <a:pt x="2860" y="63"/>
                  </a:lnTo>
                  <a:lnTo>
                    <a:pt x="2894" y="72"/>
                  </a:lnTo>
                  <a:lnTo>
                    <a:pt x="2928" y="80"/>
                  </a:lnTo>
                  <a:lnTo>
                    <a:pt x="2961" y="89"/>
                  </a:lnTo>
                  <a:lnTo>
                    <a:pt x="2994" y="98"/>
                  </a:lnTo>
                  <a:lnTo>
                    <a:pt x="3026" y="107"/>
                  </a:lnTo>
                  <a:lnTo>
                    <a:pt x="3088" y="126"/>
                  </a:lnTo>
                  <a:lnTo>
                    <a:pt x="3148" y="147"/>
                  </a:lnTo>
                  <a:lnTo>
                    <a:pt x="3206" y="166"/>
                  </a:lnTo>
                  <a:lnTo>
                    <a:pt x="3261" y="185"/>
                  </a:lnTo>
                  <a:lnTo>
                    <a:pt x="3314" y="205"/>
                  </a:lnTo>
                  <a:lnTo>
                    <a:pt x="3411" y="240"/>
                  </a:lnTo>
                  <a:lnTo>
                    <a:pt x="3516" y="277"/>
                  </a:lnTo>
                  <a:lnTo>
                    <a:pt x="3569" y="295"/>
                  </a:lnTo>
                  <a:lnTo>
                    <a:pt x="3621" y="312"/>
                  </a:lnTo>
                  <a:lnTo>
                    <a:pt x="3674" y="330"/>
                  </a:lnTo>
                  <a:lnTo>
                    <a:pt x="3700" y="338"/>
                  </a:lnTo>
                  <a:lnTo>
                    <a:pt x="3726" y="345"/>
                  </a:lnTo>
                  <a:lnTo>
                    <a:pt x="3780" y="360"/>
                  </a:lnTo>
                  <a:lnTo>
                    <a:pt x="3808" y="367"/>
                  </a:lnTo>
                  <a:lnTo>
                    <a:pt x="3834" y="374"/>
                  </a:lnTo>
                  <a:lnTo>
                    <a:pt x="3863" y="381"/>
                  </a:lnTo>
                  <a:lnTo>
                    <a:pt x="3890" y="388"/>
                  </a:lnTo>
                  <a:lnTo>
                    <a:pt x="3918" y="394"/>
                  </a:lnTo>
                  <a:lnTo>
                    <a:pt x="3947" y="399"/>
                  </a:lnTo>
                  <a:lnTo>
                    <a:pt x="3975" y="404"/>
                  </a:lnTo>
                  <a:lnTo>
                    <a:pt x="4005" y="409"/>
                  </a:lnTo>
                  <a:lnTo>
                    <a:pt x="4034" y="414"/>
                  </a:lnTo>
                  <a:lnTo>
                    <a:pt x="4064" y="418"/>
                  </a:lnTo>
                  <a:lnTo>
                    <a:pt x="4094" y="421"/>
                  </a:lnTo>
                  <a:lnTo>
                    <a:pt x="4125" y="424"/>
                  </a:lnTo>
                  <a:lnTo>
                    <a:pt x="4156" y="427"/>
                  </a:lnTo>
                  <a:lnTo>
                    <a:pt x="4189" y="429"/>
                  </a:lnTo>
                  <a:lnTo>
                    <a:pt x="4221" y="431"/>
                  </a:lnTo>
                  <a:lnTo>
                    <a:pt x="4254" y="432"/>
                  </a:lnTo>
                  <a:lnTo>
                    <a:pt x="4287" y="433"/>
                  </a:lnTo>
                  <a:lnTo>
                    <a:pt x="4322" y="433"/>
                  </a:lnTo>
                  <a:lnTo>
                    <a:pt x="4382" y="433"/>
                  </a:lnTo>
                  <a:lnTo>
                    <a:pt x="4413" y="432"/>
                  </a:lnTo>
                  <a:lnTo>
                    <a:pt x="4445" y="430"/>
                  </a:lnTo>
                  <a:lnTo>
                    <a:pt x="4476" y="428"/>
                  </a:lnTo>
                  <a:lnTo>
                    <a:pt x="4510" y="426"/>
                  </a:lnTo>
                  <a:lnTo>
                    <a:pt x="4542" y="423"/>
                  </a:lnTo>
                  <a:lnTo>
                    <a:pt x="4577" y="420"/>
                  </a:lnTo>
                  <a:lnTo>
                    <a:pt x="4595" y="417"/>
                  </a:lnTo>
                  <a:lnTo>
                    <a:pt x="4613" y="415"/>
                  </a:lnTo>
                  <a:lnTo>
                    <a:pt x="4633" y="412"/>
                  </a:lnTo>
                  <a:lnTo>
                    <a:pt x="4651" y="408"/>
                  </a:lnTo>
                  <a:lnTo>
                    <a:pt x="4688" y="400"/>
                  </a:lnTo>
                  <a:lnTo>
                    <a:pt x="4727" y="390"/>
                  </a:lnTo>
                  <a:lnTo>
                    <a:pt x="4766" y="378"/>
                  </a:lnTo>
                  <a:lnTo>
                    <a:pt x="4804" y="366"/>
                  </a:lnTo>
                  <a:lnTo>
                    <a:pt x="4824" y="359"/>
                  </a:lnTo>
                  <a:lnTo>
                    <a:pt x="4842" y="352"/>
                  </a:lnTo>
                  <a:lnTo>
                    <a:pt x="4880" y="337"/>
                  </a:lnTo>
                  <a:lnTo>
                    <a:pt x="4918" y="322"/>
                  </a:lnTo>
                  <a:lnTo>
                    <a:pt x="4956" y="304"/>
                  </a:lnTo>
                  <a:lnTo>
                    <a:pt x="4993" y="287"/>
                  </a:lnTo>
                  <a:lnTo>
                    <a:pt x="5030" y="270"/>
                  </a:lnTo>
                  <a:lnTo>
                    <a:pt x="5065" y="251"/>
                  </a:lnTo>
                  <a:lnTo>
                    <a:pt x="5100" y="232"/>
                  </a:lnTo>
                  <a:lnTo>
                    <a:pt x="5134" y="214"/>
                  </a:lnTo>
                  <a:lnTo>
                    <a:pt x="5167" y="196"/>
                  </a:lnTo>
                  <a:lnTo>
                    <a:pt x="5199" y="177"/>
                  </a:lnTo>
                  <a:lnTo>
                    <a:pt x="5230" y="159"/>
                  </a:lnTo>
                  <a:lnTo>
                    <a:pt x="5258" y="141"/>
                  </a:lnTo>
                  <a:lnTo>
                    <a:pt x="5287" y="123"/>
                  </a:lnTo>
                  <a:lnTo>
                    <a:pt x="5338" y="90"/>
                  </a:lnTo>
                  <a:lnTo>
                    <a:pt x="5381" y="61"/>
                  </a:lnTo>
                  <a:lnTo>
                    <a:pt x="5417" y="36"/>
                  </a:lnTo>
                  <a:lnTo>
                    <a:pt x="5443" y="18"/>
                  </a:lnTo>
                  <a:lnTo>
                    <a:pt x="5466" y="0"/>
                  </a:lnTo>
                  <a:lnTo>
                    <a:pt x="5443" y="19"/>
                  </a:lnTo>
                  <a:lnTo>
                    <a:pt x="5417" y="41"/>
                  </a:lnTo>
                  <a:lnTo>
                    <a:pt x="5380" y="69"/>
                  </a:lnTo>
                  <a:lnTo>
                    <a:pt x="5334" y="102"/>
                  </a:lnTo>
                  <a:lnTo>
                    <a:pt x="5307" y="119"/>
                  </a:lnTo>
                  <a:lnTo>
                    <a:pt x="5280" y="139"/>
                  </a:lnTo>
                  <a:lnTo>
                    <a:pt x="5249" y="159"/>
                  </a:lnTo>
                  <a:lnTo>
                    <a:pt x="5217" y="179"/>
                  </a:lnTo>
                  <a:lnTo>
                    <a:pt x="5182" y="200"/>
                  </a:lnTo>
                  <a:lnTo>
                    <a:pt x="5147" y="221"/>
                  </a:lnTo>
                  <a:lnTo>
                    <a:pt x="5109" y="242"/>
                  </a:lnTo>
                  <a:lnTo>
                    <a:pt x="5069" y="263"/>
                  </a:lnTo>
                  <a:lnTo>
                    <a:pt x="5029" y="284"/>
                  </a:lnTo>
                  <a:lnTo>
                    <a:pt x="4987" y="304"/>
                  </a:lnTo>
                  <a:lnTo>
                    <a:pt x="4965" y="314"/>
                  </a:lnTo>
                  <a:lnTo>
                    <a:pt x="4943" y="325"/>
                  </a:lnTo>
                  <a:lnTo>
                    <a:pt x="4898" y="344"/>
                  </a:lnTo>
                  <a:lnTo>
                    <a:pt x="4852" y="363"/>
                  </a:lnTo>
                  <a:lnTo>
                    <a:pt x="4804" y="380"/>
                  </a:lnTo>
                  <a:lnTo>
                    <a:pt x="4781" y="390"/>
                  </a:lnTo>
                  <a:lnTo>
                    <a:pt x="4757" y="398"/>
                  </a:lnTo>
                  <a:lnTo>
                    <a:pt x="4707" y="413"/>
                  </a:lnTo>
                  <a:lnTo>
                    <a:pt x="4681" y="420"/>
                  </a:lnTo>
                  <a:lnTo>
                    <a:pt x="4656" y="427"/>
                  </a:lnTo>
                  <a:lnTo>
                    <a:pt x="4631" y="433"/>
                  </a:lnTo>
                  <a:lnTo>
                    <a:pt x="4604" y="439"/>
                  </a:lnTo>
                  <a:lnTo>
                    <a:pt x="4579" y="445"/>
                  </a:lnTo>
                  <a:lnTo>
                    <a:pt x="4552" y="451"/>
                  </a:lnTo>
                  <a:lnTo>
                    <a:pt x="4526" y="455"/>
                  </a:lnTo>
                  <a:lnTo>
                    <a:pt x="4500" y="460"/>
                  </a:lnTo>
                  <a:lnTo>
                    <a:pt x="4473" y="463"/>
                  </a:lnTo>
                  <a:lnTo>
                    <a:pt x="4446" y="466"/>
                  </a:lnTo>
                  <a:lnTo>
                    <a:pt x="4418" y="469"/>
                  </a:lnTo>
                  <a:lnTo>
                    <a:pt x="4392" y="471"/>
                  </a:lnTo>
                  <a:lnTo>
                    <a:pt x="4349" y="474"/>
                  </a:lnTo>
                  <a:lnTo>
                    <a:pt x="4309" y="476"/>
                  </a:lnTo>
                  <a:lnTo>
                    <a:pt x="4269" y="477"/>
                  </a:lnTo>
                  <a:lnTo>
                    <a:pt x="4232" y="477"/>
                  </a:lnTo>
                  <a:lnTo>
                    <a:pt x="4185" y="477"/>
                  </a:lnTo>
                  <a:lnTo>
                    <a:pt x="4139" y="475"/>
                  </a:lnTo>
                  <a:lnTo>
                    <a:pt x="4095" y="472"/>
                  </a:lnTo>
                  <a:lnTo>
                    <a:pt x="4053" y="468"/>
                  </a:lnTo>
                  <a:lnTo>
                    <a:pt x="4031" y="466"/>
                  </a:lnTo>
                  <a:lnTo>
                    <a:pt x="4011" y="463"/>
                  </a:lnTo>
                  <a:lnTo>
                    <a:pt x="3968" y="457"/>
                  </a:lnTo>
                  <a:lnTo>
                    <a:pt x="3926" y="451"/>
                  </a:lnTo>
                  <a:lnTo>
                    <a:pt x="3883" y="442"/>
                  </a:lnTo>
                  <a:lnTo>
                    <a:pt x="3838" y="434"/>
                  </a:lnTo>
                  <a:lnTo>
                    <a:pt x="3792" y="425"/>
                  </a:lnTo>
                  <a:lnTo>
                    <a:pt x="3693" y="405"/>
                  </a:lnTo>
                  <a:lnTo>
                    <a:pt x="3582" y="382"/>
                  </a:lnTo>
                  <a:lnTo>
                    <a:pt x="3521" y="371"/>
                  </a:lnTo>
                  <a:lnTo>
                    <a:pt x="3456" y="359"/>
                  </a:lnTo>
                  <a:lnTo>
                    <a:pt x="3354" y="340"/>
                  </a:lnTo>
                  <a:lnTo>
                    <a:pt x="3252" y="322"/>
                  </a:lnTo>
                  <a:lnTo>
                    <a:pt x="3151" y="304"/>
                  </a:lnTo>
                  <a:lnTo>
                    <a:pt x="3101" y="296"/>
                  </a:lnTo>
                  <a:lnTo>
                    <a:pt x="3051" y="288"/>
                  </a:lnTo>
                  <a:lnTo>
                    <a:pt x="3001" y="281"/>
                  </a:lnTo>
                  <a:lnTo>
                    <a:pt x="2951" y="275"/>
                  </a:lnTo>
                  <a:lnTo>
                    <a:pt x="2902" y="269"/>
                  </a:lnTo>
                  <a:lnTo>
                    <a:pt x="2852" y="265"/>
                  </a:lnTo>
                  <a:lnTo>
                    <a:pt x="2803" y="261"/>
                  </a:lnTo>
                  <a:lnTo>
                    <a:pt x="2754" y="258"/>
                  </a:lnTo>
                  <a:lnTo>
                    <a:pt x="2705" y="256"/>
                  </a:lnTo>
                  <a:lnTo>
                    <a:pt x="2681" y="256"/>
                  </a:lnTo>
                  <a:lnTo>
                    <a:pt x="2658" y="256"/>
                  </a:lnTo>
                  <a:lnTo>
                    <a:pt x="2608" y="256"/>
                  </a:lnTo>
                  <a:lnTo>
                    <a:pt x="2559" y="258"/>
                  </a:lnTo>
                  <a:lnTo>
                    <a:pt x="2536" y="260"/>
                  </a:lnTo>
                  <a:lnTo>
                    <a:pt x="2511" y="262"/>
                  </a:lnTo>
                  <a:lnTo>
                    <a:pt x="2464" y="267"/>
                  </a:lnTo>
                  <a:lnTo>
                    <a:pt x="2439" y="270"/>
                  </a:lnTo>
                  <a:lnTo>
                    <a:pt x="2416" y="274"/>
                  </a:lnTo>
                  <a:lnTo>
                    <a:pt x="2393" y="278"/>
                  </a:lnTo>
                  <a:lnTo>
                    <a:pt x="2368" y="282"/>
                  </a:lnTo>
                  <a:lnTo>
                    <a:pt x="2346" y="287"/>
                  </a:lnTo>
                  <a:lnTo>
                    <a:pt x="2322" y="293"/>
                  </a:lnTo>
                  <a:lnTo>
                    <a:pt x="2299" y="299"/>
                  </a:lnTo>
                  <a:lnTo>
                    <a:pt x="2276" y="305"/>
                  </a:lnTo>
                  <a:lnTo>
                    <a:pt x="2239" y="317"/>
                  </a:lnTo>
                  <a:lnTo>
                    <a:pt x="2204" y="329"/>
                  </a:lnTo>
                  <a:lnTo>
                    <a:pt x="2169" y="341"/>
                  </a:lnTo>
                  <a:lnTo>
                    <a:pt x="2136" y="354"/>
                  </a:lnTo>
                  <a:lnTo>
                    <a:pt x="2102" y="367"/>
                  </a:lnTo>
                  <a:lnTo>
                    <a:pt x="2071" y="380"/>
                  </a:lnTo>
                  <a:lnTo>
                    <a:pt x="2039" y="395"/>
                  </a:lnTo>
                  <a:lnTo>
                    <a:pt x="2010" y="409"/>
                  </a:lnTo>
                  <a:lnTo>
                    <a:pt x="1980" y="424"/>
                  </a:lnTo>
                  <a:lnTo>
                    <a:pt x="1951" y="439"/>
                  </a:lnTo>
                  <a:lnTo>
                    <a:pt x="1922" y="455"/>
                  </a:lnTo>
                  <a:lnTo>
                    <a:pt x="1895" y="471"/>
                  </a:lnTo>
                  <a:lnTo>
                    <a:pt x="1841" y="504"/>
                  </a:lnTo>
                  <a:lnTo>
                    <a:pt x="1815" y="522"/>
                  </a:lnTo>
                  <a:lnTo>
                    <a:pt x="1802" y="530"/>
                  </a:lnTo>
                  <a:lnTo>
                    <a:pt x="1789" y="539"/>
                  </a:lnTo>
                  <a:lnTo>
                    <a:pt x="1764" y="556"/>
                  </a:lnTo>
                  <a:lnTo>
                    <a:pt x="1738" y="575"/>
                  </a:lnTo>
                  <a:lnTo>
                    <a:pt x="1714" y="593"/>
                  </a:lnTo>
                  <a:lnTo>
                    <a:pt x="1690" y="611"/>
                  </a:lnTo>
                  <a:lnTo>
                    <a:pt x="1664" y="630"/>
                  </a:lnTo>
                  <a:lnTo>
                    <a:pt x="1640" y="650"/>
                  </a:lnTo>
                  <a:lnTo>
                    <a:pt x="1592" y="688"/>
                  </a:lnTo>
                  <a:lnTo>
                    <a:pt x="1543" y="729"/>
                  </a:lnTo>
                  <a:lnTo>
                    <a:pt x="1493" y="770"/>
                  </a:lnTo>
                  <a:lnTo>
                    <a:pt x="1392" y="854"/>
                  </a:lnTo>
                  <a:lnTo>
                    <a:pt x="1309" y="923"/>
                  </a:lnTo>
                  <a:lnTo>
                    <a:pt x="1212" y="1001"/>
                  </a:lnTo>
                  <a:lnTo>
                    <a:pt x="1187" y="1023"/>
                  </a:lnTo>
                  <a:lnTo>
                    <a:pt x="1159" y="1044"/>
                  </a:lnTo>
                  <a:lnTo>
                    <a:pt x="1132" y="1065"/>
                  </a:lnTo>
                  <a:lnTo>
                    <a:pt x="1103" y="1088"/>
                  </a:lnTo>
                  <a:lnTo>
                    <a:pt x="1044" y="1132"/>
                  </a:lnTo>
                  <a:lnTo>
                    <a:pt x="1014" y="1156"/>
                  </a:lnTo>
                  <a:lnTo>
                    <a:pt x="982" y="1178"/>
                  </a:lnTo>
                  <a:close/>
                </a:path>
              </a:pathLst>
            </a:custGeom>
            <a:gradFill rotWithShape="1">
              <a:gsLst>
                <a:gs pos="0">
                  <a:srgbClr val="F8DC1A"/>
                </a:gs>
                <a:gs pos="100000">
                  <a:srgbClr val="F4C61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7" name="Picture 28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524625"/>
            <a:ext cx="22304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92275" y="836613"/>
            <a:ext cx="4535488" cy="1800225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2636838"/>
            <a:ext cx="4535488" cy="1079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692275" y="3789363"/>
            <a:ext cx="4535488" cy="403225"/>
          </a:xfrm>
        </p:spPr>
        <p:txBody>
          <a:bodyPr anchor="t"/>
          <a:lstStyle>
            <a:lvl1pPr>
              <a:defRPr sz="1000"/>
            </a:lvl1pPr>
          </a:lstStyle>
          <a:p>
            <a:pPr>
              <a:defRPr/>
            </a:pPr>
            <a:fld id="{387CDBED-8759-4F76-9BEA-1FC551A57BF5}" type="datetime1">
              <a:rPr lang="fi-FI"/>
              <a:pPr>
                <a:defRPr/>
              </a:pPr>
              <a:t>4.9.2019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46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213578" y="0"/>
            <a:ext cx="725465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86301" y="1474981"/>
            <a:ext cx="6919223" cy="4759158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4.9.2019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747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62699" y="1691986"/>
            <a:ext cx="6220701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2699" y="3321147"/>
            <a:ext cx="6220701" cy="3140977"/>
          </a:xfrm>
        </p:spPr>
        <p:txBody>
          <a:bodyPr>
            <a:normAutofit/>
          </a:bodyPr>
          <a:lstStyle>
            <a:lvl1pPr marL="0" indent="-241200" algn="l">
              <a:spcBef>
                <a:spcPts val="0"/>
              </a:spcBef>
              <a:defRPr sz="1800" b="1"/>
            </a:lvl1pPr>
            <a:lvl2pPr>
              <a:defRPr sz="1800" b="1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0"/>
          </p:nvPr>
        </p:nvSpPr>
        <p:spPr>
          <a:xfrm>
            <a:off x="662699" y="2921001"/>
            <a:ext cx="6220701" cy="37953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4" name="Kuva 3" descr="PP_sivukuv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0"/>
            <a:ext cx="190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2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213578" y="0"/>
            <a:ext cx="7254658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 hasCustomPrompt="1"/>
          </p:nvPr>
        </p:nvSpPr>
        <p:spPr>
          <a:xfrm>
            <a:off x="662699" y="1691986"/>
            <a:ext cx="4415719" cy="1143000"/>
          </a:xfrm>
        </p:spPr>
        <p:txBody>
          <a:bodyPr/>
          <a:lstStyle>
            <a:lvl1pPr>
              <a:defRPr cap="all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662699" y="3321147"/>
            <a:ext cx="6220701" cy="3140977"/>
          </a:xfrm>
        </p:spPr>
        <p:txBody>
          <a:bodyPr>
            <a:normAutofit/>
          </a:bodyPr>
          <a:lstStyle>
            <a:lvl1pPr marL="0" indent="-241200" algn="l">
              <a:spcBef>
                <a:spcPts val="0"/>
              </a:spcBef>
              <a:defRPr sz="1800" b="1"/>
            </a:lvl1pPr>
            <a:lvl2pPr>
              <a:defRPr sz="1800" b="1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9" y="2921001"/>
            <a:ext cx="6220701" cy="37953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590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aloitussiv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 hasCustomPrompt="1"/>
          </p:nvPr>
        </p:nvSpPr>
        <p:spPr>
          <a:xfrm>
            <a:off x="662700" y="2250786"/>
            <a:ext cx="4290300" cy="826058"/>
          </a:xfrm>
        </p:spPr>
        <p:txBody>
          <a:bodyPr tIns="0" bIns="0" anchor="t">
            <a:normAutofit/>
          </a:bodyPr>
          <a:lstStyle>
            <a:lvl1pPr>
              <a:spcBef>
                <a:spcPts val="0"/>
              </a:spcBef>
              <a:defRPr sz="1800" cap="all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3848100"/>
            <a:ext cx="4290301" cy="2362200"/>
          </a:xfrm>
        </p:spPr>
        <p:txBody>
          <a:bodyPr tIns="0" bIns="0">
            <a:normAutofit/>
          </a:bodyPr>
          <a:lstStyle>
            <a:lvl1pPr>
              <a:spcBef>
                <a:spcPts val="0"/>
              </a:spcBef>
              <a:defRPr sz="1600" b="1"/>
            </a:lvl1pPr>
            <a:lvl2pPr>
              <a:defRPr sz="1600" b="1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9" y="3145366"/>
            <a:ext cx="4290301" cy="410569"/>
          </a:xfrm>
        </p:spPr>
        <p:txBody>
          <a:bodyPr t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370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aavion paikkamerkki 13"/>
          <p:cNvSpPr>
            <a:spLocks noGrp="1"/>
          </p:cNvSpPr>
          <p:nvPr>
            <p:ph type="chart" sz="quarter" idx="14"/>
          </p:nvPr>
        </p:nvSpPr>
        <p:spPr>
          <a:xfrm>
            <a:off x="1385888" y="1409700"/>
            <a:ext cx="7611655" cy="4800600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1386300" y="104702"/>
            <a:ext cx="7611243" cy="11430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4.9.2019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20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9143999" cy="6266829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4.9.2019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88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so_RGB_FI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861" y="392721"/>
            <a:ext cx="3830139" cy="6105588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699" y="1691985"/>
            <a:ext cx="4227873" cy="4420947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422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STM_logo_ympyra_nega_RGB_FI.png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25" y="327936"/>
            <a:ext cx="711441" cy="71144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386300" y="104702"/>
            <a:ext cx="7611243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86301" y="1474981"/>
            <a:ext cx="6919223" cy="47591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4.9.2019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-1027721" y="9609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171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71" r:id="rId3"/>
    <p:sldLayoutId id="2147483662" r:id="rId4"/>
    <p:sldLayoutId id="2147483661" r:id="rId5"/>
    <p:sldLayoutId id="2147483675" r:id="rId6"/>
    <p:sldLayoutId id="2147483673" r:id="rId7"/>
    <p:sldLayoutId id="2147483672" r:id="rId8"/>
    <p:sldLayoutId id="2147483665" r:id="rId9"/>
    <p:sldLayoutId id="2147483666" r:id="rId10"/>
    <p:sldLayoutId id="2147483667" r:id="rId11"/>
    <p:sldLayoutId id="2147483668" r:id="rId12"/>
    <p:sldLayoutId id="2147483664" r:id="rId13"/>
    <p:sldLayoutId id="2147483674" r:id="rId14"/>
    <p:sldLayoutId id="2147483680" r:id="rId15"/>
    <p:sldLayoutId id="2147483669" r:id="rId16"/>
    <p:sldLayoutId id="2147483670" r:id="rId17"/>
    <p:sldLayoutId id="2147483676" r:id="rId18"/>
    <p:sldLayoutId id="2147483678" r:id="rId19"/>
    <p:sldLayoutId id="2147483677" r:id="rId20"/>
    <p:sldLayoutId id="2147483679" r:id="rId21"/>
    <p:sldLayoutId id="2147483681" r:id="rId22"/>
    <p:sldLayoutId id="2147483682" r:id="rId23"/>
    <p:sldLayoutId id="2147483683" r:id="rId24"/>
    <p:sldLayoutId id="2147483684" r:id="rId25"/>
    <p:sldLayoutId id="2147483685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rgbClr val="63666A"/>
          </a:solidFill>
          <a:latin typeface="Arial"/>
          <a:ea typeface="+mj-ea"/>
          <a:cs typeface="Arial"/>
        </a:defRPr>
      </a:lvl1pPr>
    </p:titleStyle>
    <p:bodyStyle>
      <a:lvl1pPr marL="241200" indent="-241200" algn="l" defTabSz="457200" rtl="0" eaLnBrk="1" latinLnBrk="0" hangingPunct="1">
        <a:spcBef>
          <a:spcPts val="0"/>
        </a:spcBef>
        <a:buClr>
          <a:schemeClr val="accent5"/>
        </a:buClr>
        <a:buSzPct val="120000"/>
        <a:buFont typeface="Arial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1pPr>
      <a:lvl2pPr marL="601200" indent="-241200" algn="l" defTabSz="457200" rtl="0" eaLnBrk="1" latinLnBrk="0" hangingPunct="1">
        <a:spcBef>
          <a:spcPts val="0"/>
        </a:spcBef>
        <a:buClr>
          <a:schemeClr val="accent5"/>
        </a:buClr>
        <a:buSzPct val="120000"/>
        <a:buFont typeface="Arial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rn.fi/URN:ISBN:978-952-263-552-5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Hyvä ohjaus peruspalveluna</a:t>
            </a:r>
            <a:endParaRPr lang="en-GB" altLang="fi-FI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692274" y="2484582"/>
            <a:ext cx="5826125" cy="1348509"/>
          </a:xfrm>
        </p:spPr>
        <p:txBody>
          <a:bodyPr>
            <a:normAutofit fontScale="77500" lnSpcReduction="20000"/>
          </a:bodyPr>
          <a:lstStyle/>
          <a:p>
            <a:r>
              <a:rPr lang="fi-FI" i="1" dirty="0"/>
              <a:t>Miten </a:t>
            </a:r>
            <a:r>
              <a:rPr lang="fi-FI" i="1" dirty="0" err="1"/>
              <a:t>sosiaali</a:t>
            </a:r>
            <a:r>
              <a:rPr lang="fi-FI" i="1" dirty="0"/>
              <a:t>- ja terveyspolitiikka voi edistää heikommassa asemassa olevien  elinikäisen oppimisen edellytyksiä ja osaamistason nostoa. </a:t>
            </a:r>
            <a:endParaRPr lang="fi-FI" i="1" dirty="0" smtClean="0"/>
          </a:p>
          <a:p>
            <a:r>
              <a:rPr lang="fi-FI" i="1" dirty="0" smtClean="0"/>
              <a:t>Poimintoja hallitusohjelmasta. </a:t>
            </a:r>
            <a:endParaRPr lang="fi-FI" i="1" dirty="0"/>
          </a:p>
          <a:p>
            <a:pPr eaLnBrk="1" hangingPunct="1"/>
            <a:endParaRPr lang="en-GB" altLang="fi-FI" dirty="0" smtClean="0"/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692275" y="3939455"/>
            <a:ext cx="4535488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000" dirty="0" smtClean="0">
                <a:latin typeface="Arial" panose="020B0604020202020204" pitchFamily="34" charset="0"/>
              </a:rPr>
              <a:t>Kirsi Kaikko</a:t>
            </a:r>
            <a:endParaRPr lang="fi-FI" altLang="fi-FI" sz="1000" dirty="0">
              <a:latin typeface="Arial" panose="020B0604020202020204" pitchFamily="34" charset="0"/>
            </a:endParaRPr>
          </a:p>
        </p:txBody>
      </p:sp>
      <p:sp>
        <p:nvSpPr>
          <p:cNvPr id="307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3422650" y="3767138"/>
            <a:ext cx="1797050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icrosoft Sans Serif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i-FI" altLang="fi-FI" sz="900" dirty="0" smtClean="0">
                <a:latin typeface="Arial" panose="020B0604020202020204" pitchFamily="34" charset="0"/>
              </a:rPr>
              <a:t>6.9.2019</a:t>
            </a:r>
          </a:p>
        </p:txBody>
      </p:sp>
    </p:spTree>
    <p:extLst>
      <p:ext uri="{BB962C8B-B14F-4D97-AF65-F5344CB8AC3E}">
        <p14:creationId xmlns:p14="http://schemas.microsoft.com/office/powerpoint/2010/main" val="5869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058965" y="1131094"/>
            <a:ext cx="7259807" cy="994172"/>
          </a:xfrm>
        </p:spPr>
        <p:txBody>
          <a:bodyPr>
            <a:normAutofit/>
          </a:bodyPr>
          <a:lstStyle/>
          <a:p>
            <a:r>
              <a:rPr lang="fi-FI" dirty="0"/>
              <a:t>Perhevapaat uudistetaan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058966" y="2226469"/>
            <a:ext cx="4546059" cy="3240000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sz="1500" dirty="0"/>
              <a:t>Tavoitteena on perhevapaiden ja lasten hoitovastuun jakautuminen tasaisesti vanhempien kesken, tasa-arvon vahvistuminen työelämässä sekä naisten ja miesten palkkaerojen pieneneminen.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sz="1500" dirty="0"/>
              <a:t>Molemmille vanhemmille yhtä monta korvamerkittyä kuukautta vapaata </a:t>
            </a:r>
            <a:br>
              <a:rPr lang="fi-FI" sz="1500" dirty="0"/>
            </a:br>
            <a:r>
              <a:rPr lang="fi-FI" sz="1500" dirty="0"/>
              <a:t>+ vapaasti valittava jakso.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sz="1500" dirty="0"/>
              <a:t>Erilaiset perheet ja yrittäjyyden eri muodot </a:t>
            </a:r>
            <a:br>
              <a:rPr lang="fi-FI" sz="1500" dirty="0"/>
            </a:br>
            <a:r>
              <a:rPr lang="fi-FI" sz="1500" dirty="0"/>
              <a:t>otetaan uudistuksessa huomioon.</a:t>
            </a:r>
          </a:p>
          <a:p>
            <a:endParaRPr lang="fi-FI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b="5797"/>
          <a:stretch>
            <a:fillRect/>
          </a:stretch>
        </p:blipFill>
        <p:spPr>
          <a:xfrm>
            <a:off x="0" y="857250"/>
            <a:ext cx="3873103" cy="5143500"/>
          </a:xfrm>
        </p:spPr>
      </p:pic>
    </p:spTree>
    <p:extLst>
      <p:ext uri="{BB962C8B-B14F-4D97-AF65-F5344CB8AC3E}">
        <p14:creationId xmlns:p14="http://schemas.microsoft.com/office/powerpoint/2010/main" val="26279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89120" y="1131094"/>
            <a:ext cx="3538402" cy="994172"/>
          </a:xfrm>
        </p:spPr>
        <p:txBody>
          <a:bodyPr>
            <a:noAutofit/>
          </a:bodyPr>
          <a:lstStyle/>
          <a:p>
            <a:r>
              <a:rPr lang="fi-FI" sz="2250" dirty="0"/>
              <a:t>Työelämän ja </a:t>
            </a:r>
            <a:r>
              <a:rPr lang="fi-FI" sz="2250" dirty="0" smtClean="0"/>
              <a:t>työhyvinvoinnin </a:t>
            </a:r>
            <a:r>
              <a:rPr lang="fi-FI" sz="2250" dirty="0"/>
              <a:t>kehittäminen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b="10078"/>
          <a:stretch>
            <a:fillRect/>
          </a:stretch>
        </p:blipFill>
        <p:spPr>
          <a:xfrm>
            <a:off x="171129" y="1282124"/>
            <a:ext cx="4026918" cy="4823114"/>
          </a:xfrm>
        </p:spPr>
      </p:pic>
      <p:sp>
        <p:nvSpPr>
          <p:cNvPr id="4" name="Sisällön paikkamerkki 3"/>
          <p:cNvSpPr>
            <a:spLocks noGrp="1"/>
          </p:cNvSpPr>
          <p:nvPr>
            <p:ph sz="quarter" idx="17"/>
          </p:nvPr>
        </p:nvSpPr>
        <p:spPr>
          <a:xfrm>
            <a:off x="4389120" y="2487034"/>
            <a:ext cx="4126230" cy="2979435"/>
          </a:xfrm>
        </p:spPr>
        <p:txBody>
          <a:bodyPr>
            <a:normAutofit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Työllisyysasteen nostaminen työuria pidentämällä</a:t>
            </a:r>
          </a:p>
          <a:p>
            <a:pPr marL="857250" lvl="1" indent="-257175"/>
            <a:r>
              <a:rPr lang="fi-FI" dirty="0"/>
              <a:t>Osatyökykyisille suunnattu työkykyohjelma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Työn murros ja sen aiheuttamat muutokset</a:t>
            </a:r>
          </a:p>
          <a:p>
            <a:pPr marL="857250" lvl="1" indent="-257175"/>
            <a:r>
              <a:rPr lang="fi-FI" dirty="0"/>
              <a:t>Työn ja työhyvinvoinnin kehittämisohjelma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Lisätään työsuojeluvalvonnan </a:t>
            </a:r>
            <a:r>
              <a:rPr lang="fi-FI" dirty="0" smtClean="0"/>
              <a:t>resursseja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815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26EA-689F-5649-8F18-14BE3E8F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666" y="1131094"/>
            <a:ext cx="4161857" cy="994172"/>
          </a:xfrm>
        </p:spPr>
        <p:txBody>
          <a:bodyPr/>
          <a:lstStyle/>
          <a:p>
            <a:r>
              <a:rPr lang="fi-FI" dirty="0"/>
              <a:t>Lapset ja perheet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BB52A8B-B66A-DB46-A4C0-23CBFB93B7B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" y="857250"/>
            <a:ext cx="3429000" cy="51435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7FEAF-BE0A-584B-87F3-BA31C295C27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5666" y="2226469"/>
            <a:ext cx="4899907" cy="3240000"/>
          </a:xfrm>
        </p:spPr>
        <p:txBody>
          <a:bodyPr>
            <a:normAutofit fontScale="85000"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Valmistellaan poikkihallinnollinen </a:t>
            </a:r>
            <a:r>
              <a:rPr lang="fi-FI" dirty="0" smtClean="0"/>
              <a:t>lapsistrategia, </a:t>
            </a:r>
            <a:br>
              <a:rPr lang="fi-FI" dirty="0" smtClean="0"/>
            </a:br>
            <a:r>
              <a:rPr lang="fi-FI" sz="1875" dirty="0"/>
              <a:t>käynnistyy alkusyksystä 2019</a:t>
            </a:r>
            <a:endParaRPr lang="fi-FI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 smtClean="0"/>
              <a:t>Vahvistetaan </a:t>
            </a:r>
            <a:r>
              <a:rPr lang="fi-FI" dirty="0"/>
              <a:t>ja kehitetään lapsi- ja perhepalveluita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Lasten ja nuorten mielenterveyspalvelut: madalletaan kynnystä ja edistetään </a:t>
            </a:r>
            <a:r>
              <a:rPr lang="fi-FI" dirty="0" smtClean="0"/>
              <a:t>saatavuutta</a:t>
            </a:r>
            <a:endParaRPr lang="fi-FI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 smtClean="0"/>
              <a:t>Säädetään </a:t>
            </a:r>
            <a:r>
              <a:rPr lang="fi-FI" dirty="0"/>
              <a:t>lastensuojelun henkilöstömitoitus (asteittain </a:t>
            </a:r>
            <a:r>
              <a:rPr lang="fi-FI" dirty="0" smtClean="0"/>
              <a:t>voimaan) ja kehitetään </a:t>
            </a:r>
            <a:r>
              <a:rPr lang="fi-FI" dirty="0"/>
              <a:t>jälkihuoltoa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i-FI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 smtClean="0"/>
              <a:t>Edistetään myös:</a:t>
            </a:r>
            <a:endParaRPr lang="fi-FI" dirty="0"/>
          </a:p>
          <a:p>
            <a:pPr marL="857250" lvl="1" indent="-257175"/>
            <a:r>
              <a:rPr lang="fi-FI" sz="1650" dirty="0"/>
              <a:t>päihdeperheiden palvelut</a:t>
            </a:r>
          </a:p>
          <a:p>
            <a:pPr marL="857250" lvl="1" indent="-257175"/>
            <a:r>
              <a:rPr lang="fi-FI" sz="1650" dirty="0"/>
              <a:t>turvakotipaikkojen saatavuus</a:t>
            </a:r>
          </a:p>
          <a:p>
            <a:pPr marL="857250" lvl="1" indent="-257175"/>
            <a:r>
              <a:rPr lang="fi-FI" sz="1650" dirty="0"/>
              <a:t>rokotekattavuus</a:t>
            </a:r>
          </a:p>
          <a:p>
            <a:pPr marL="857250" lvl="1" indent="-257175"/>
            <a:r>
              <a:rPr lang="fi-FI" sz="1650" dirty="0"/>
              <a:t>maksuton ehkäisy</a:t>
            </a:r>
          </a:p>
        </p:txBody>
      </p:sp>
    </p:spTree>
    <p:extLst>
      <p:ext uri="{BB962C8B-B14F-4D97-AF65-F5344CB8AC3E}">
        <p14:creationId xmlns:p14="http://schemas.microsoft.com/office/powerpoint/2010/main" val="2402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700" dirty="0" err="1">
                <a:solidFill>
                  <a:srgbClr val="53565A"/>
                </a:solidFill>
              </a:rPr>
              <a:t>Sosiaali</a:t>
            </a:r>
            <a:r>
              <a:rPr lang="fi-FI" sz="2700" dirty="0">
                <a:solidFill>
                  <a:srgbClr val="53565A"/>
                </a:solidFill>
              </a:rPr>
              <a:t>- ja terveydenhuollon uudistaminen</a:t>
            </a:r>
            <a:endParaRPr lang="fi-FI" dirty="0"/>
          </a:p>
        </p:txBody>
      </p:sp>
      <p:sp>
        <p:nvSpPr>
          <p:cNvPr id="3" name="Viisikulmio 2"/>
          <p:cNvSpPr/>
          <p:nvPr/>
        </p:nvSpPr>
        <p:spPr>
          <a:xfrm>
            <a:off x="461597" y="2035579"/>
            <a:ext cx="6994920" cy="2595052"/>
          </a:xfrm>
          <a:prstGeom prst="homePlate">
            <a:avLst>
              <a:gd name="adj" fmla="val 36400"/>
            </a:avLst>
          </a:prstGeom>
          <a:solidFill>
            <a:srgbClr val="FFB90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342892"/>
            <a:endParaRPr lang="fi-FI" sz="9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58886" y="2192068"/>
            <a:ext cx="602454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fi-FI" sz="1500" b="1" dirty="0">
                <a:latin typeface="Myriad Pro" panose="020B0503030403020204" pitchFamily="34" charset="0"/>
              </a:rPr>
              <a:t>TULEVAISUUDEN SOSIAALI- JA TERVEYSKESKUS -OHJELMA</a:t>
            </a:r>
            <a:endParaRPr lang="fi-FI" sz="1200" dirty="0">
              <a:latin typeface="Myriad Pro" panose="020B0503030403020204" pitchFamily="34" charset="0"/>
            </a:endParaRPr>
          </a:p>
          <a:p>
            <a:pPr marL="257175" indent="-257175" defTabSz="342892">
              <a:buFont typeface="Arial" panose="020B0604020202020204" pitchFamily="34" charset="0"/>
              <a:buChar char="•"/>
            </a:pPr>
            <a:r>
              <a:rPr lang="fi-FI" sz="1200" dirty="0">
                <a:latin typeface="Myriad Pro" panose="020B0503030403020204" pitchFamily="34" charset="0"/>
              </a:rPr>
              <a:t>Peruspalvelujen parempi saatavuus, 7:n vuorokauden hoitotakuu (säädetään nopeasti)</a:t>
            </a:r>
          </a:p>
          <a:p>
            <a:pPr marL="257175" indent="-257175" defTabSz="342892">
              <a:buFont typeface="Arial" panose="020B0604020202020204" pitchFamily="34" charset="0"/>
              <a:buChar char="•"/>
            </a:pPr>
            <a:r>
              <a:rPr lang="fi-FI" sz="1200" dirty="0">
                <a:latin typeface="Myriad Pro" panose="020B0503030403020204" pitchFamily="34" charset="0"/>
              </a:rPr>
              <a:t>Palvelut sovitetaan yhteen – asiakas saa tarvitsemansa hoidon ja avun yhdestä paikasta</a:t>
            </a:r>
          </a:p>
          <a:p>
            <a:pPr marL="257175" indent="-257175" defTabSz="342892">
              <a:buFont typeface="Arial" panose="020B0604020202020204" pitchFamily="34" charset="0"/>
              <a:buChar char="•"/>
            </a:pPr>
            <a:r>
              <a:rPr lang="fi-FI" sz="1200" dirty="0" err="1">
                <a:latin typeface="Myriad Pro" panose="020B0503030403020204" pitchFamily="34" charset="0"/>
              </a:rPr>
              <a:t>Sote</a:t>
            </a:r>
            <a:r>
              <a:rPr lang="fi-FI" sz="1200" dirty="0">
                <a:latin typeface="Myriad Pro" panose="020B0503030403020204" pitchFamily="34" charset="0"/>
              </a:rPr>
              <a:t>-ammattilaisten sujuva työnjako ja moniammatilliset tiimit</a:t>
            </a:r>
          </a:p>
          <a:p>
            <a:pPr marL="257175" indent="-257175" defTabSz="342892">
              <a:buFont typeface="Arial" panose="020B0604020202020204" pitchFamily="34" charset="0"/>
              <a:buChar char="•"/>
            </a:pPr>
            <a:r>
              <a:rPr lang="fi-FI" sz="1200" dirty="0">
                <a:latin typeface="Myriad Pro" panose="020B0503030403020204" pitchFamily="34" charset="0"/>
              </a:rPr>
              <a:t>Erikoistason palvelut täydentävät peruspalveluita</a:t>
            </a:r>
          </a:p>
          <a:p>
            <a:pPr marL="257175" indent="-257175" defTabSz="342892">
              <a:buFont typeface="Arial" panose="020B0604020202020204" pitchFamily="34" charset="0"/>
              <a:buChar char="•"/>
            </a:pPr>
            <a:r>
              <a:rPr lang="fi-FI" sz="1200" dirty="0" err="1">
                <a:latin typeface="Myriad Pro" panose="020B0503030403020204" pitchFamily="34" charset="0"/>
              </a:rPr>
              <a:t>Digitalisaatio</a:t>
            </a:r>
            <a:r>
              <a:rPr lang="fi-FI" sz="1200" dirty="0">
                <a:latin typeface="Myriad Pro" panose="020B0503030403020204" pitchFamily="34" charset="0"/>
              </a:rPr>
              <a:t> tukee toiminnan uudistamista</a:t>
            </a:r>
          </a:p>
          <a:p>
            <a:pPr marL="257175" indent="-257175" defTabSz="342892">
              <a:buFont typeface="Arial" panose="020B0604020202020204" pitchFamily="34" charset="0"/>
              <a:buChar char="•"/>
            </a:pPr>
            <a:r>
              <a:rPr lang="fi-FI" sz="1200" dirty="0">
                <a:latin typeface="Myriad Pro" panose="020B0503030403020204" pitchFamily="34" charset="0"/>
              </a:rPr>
              <a:t>Tutkimus- ja kehittämistoiminta vahvistaa </a:t>
            </a:r>
            <a:r>
              <a:rPr lang="fi-FI" sz="1200" dirty="0" err="1">
                <a:latin typeface="Myriad Pro" panose="020B0503030403020204" pitchFamily="34" charset="0"/>
              </a:rPr>
              <a:t>sosiaali</a:t>
            </a:r>
            <a:r>
              <a:rPr lang="fi-FI" sz="1200" dirty="0">
                <a:latin typeface="Myriad Pro" panose="020B0503030403020204" pitchFamily="34" charset="0"/>
              </a:rPr>
              <a:t>- ja terveyskeskuksia</a:t>
            </a:r>
          </a:p>
        </p:txBody>
      </p:sp>
      <p:sp>
        <p:nvSpPr>
          <p:cNvPr id="5" name="Viisikulmio 4"/>
          <p:cNvSpPr/>
          <p:nvPr/>
        </p:nvSpPr>
        <p:spPr>
          <a:xfrm>
            <a:off x="461598" y="3740729"/>
            <a:ext cx="6377699" cy="885666"/>
          </a:xfrm>
          <a:prstGeom prst="homePlate">
            <a:avLst>
              <a:gd name="adj" fmla="val 37442"/>
            </a:avLst>
          </a:prstGeom>
          <a:solidFill>
            <a:srgbClr val="FFD357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342892"/>
            <a:endParaRPr lang="fi-FI" sz="9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58887" y="4035215"/>
            <a:ext cx="55133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fi-FI" sz="1500" b="1" dirty="0">
                <a:latin typeface="Myriad Pro" panose="020B0503030403020204" pitchFamily="34" charset="0"/>
              </a:rPr>
              <a:t>SOTE-RAKENNEUUDISTUS</a:t>
            </a:r>
            <a:r>
              <a:rPr lang="fi-FI" sz="1500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7442228" y="2742337"/>
            <a:ext cx="134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/>
            <a:r>
              <a:rPr lang="fi-FI" sz="1500" b="1" dirty="0">
                <a:solidFill>
                  <a:schemeClr val="tx2"/>
                </a:solidFill>
                <a:latin typeface="Myriad Pro" panose="020B0503030403020204" pitchFamily="34" charset="0"/>
              </a:rPr>
              <a:t>Toimivat </a:t>
            </a:r>
            <a:r>
              <a:rPr lang="fi-FI" sz="1500" b="1" dirty="0" err="1">
                <a:solidFill>
                  <a:schemeClr val="tx2"/>
                </a:solidFill>
                <a:latin typeface="Myriad Pro" panose="020B0503030403020204" pitchFamily="34" charset="0"/>
              </a:rPr>
              <a:t>sote</a:t>
            </a:r>
            <a:r>
              <a:rPr lang="fi-FI" sz="1500" b="1" dirty="0">
                <a:solidFill>
                  <a:schemeClr val="tx2"/>
                </a:solidFill>
                <a:latin typeface="Myriad Pro" panose="020B0503030403020204" pitchFamily="34" charset="0"/>
              </a:rPr>
              <a:t>-palvelut uusissa maakunnissa</a:t>
            </a:r>
            <a:endParaRPr lang="fi-FI" sz="15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Viisikulmio 7"/>
          <p:cNvSpPr/>
          <p:nvPr/>
        </p:nvSpPr>
        <p:spPr>
          <a:xfrm>
            <a:off x="461596" y="4701280"/>
            <a:ext cx="6047270" cy="483521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>
                  <a:lumMod val="85000"/>
                </a:schemeClr>
              </a:gs>
              <a:gs pos="54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38100">
            <a:noFill/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342892"/>
            <a:endParaRPr lang="fi-FI" sz="9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38174" y="4816082"/>
            <a:ext cx="602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fi-FI" sz="1200" b="1" dirty="0">
                <a:latin typeface="Myriad Pro" panose="020B0503030403020204" pitchFamily="34" charset="0"/>
              </a:rPr>
              <a:t>Maakuntien monialaisuus / </a:t>
            </a:r>
            <a:r>
              <a:rPr lang="fi-FI" sz="1200" dirty="0">
                <a:latin typeface="Myriad Pro" panose="020B0503030403020204" pitchFamily="34" charset="0"/>
              </a:rPr>
              <a:t>Parlamentaarinen valmistelu </a:t>
            </a:r>
          </a:p>
        </p:txBody>
      </p:sp>
      <p:sp>
        <p:nvSpPr>
          <p:cNvPr id="10" name="Viisikulmio 9"/>
          <p:cNvSpPr/>
          <p:nvPr/>
        </p:nvSpPr>
        <p:spPr>
          <a:xfrm>
            <a:off x="461598" y="5261676"/>
            <a:ext cx="6047268" cy="434275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>
                  <a:lumMod val="85000"/>
                </a:schemeClr>
              </a:gs>
              <a:gs pos="54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38100">
            <a:noFill/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342892"/>
            <a:endParaRPr lang="fi-FI" sz="9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658887" y="5364025"/>
            <a:ext cx="623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fi-FI" sz="1200" b="1">
                <a:latin typeface="Myriad Pro" panose="020B0503030403020204" pitchFamily="34" charset="0"/>
              </a:rPr>
              <a:t>Maakuntien verotusoikeus </a:t>
            </a:r>
            <a:r>
              <a:rPr lang="fi-FI" sz="1200" b="1" dirty="0">
                <a:latin typeface="Myriad Pro" panose="020B0503030403020204" pitchFamily="34" charset="0"/>
              </a:rPr>
              <a:t>/ </a:t>
            </a:r>
            <a:r>
              <a:rPr lang="fi-FI" sz="1200" dirty="0">
                <a:latin typeface="Myriad Pro" panose="020B0503030403020204" pitchFamily="34" charset="0"/>
              </a:rPr>
              <a:t>Parlamentaarinen valmistelu </a:t>
            </a:r>
          </a:p>
        </p:txBody>
      </p:sp>
      <p:sp>
        <p:nvSpPr>
          <p:cNvPr id="12" name="Viisikulmio 11"/>
          <p:cNvSpPr/>
          <p:nvPr/>
        </p:nvSpPr>
        <p:spPr>
          <a:xfrm>
            <a:off x="3143992" y="3866441"/>
            <a:ext cx="3539440" cy="670780"/>
          </a:xfrm>
          <a:prstGeom prst="homePlate">
            <a:avLst>
              <a:gd name="adj" fmla="val 37442"/>
            </a:avLst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342892"/>
            <a:endParaRPr lang="fi-FI" sz="9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3286497" y="3997777"/>
            <a:ext cx="3019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892"/>
            <a:r>
              <a:rPr lang="fi-FI" sz="1200" dirty="0">
                <a:latin typeface="Myriad Pro" panose="020B0503030403020204" pitchFamily="34" charset="0"/>
              </a:rPr>
              <a:t>18 maakuntaa, 5 yhteistoiminta-aluetta: </a:t>
            </a:r>
          </a:p>
          <a:p>
            <a:pPr defTabSz="342892"/>
            <a:r>
              <a:rPr lang="fi-FI" sz="1200" dirty="0" err="1">
                <a:latin typeface="Myriad Pro" panose="020B0503030403020204" pitchFamily="34" charset="0"/>
              </a:rPr>
              <a:t>sote</a:t>
            </a:r>
            <a:r>
              <a:rPr lang="fi-FI" sz="1200" dirty="0">
                <a:latin typeface="Myriad Pro" panose="020B0503030403020204" pitchFamily="34" charset="0"/>
              </a:rPr>
              <a:t>-palvelut, pelastustoimi</a:t>
            </a:r>
          </a:p>
        </p:txBody>
      </p:sp>
    </p:spTree>
    <p:extLst>
      <p:ext uri="{BB962C8B-B14F-4D97-AF65-F5344CB8AC3E}">
        <p14:creationId xmlns:p14="http://schemas.microsoft.com/office/powerpoint/2010/main" val="24348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9990" y="1131094"/>
            <a:ext cx="3692342" cy="994172"/>
          </a:xfrm>
        </p:spPr>
        <p:txBody>
          <a:bodyPr>
            <a:normAutofit fontScale="90000"/>
          </a:bodyPr>
          <a:lstStyle/>
          <a:p>
            <a:r>
              <a:rPr lang="fi-FI" sz="2400" dirty="0"/>
              <a:t>Tulevaisuuden </a:t>
            </a:r>
            <a:r>
              <a:rPr lang="fi-FI" sz="2400" dirty="0" err="1"/>
              <a:t>sosiaali</a:t>
            </a:r>
            <a:r>
              <a:rPr lang="fi-FI" sz="2400" dirty="0"/>
              <a:t>- </a:t>
            </a:r>
            <a:br>
              <a:rPr lang="fi-FI" sz="2400" dirty="0"/>
            </a:br>
            <a:r>
              <a:rPr lang="fi-FI" sz="2400" dirty="0"/>
              <a:t>ja terveyskeskus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053001"/>
            <a:ext cx="7293883" cy="48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62698" y="3639126"/>
            <a:ext cx="4718214" cy="2652769"/>
          </a:xfrm>
        </p:spPr>
        <p:txBody>
          <a:bodyPr>
            <a:normAutofit/>
          </a:bodyPr>
          <a:lstStyle/>
          <a:p>
            <a:endParaRPr lang="fi-FI" b="1" dirty="0" smtClean="0"/>
          </a:p>
          <a:p>
            <a:endParaRPr lang="fi-FI" b="1" dirty="0"/>
          </a:p>
          <a:p>
            <a:endParaRPr lang="fi-FI" i="1" dirty="0"/>
          </a:p>
          <a:p>
            <a:r>
              <a:rPr lang="fi-FI" dirty="0" err="1"/>
              <a:t>Sosiaali</a:t>
            </a:r>
            <a:r>
              <a:rPr lang="fi-FI" dirty="0"/>
              <a:t> ja terveysministeriö</a:t>
            </a:r>
          </a:p>
          <a:p>
            <a:r>
              <a:rPr lang="fi-FI" i="1" dirty="0"/>
              <a:t>Internet: 		</a:t>
            </a:r>
            <a:r>
              <a:rPr lang="fi-FI" dirty="0" err="1"/>
              <a:t>stm.fi</a:t>
            </a:r>
            <a:endParaRPr lang="fi-FI" dirty="0"/>
          </a:p>
          <a:p>
            <a:r>
              <a:rPr lang="fi-FI" i="1" dirty="0" err="1"/>
              <a:t>Twitter</a:t>
            </a:r>
            <a:r>
              <a:rPr lang="fi-FI" i="1" dirty="0"/>
              <a:t> :		</a:t>
            </a:r>
            <a:r>
              <a:rPr lang="fi-FI" dirty="0"/>
              <a:t>@</a:t>
            </a:r>
            <a:r>
              <a:rPr lang="fi-FI" dirty="0" err="1"/>
              <a:t>STM_Uutiset</a:t>
            </a: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0"/>
          </p:nvPr>
        </p:nvSpPr>
        <p:spPr>
          <a:xfrm>
            <a:off x="662699" y="2737646"/>
            <a:ext cx="4032000" cy="630203"/>
          </a:xfrm>
        </p:spPr>
        <p:txBody>
          <a:bodyPr>
            <a:normAutofit/>
          </a:bodyPr>
          <a:lstStyle/>
          <a:p>
            <a:r>
              <a:rPr lang="fi-FI" sz="3600" dirty="0" smtClean="0">
                <a:latin typeface="Brush Script MT" panose="03060802040406070304" pitchFamily="66" charset="0"/>
              </a:rPr>
              <a:t>Kiitos!</a:t>
            </a:r>
            <a:endParaRPr lang="fi-FI" sz="3600" dirty="0">
              <a:latin typeface="Brush Script MT" panose="03060802040406070304" pitchFamily="66" charset="0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99" y="1393179"/>
            <a:ext cx="705091" cy="7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3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6AE9-89FB-4848-9E2B-6C909656C318}" type="datetime1">
              <a:rPr lang="fi-FI" smtClean="0"/>
              <a:t>4.9.2019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2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045717" y="1027905"/>
            <a:ext cx="7259807" cy="1325563"/>
          </a:xfrm>
        </p:spPr>
        <p:txBody>
          <a:bodyPr/>
          <a:lstStyle/>
          <a:p>
            <a:r>
              <a:rPr lang="fi-FI" dirty="0" smtClean="0"/>
              <a:t>Lähtökohtana jokaisen oikeus oppimiseen 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09989" y="2503055"/>
            <a:ext cx="8105361" cy="3642570"/>
          </a:xfrm>
        </p:spPr>
        <p:txBody>
          <a:bodyPr/>
          <a:lstStyle/>
          <a:p>
            <a:pPr marL="0" indent="0">
              <a:buNone/>
            </a:pPr>
            <a:r>
              <a:rPr lang="fi-FI" sz="3200" dirty="0"/>
              <a:t>Jokaiselle työikäiselle on oltava olemassa omaan tilanteeseen ja tarpeisiin sopivaa koulutusta, sen on löydyttävä helposti ja koulutukseen pitää olla taloudelliset mahdollisuudet </a:t>
            </a:r>
            <a:r>
              <a:rPr lang="fi-FI" sz="3200" dirty="0" smtClean="0"/>
              <a:t>osallistua</a:t>
            </a:r>
          </a:p>
          <a:p>
            <a:pPr marL="0" indent="0">
              <a:buNone/>
            </a:pPr>
            <a:r>
              <a:rPr lang="fi-FI" dirty="0" smtClean="0"/>
              <a:t>(</a:t>
            </a:r>
            <a:r>
              <a:rPr lang="fi-FI" dirty="0">
                <a:hlinkClick r:id="rId2"/>
              </a:rPr>
              <a:t>Elinikäisen oppimisen kehittämistarpeita selvittävän työryhmän </a:t>
            </a:r>
            <a:r>
              <a:rPr lang="fi-FI" dirty="0" smtClean="0">
                <a:hlinkClick r:id="rId2"/>
              </a:rPr>
              <a:t>raportti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467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543" b="543"/>
          <a:stretch>
            <a:fillRect/>
          </a:stretch>
        </p:blipFill>
        <p:spPr>
          <a:xfrm>
            <a:off x="374073" y="1449055"/>
            <a:ext cx="7589253" cy="4196327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268086" y="5296247"/>
            <a:ext cx="8030095" cy="417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5476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6AE9-89FB-4848-9E2B-6C909656C318}" type="datetime1">
              <a:rPr lang="fi-FI" smtClean="0"/>
              <a:t>4.9.2019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4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09989" y="394699"/>
            <a:ext cx="7259807" cy="132556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Hallitusohjelma elinikäisen oppimisen ja osaamisen näkökulmasta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Taataan jokaiselle alle 25-vuotiaalle nuorelle tai alle 30-vuotiaalle valmistuneelle joko työ-, työharjoittelu-, työkokeilu-, työpaja-, oppisopimus- tai </a:t>
            </a:r>
            <a:r>
              <a:rPr lang="fi-FI" dirty="0" err="1"/>
              <a:t>kuntotutuspaikkak</a:t>
            </a:r>
            <a:r>
              <a:rPr lang="fi-FI" dirty="0"/>
              <a:t> </a:t>
            </a:r>
            <a:r>
              <a:rPr lang="fi-FI" dirty="0" err="1"/>
              <a:t>kolemn</a:t>
            </a:r>
            <a:r>
              <a:rPr lang="fi-FI" dirty="0"/>
              <a:t> kuukauden aikana työttömyyden alkamisesta. </a:t>
            </a:r>
          </a:p>
          <a:p>
            <a:r>
              <a:rPr lang="fi-FI" dirty="0" smtClean="0"/>
              <a:t>Kielellisten oikeuksien tukeminen (viralliset kielet, selkokielen käytön lisääminen jne.)</a:t>
            </a:r>
          </a:p>
          <a:p>
            <a:r>
              <a:rPr lang="fi-FI" dirty="0" smtClean="0"/>
              <a:t>Syrjäytyneiden tai syrjäytymisvaarassa olevien henkilöiden avunsaantia tehostetaan viranomaisten välistä palveluun ohjaamista kehittämällä. Syrjäytymisriskin tunnistamista kehitetään ja mahdollistetaan varhaisen puuttumisen malli. </a:t>
            </a:r>
          </a:p>
          <a:p>
            <a:r>
              <a:rPr lang="fi-FI" dirty="0" smtClean="0"/>
              <a:t>Vahvistetaan osallistumisoikeuksien ja aktiivisen osallistumisen toteutumista.</a:t>
            </a:r>
          </a:p>
          <a:p>
            <a:r>
              <a:rPr lang="fi-FI" dirty="0"/>
              <a:t>Toteutetaan toimeentulotuen kokonaisuudistus, jolla varmistetaan riittävä viimesijaisen toimeentulon turva ja sosiaalista tukea tarvitsevien ihmisten oikea-aikaiset palvelut. Selvitetään syitä erityisesti </a:t>
            </a:r>
            <a:r>
              <a:rPr lang="fi-FI" b="1" dirty="0"/>
              <a:t>nuorten toimeentulotukiriippuvuuteen</a:t>
            </a:r>
            <a:r>
              <a:rPr lang="fi-FI" dirty="0"/>
              <a:t> ja keinoja sen vähentämiseksi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430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6AE9-89FB-4848-9E2B-6C909656C318}" type="datetime1">
              <a:rPr lang="fi-FI" smtClean="0"/>
              <a:t>4.9.2019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5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09989" y="1339273"/>
            <a:ext cx="8105361" cy="4806352"/>
          </a:xfrm>
        </p:spPr>
        <p:txBody>
          <a:bodyPr>
            <a:normAutofit/>
          </a:bodyPr>
          <a:lstStyle/>
          <a:p>
            <a:r>
              <a:rPr lang="fi-FI" dirty="0" smtClean="0"/>
              <a:t>Talous- ja velkaneuvonnan saatavuutta parannetaan. Taloussosiaalityön osaamista parannetaan osana sosiaalityön koulutusta.</a:t>
            </a:r>
          </a:p>
          <a:p>
            <a:r>
              <a:rPr lang="fi-FI" dirty="0" smtClean="0"/>
              <a:t>Erityisen tuen tarpeessa olevien pääsyä työllistymistä edistävien palvelujen piiriin tehostetaan. </a:t>
            </a:r>
            <a:r>
              <a:rPr lang="fi-FI" dirty="0" err="1" smtClean="0"/>
              <a:t>Työhönvalmentajien</a:t>
            </a:r>
            <a:r>
              <a:rPr lang="fi-FI" dirty="0" smtClean="0"/>
              <a:t> saatavuutta parannetaan myös sosiaalipalveluissa.</a:t>
            </a:r>
          </a:p>
          <a:p>
            <a:r>
              <a:rPr lang="fi-FI" dirty="0" smtClean="0"/>
              <a:t>Kuntouttavan työtoiminnan järjestelmä uudistetaan sosiaalisella kuntoutuksella. </a:t>
            </a:r>
          </a:p>
          <a:p>
            <a:r>
              <a:rPr lang="fi-FI" dirty="0"/>
              <a:t>Torjutaan </a:t>
            </a:r>
            <a:r>
              <a:rPr lang="fi-FI" dirty="0" err="1"/>
              <a:t>segregaatiota</a:t>
            </a:r>
            <a:r>
              <a:rPr lang="fi-FI" dirty="0"/>
              <a:t> ja asunnottomuutta </a:t>
            </a:r>
            <a:endParaRPr lang="fi-FI" dirty="0" smtClean="0"/>
          </a:p>
          <a:p>
            <a:r>
              <a:rPr lang="fi-FI" dirty="0"/>
              <a:t>Kehitetään ura- ja ohjauspalveluja </a:t>
            </a:r>
            <a:r>
              <a:rPr lang="fi-FI" sz="2100" dirty="0"/>
              <a:t>työttömien lisäksi erityisesti pitkään perhevapailla olleille.</a:t>
            </a:r>
          </a:p>
          <a:p>
            <a:r>
              <a:rPr lang="fi-FI" dirty="0"/>
              <a:t>Asumisneuvonnan saatavuuden parantaminen, asunnottomuuden ennaltaehkäisy, painopisteenä nuoret ja maahanmuuttajat</a:t>
            </a:r>
          </a:p>
          <a:p>
            <a:r>
              <a:rPr lang="fi-FI" dirty="0"/>
              <a:t>EU-tason vaikuttaminen (väkivalta, nuorten huomioiminen päätöksenteossa jne.)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63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93408" y="1440181"/>
            <a:ext cx="6872901" cy="569859"/>
          </a:xfrm>
        </p:spPr>
        <p:txBody>
          <a:bodyPr>
            <a:noAutofit/>
          </a:bodyPr>
          <a:lstStyle/>
          <a:p>
            <a:r>
              <a:rPr lang="fi-FI" sz="2400" dirty="0" err="1"/>
              <a:t>HallitusOHJELMA</a:t>
            </a:r>
            <a:r>
              <a:rPr lang="fi-FI" sz="2400" dirty="0"/>
              <a:t> 2019-2023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  <p:extLst/>
          </p:nvPr>
        </p:nvSpPr>
        <p:spPr>
          <a:xfrm>
            <a:off x="661989" y="2171700"/>
            <a:ext cx="6873875" cy="3558625"/>
          </a:xfrm>
        </p:spPr>
        <p:txBody>
          <a:bodyPr vert="horz" lIns="0" tIns="0" rIns="0" bIns="0" numCol="2" rtlCol="0" anchor="t">
            <a:normAutofit lnSpcReduction="10000"/>
          </a:bodyPr>
          <a:lstStyle/>
          <a:p>
            <a:pPr indent="0">
              <a:buNone/>
            </a:pPr>
            <a:r>
              <a:rPr lang="fi-FI" dirty="0"/>
              <a:t>Vaikutukset </a:t>
            </a:r>
            <a:r>
              <a:rPr lang="fi-FI" dirty="0" err="1"/>
              <a:t>STM:n</a:t>
            </a:r>
            <a:r>
              <a:rPr lang="fi-FI" dirty="0"/>
              <a:t> hallinnonalalla</a:t>
            </a:r>
            <a:r>
              <a:rPr lang="fi-FI" dirty="0">
                <a:cs typeface="Arial"/>
              </a:rPr>
              <a:t>:</a:t>
            </a:r>
            <a:endParaRPr lang="fi-FI" dirty="0"/>
          </a:p>
          <a:p>
            <a:pPr marL="285743" indent="-285743">
              <a:buFont typeface="Arial" panose="020B0604020202020204" pitchFamily="34" charset="0"/>
              <a:buChar char="•"/>
            </a:pPr>
            <a:endParaRPr lang="fi-FI" b="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Iäkkäiden palvelut </a:t>
            </a:r>
            <a:endParaRPr lang="fi-FI" b="0" dirty="0">
              <a:cs typeface="Arial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>
                <a:cs typeface="Arial"/>
              </a:rPr>
              <a:t>Vammaisten palvelut</a:t>
            </a:r>
            <a:endParaRPr lang="fi-FI" b="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Lasten ja perheiden palvelut</a:t>
            </a:r>
            <a:endParaRPr lang="fi-FI" b="0" dirty="0">
              <a:cs typeface="Arial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>
                <a:cs typeface="Arial"/>
              </a:rPr>
              <a:t>Mielenterveysasiat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>
                <a:cs typeface="Arial"/>
              </a:rPr>
              <a:t>Riippuvuuksien ehkäisy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Väkivallan ja rikosten ehkäisy</a:t>
            </a:r>
            <a:endParaRPr lang="fi-FI" b="0" dirty="0">
              <a:cs typeface="Arial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>
                <a:cs typeface="Arial"/>
              </a:rPr>
              <a:t>Hyvinvoinnin ja terveyden edistäminen</a:t>
            </a:r>
            <a:endParaRPr lang="fi-FI" b="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>
                <a:cs typeface="Arial"/>
              </a:rPr>
              <a:t>Tasa-arvo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Työelämä</a:t>
            </a:r>
          </a:p>
          <a:p>
            <a:pPr marL="285743" indent="-285743"/>
            <a:endParaRPr lang="fi-FI" b="0" dirty="0">
              <a:cs typeface="Arial"/>
            </a:endParaRPr>
          </a:p>
          <a:p>
            <a:pPr marL="285274" indent="-285274">
              <a:buFont typeface="Arial" panose="020B0604020202020204" pitchFamily="34" charset="0"/>
              <a:buChar char="•"/>
            </a:pPr>
            <a:endParaRPr lang="fi-FI" sz="1875" b="0" dirty="0"/>
          </a:p>
          <a:p>
            <a:pPr marL="285274" indent="-285274"/>
            <a:r>
              <a:rPr lang="fi-FI" sz="1875" b="0" dirty="0"/>
              <a:t>Tulevaisuuden sosiaali- ja terveyskeskus -ohjelma</a:t>
            </a:r>
          </a:p>
          <a:p>
            <a:pPr marL="285274" indent="-285274"/>
            <a:r>
              <a:rPr lang="fi-FI" sz="1875" b="0" dirty="0"/>
              <a:t>Sote-rakenneuudistus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Asiakasmaksut</a:t>
            </a:r>
          </a:p>
          <a:p>
            <a:pPr marL="285274" indent="-285274">
              <a:buFont typeface="Arial" panose="020B0604020202020204" pitchFamily="34" charset="0"/>
              <a:buChar char="•"/>
            </a:pPr>
            <a:r>
              <a:rPr lang="fi-FI" b="0" dirty="0"/>
              <a:t>Digitalisaatio, ICT</a:t>
            </a:r>
            <a:r>
              <a:rPr lang="fi-FI" b="0" dirty="0">
                <a:cs typeface="Arial"/>
              </a:rPr>
              <a:t> ja tiedolla johtaminen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Sosiaaliturvan uudistus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/>
              <a:t>Perhevapaauudistus </a:t>
            </a:r>
            <a:endParaRPr lang="fi-FI" b="0" dirty="0">
              <a:cs typeface="Arial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dirty="0">
                <a:cs typeface="Arial"/>
              </a:rPr>
              <a:t>Eläkkeet</a:t>
            </a:r>
          </a:p>
          <a:p>
            <a:pPr marL="285743" indent="-285743"/>
            <a:endParaRPr lang="fi-FI" sz="1500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8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BF17D2-75BA-0144-B327-8C65175BF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7" y="949602"/>
            <a:ext cx="7779877" cy="48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Komitea uudistamaan sosiaaliturvaa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50"/>
              </a:spcBef>
              <a:buClr>
                <a:schemeClr val="accent2"/>
              </a:buClr>
            </a:pPr>
            <a:r>
              <a:rPr lang="fi-FI" sz="1500" b="1" dirty="0"/>
              <a:t>Tavoitteena on ihmisen näkökulmasta selkeä, ymmärrettävä ja toimiva sosiaaliturva: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/>
              <a:t>Työtä ja sosiaaliturvaa sovitetaan yhteen ihmisten muuttuvissa elämäntilanteissa.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/>
              <a:t>Työn tekeminen on nykyistä kannattavampaa ja ihmiset pystyvät ennakoimaan </a:t>
            </a:r>
            <a:br>
              <a:rPr lang="fi-FI" sz="1350" dirty="0"/>
            </a:br>
            <a:r>
              <a:rPr lang="fi-FI" sz="1350" dirty="0"/>
              <a:t>työstä käteen jäävän summan.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/>
              <a:t>Etuuksien käsitteet ja maksuajat ovat mahdollisimman samat etuudesta riippumatta.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/>
              <a:t>Sosiaaliturvaan kuuluvat palvelut ja etuudet nivotaan paremmin yhteen tukemaan ihmistä.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 err="1"/>
              <a:t>Digitalisaatiota</a:t>
            </a:r>
            <a:r>
              <a:rPr lang="fi-FI" sz="1350" dirty="0"/>
              <a:t> ja tekoälyä hyödynnetään etuuksien hakemisessa, käsittelyssä ja päätöksissä.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/>
              <a:t>Keskenään saman tasoisten perusturvaetuuksien yhtenäistämistä selvitetään ja valmistellaan.</a:t>
            </a:r>
          </a:p>
          <a:p>
            <a:pPr lvl="1">
              <a:spcBef>
                <a:spcPts val="450"/>
              </a:spcBef>
              <a:buClr>
                <a:schemeClr val="accent2"/>
              </a:buClr>
            </a:pPr>
            <a:r>
              <a:rPr lang="fi-FI" sz="1350" dirty="0"/>
              <a:t>Kehittämisessä hyödynnetään kokeiluja.</a:t>
            </a:r>
          </a:p>
          <a:p>
            <a:pPr>
              <a:spcBef>
                <a:spcPts val="900"/>
              </a:spcBef>
              <a:buClr>
                <a:schemeClr val="accent2"/>
              </a:buClr>
            </a:pPr>
            <a:r>
              <a:rPr lang="fi-FI" sz="1500" b="1" dirty="0"/>
              <a:t>Komitea ei käsittele vanhuuseläkkeitä.</a:t>
            </a:r>
          </a:p>
          <a:p>
            <a:pPr>
              <a:spcBef>
                <a:spcPts val="900"/>
              </a:spcBef>
              <a:buClr>
                <a:schemeClr val="accent2"/>
              </a:buClr>
            </a:pPr>
            <a:r>
              <a:rPr lang="fi-FI" sz="1500" b="1" dirty="0"/>
              <a:t>Komitean työ tähtää sosiaaliturvan pitkän aikavälin kehittämiseen: </a:t>
            </a:r>
            <a:br>
              <a:rPr lang="fi-FI" sz="1500" b="1" dirty="0"/>
            </a:br>
            <a:r>
              <a:rPr lang="fi-FI" sz="1500" b="1" dirty="0"/>
              <a:t>tehdään kahdelle hallituskaudelle ulottuva tiekartta välietappeineen.</a:t>
            </a:r>
          </a:p>
        </p:txBody>
      </p:sp>
    </p:spTree>
    <p:extLst>
      <p:ext uri="{BB962C8B-B14F-4D97-AF65-F5344CB8AC3E}">
        <p14:creationId xmlns:p14="http://schemas.microsoft.com/office/powerpoint/2010/main" val="34171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b="5797"/>
          <a:stretch>
            <a:fillRect/>
          </a:stretch>
        </p:blipFill>
        <p:spPr>
          <a:xfrm>
            <a:off x="0" y="857250"/>
            <a:ext cx="3873103" cy="5143500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058962" y="1131094"/>
            <a:ext cx="7259807" cy="994172"/>
          </a:xfrm>
        </p:spPr>
        <p:txBody>
          <a:bodyPr/>
          <a:lstStyle/>
          <a:p>
            <a:r>
              <a:rPr lang="fi-FI" dirty="0" smtClean="0"/>
              <a:t>Aktiivimallin leikkurit </a:t>
            </a:r>
            <a:br>
              <a:rPr lang="fi-FI" dirty="0" smtClean="0"/>
            </a:br>
            <a:r>
              <a:rPr lang="fi-FI" dirty="0" smtClean="0"/>
              <a:t>puretaan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058963" y="2226469"/>
            <a:ext cx="4646643" cy="3240000"/>
          </a:xfrm>
        </p:spPr>
        <p:txBody>
          <a:bodyPr>
            <a:noAutofit/>
          </a:bodyPr>
          <a:lstStyle/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i-FI" sz="1650" dirty="0"/>
              <a:t>Hallitusohjelma: ”Aktiivimallin leikkurit ja velvoitteet puretaan, kun työllisyysvaikutuksiltaan vastaavista toimenpiteistä on päätetty.”</a:t>
            </a:r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i-FI" sz="1650" dirty="0"/>
              <a:t>Aktiivimallin leikkurit puretaan niin nopeasti kuin mahdollista. </a:t>
            </a:r>
            <a:r>
              <a:rPr lang="fi-FI" sz="1650" dirty="0" err="1"/>
              <a:t>STM:n</a:t>
            </a:r>
            <a:r>
              <a:rPr lang="fi-FI" sz="1650" dirty="0"/>
              <a:t> arvion mukaan realistinen voimaantulon aikataulu aikaisintaan 1.1.2020.</a:t>
            </a:r>
          </a:p>
          <a:p>
            <a:pPr marL="257175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i-FI" sz="1650" dirty="0"/>
              <a:t>Aikataulu mahdollistaa korvaavista toimenpiteistä päättämisen. Toimia valmistellaan </a:t>
            </a:r>
            <a:r>
              <a:rPr lang="fi-FI" sz="1650" dirty="0" err="1"/>
              <a:t>TEM:n</a:t>
            </a:r>
            <a:r>
              <a:rPr lang="fi-FI" sz="1650" dirty="0"/>
              <a:t> lisäksi myös </a:t>
            </a:r>
            <a:r>
              <a:rPr lang="fi-FI" sz="1650" dirty="0" err="1"/>
              <a:t>STM:ssä</a:t>
            </a:r>
            <a:r>
              <a:rPr lang="fi-FI" sz="16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6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M-teema">
  <a:themeElements>
    <a:clrScheme name="STM">
      <a:dk1>
        <a:srgbClr val="000000"/>
      </a:dk1>
      <a:lt1>
        <a:sysClr val="window" lastClr="FFFFFF"/>
      </a:lt1>
      <a:dk2>
        <a:srgbClr val="642667"/>
      </a:dk2>
      <a:lt2>
        <a:srgbClr val="FBF3E0"/>
      </a:lt2>
      <a:accent1>
        <a:srgbClr val="008C95"/>
      </a:accent1>
      <a:accent2>
        <a:srgbClr val="888B8D"/>
      </a:accent2>
      <a:accent3>
        <a:srgbClr val="824B84"/>
      </a:accent3>
      <a:accent4>
        <a:srgbClr val="21A2AB"/>
      </a:accent4>
      <a:accent5>
        <a:srgbClr val="F7BC00"/>
      </a:accent5>
      <a:accent6>
        <a:srgbClr val="A0A2A4"/>
      </a:accent6>
      <a:hlink>
        <a:srgbClr val="642667"/>
      </a:hlink>
      <a:folHlink>
        <a:srgbClr val="A47BA6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471</Words>
  <Application>Microsoft Office PowerPoint</Application>
  <PresentationFormat>Näytössä katseltava diaesitys (4:3)</PresentationFormat>
  <Paragraphs>113</Paragraphs>
  <Slides>15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Brush Script MT</vt:lpstr>
      <vt:lpstr>Calibri</vt:lpstr>
      <vt:lpstr>Myriad Pro</vt:lpstr>
      <vt:lpstr>Wingdings</vt:lpstr>
      <vt:lpstr>STM-teema</vt:lpstr>
      <vt:lpstr>Hyvä ohjaus peruspalveluna</vt:lpstr>
      <vt:lpstr>Lähtökohtana jokaisen oikeus oppimiseen </vt:lpstr>
      <vt:lpstr>PowerPoint-esitys</vt:lpstr>
      <vt:lpstr>Hallitusohjelma elinikäisen oppimisen ja osaamisen näkökulmasta</vt:lpstr>
      <vt:lpstr>PowerPoint-esitys</vt:lpstr>
      <vt:lpstr>HallitusOHJELMA 2019-2023</vt:lpstr>
      <vt:lpstr>PowerPoint-esitys</vt:lpstr>
      <vt:lpstr>Komitea uudistamaan sosiaaliturvaa</vt:lpstr>
      <vt:lpstr>Aktiivimallin leikkurit  puretaan</vt:lpstr>
      <vt:lpstr>Perhevapaat uudistetaan</vt:lpstr>
      <vt:lpstr>Työelämän ja työhyvinvoinnin kehittäminen</vt:lpstr>
      <vt:lpstr>Lapset ja perheet </vt:lpstr>
      <vt:lpstr>Sosiaali- ja terveydenhuollon uudistaminen</vt:lpstr>
      <vt:lpstr>Tulevaisuuden sosiaali-  ja terveyskeskus</vt:lpstr>
      <vt:lpstr>PowerPoint-esitys</vt:lpstr>
    </vt:vector>
  </TitlesOfParts>
  <Company>Mainostoimisto Hurraa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Tuire Laine</dc:creator>
  <cp:lastModifiedBy>Toivakainen Tuija</cp:lastModifiedBy>
  <cp:revision>128</cp:revision>
  <dcterms:created xsi:type="dcterms:W3CDTF">2017-11-07T11:53:16Z</dcterms:created>
  <dcterms:modified xsi:type="dcterms:W3CDTF">2019-09-04T10:34:18Z</dcterms:modified>
  <cp:contentStatus/>
</cp:coreProperties>
</file>