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2"/>
  </p:notesMasterIdLst>
  <p:handoutMasterIdLst>
    <p:handoutMasterId r:id="rId13"/>
  </p:handoutMasterIdLst>
  <p:sldIdLst>
    <p:sldId id="256" r:id="rId5"/>
    <p:sldId id="263" r:id="rId6"/>
    <p:sldId id="260" r:id="rId7"/>
    <p:sldId id="264" r:id="rId8"/>
    <p:sldId id="262" r:id="rId9"/>
    <p:sldId id="261" r:id="rId10"/>
    <p:sldId id="265" r:id="rId11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63"/>
            <p14:sldId id="260"/>
            <p14:sldId id="264"/>
            <p14:sldId id="262"/>
            <p14:sldId id="261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BB3"/>
    <a:srgbClr val="BD8400"/>
    <a:srgbClr val="AA5501"/>
    <a:srgbClr val="00A87E"/>
    <a:srgbClr val="0C845B"/>
    <a:srgbClr val="E53663"/>
    <a:srgbClr val="E6009D"/>
    <a:srgbClr val="A45B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1" d="100"/>
          <a:sy n="31" d="100"/>
        </p:scale>
        <p:origin x="8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22.3.2023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Forum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22.3.2023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Forum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Forum Yhteiskuntaoppi 2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12. Julkisen talouden vaikeudet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Forum Yhteiskuntaoppi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6D8BA20A-722E-4F1B-AEA8-AE3A4FEBA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532437"/>
            <a:ext cx="21031200" cy="2651126"/>
          </a:xfrm>
        </p:spPr>
        <p:txBody>
          <a:bodyPr/>
          <a:lstStyle/>
          <a:p>
            <a:r>
              <a:rPr lang="fi" dirty="0"/>
              <a:t>Taitotehtävä: </a:t>
            </a:r>
            <a:r>
              <a:rPr lang="fi-FI" dirty="0"/>
              <a:t>Talouskasvu ja velka</a:t>
            </a:r>
          </a:p>
        </p:txBody>
      </p:sp>
    </p:spTree>
    <p:extLst>
      <p:ext uri="{BB962C8B-B14F-4D97-AF65-F5344CB8AC3E}">
        <p14:creationId xmlns:p14="http://schemas.microsoft.com/office/powerpoint/2010/main" val="39791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8000" dirty="0"/>
              <a:t>Tehtävässä harjoiteltavat taidot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A5BBCE-B8CF-4128-9ABC-B4D4BC86073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tiedonhankinta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kuvion lukeminen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322031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187" y="730250"/>
            <a:ext cx="21463874" cy="1621063"/>
          </a:xfrm>
        </p:spPr>
        <p:txBody>
          <a:bodyPr anchor="ctr">
            <a:normAutofit/>
          </a:bodyPr>
          <a:lstStyle/>
          <a:p>
            <a:r>
              <a:rPr lang="fi-FI"/>
              <a:t>Talouskasvu ja velka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A5BBCE-B8CF-4128-9ABC-B4D4BC86073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/>
          <a:p>
            <a:r>
              <a:rPr lang="fi-FI" sz="4700" dirty="0"/>
              <a:t>Tutki kuvioita ja vastaa kysymyksiin.</a:t>
            </a:r>
          </a:p>
          <a:p>
            <a:pPr marL="1143000" indent="-1143000">
              <a:buFont typeface="+mj-lt"/>
              <a:buAutoNum type="arabicPeriod"/>
            </a:pPr>
            <a:r>
              <a:rPr lang="fi-FI" sz="4700" dirty="0"/>
              <a:t>Vertaile kuvioita keskenään. Tiivistä havaintosi muutamaan lauseeseen.</a:t>
            </a:r>
          </a:p>
          <a:p>
            <a:pPr marL="1143000" indent="-1143000">
              <a:buFont typeface="+mj-lt"/>
              <a:buAutoNum type="arabicPeriod"/>
            </a:pPr>
            <a:r>
              <a:rPr lang="fi-FI" sz="4700" dirty="0"/>
              <a:t>Selvitä tapahtumat, jolloin Suomen talouskasvu oli negatiivinen.</a:t>
            </a:r>
          </a:p>
          <a:p>
            <a:pPr marL="1143000" indent="-1143000">
              <a:buFont typeface="+mj-lt"/>
              <a:buAutoNum type="arabicPeriod"/>
            </a:pPr>
            <a:r>
              <a:rPr lang="fi-FI" sz="4700" dirty="0"/>
              <a:t>Syventävä tehtävä: Ota selvää tai pohdi, miksi valtion velka voi kasvaa myös vuosina, jolloin kansantalous kasvaa.</a:t>
            </a: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A2FEC2D0-B61D-4167-A0E5-DCA644661F4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3253239" y="2351313"/>
            <a:ext cx="9454361" cy="5979887"/>
          </a:xfrm>
          <a:noFill/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Forum Yhteiskuntaoppi 2</a:t>
            </a:r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8C46B0EB-420E-428C-8140-15FBB5735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3238" y="8074653"/>
            <a:ext cx="9454361" cy="454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15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Opettajalle</a:t>
            </a:r>
          </a:p>
        </p:txBody>
      </p:sp>
    </p:spTree>
    <p:extLst>
      <p:ext uri="{BB962C8B-B14F-4D97-AF65-F5344CB8AC3E}">
        <p14:creationId xmlns:p14="http://schemas.microsoft.com/office/powerpoint/2010/main" val="10526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407492-B725-400D-A34A-12BED3390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Näkökulmia tehtäviin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868B638-6C8E-4C14-8404-0D7F3A0C541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85000" lnSpcReduction="10000"/>
          </a:bodyPr>
          <a:lstStyle/>
          <a:p>
            <a:pPr marL="1143000" indent="-1143000">
              <a:buFont typeface="+mj-lt"/>
              <a:buAutoNum type="arabicPeriod"/>
            </a:pPr>
            <a:r>
              <a:rPr lang="fi-FI" sz="6000" dirty="0"/>
              <a:t>Vertaile kuvioita keskenään. Tiivistä havaintosi muutamaan lauseeseen.</a:t>
            </a:r>
          </a:p>
          <a:p>
            <a:pPr marL="2514600" lvl="1" indent="-1143000"/>
            <a:r>
              <a:rPr lang="fi-FI" dirty="0"/>
              <a:t>Kun BKT supistuu (kasvu on negatiivista), valtio joutuu ottamaan velkaa tai leikkaamaan kulujaan. Velan ottaminen on ollut kulujen leikkaamista yleisempää.</a:t>
            </a:r>
          </a:p>
          <a:p>
            <a:pPr marL="2514600" lvl="1" indent="-1143000"/>
            <a:r>
              <a:rPr lang="fi-FI" dirty="0"/>
              <a:t>Velkaa otetaan kriisiaikoina nopeasti ja maksetaan hyvinä aikoina hitaasti.</a:t>
            </a:r>
          </a:p>
          <a:p>
            <a:pPr marL="2514600" lvl="1" indent="-1143000"/>
            <a:r>
              <a:rPr lang="fi-FI" dirty="0"/>
              <a:t>Valtionvelka on kasvanut myös vuosina, jolloin BKT on kasvanut.</a:t>
            </a:r>
          </a:p>
          <a:p>
            <a:pPr marL="1143000" indent="-1143000">
              <a:buFont typeface="+mj-lt"/>
              <a:buAutoNum type="arabicPeriod"/>
            </a:pPr>
            <a:r>
              <a:rPr lang="fi-FI" sz="6000" dirty="0"/>
              <a:t>Selvitä tapahtumat, jolloin Suomen talouskasvu oli negatiivinen.</a:t>
            </a:r>
          </a:p>
          <a:p>
            <a:pPr marL="2514600" lvl="1" indent="-1143000"/>
            <a:r>
              <a:rPr lang="fi-FI" dirty="0"/>
              <a:t>1991–1993: 1990-luvun alun lama</a:t>
            </a:r>
          </a:p>
          <a:p>
            <a:pPr marL="2514600" lvl="1" indent="-1143000"/>
            <a:r>
              <a:rPr lang="fi-FI" dirty="0"/>
              <a:t>2007–2009: vuoden 2008 finanssikriisi</a:t>
            </a:r>
          </a:p>
          <a:p>
            <a:pPr marL="2514600" lvl="1" indent="-1143000"/>
            <a:r>
              <a:rPr lang="fi-FI" dirty="0"/>
              <a:t>2012–2014: Euroopan velkakriisi</a:t>
            </a:r>
          </a:p>
          <a:p>
            <a:pPr marL="2514600" lvl="1" indent="-1143000"/>
            <a:r>
              <a:rPr lang="fi-FI" dirty="0"/>
              <a:t>2020–: Koronan aiheuttamat talousvaikutukset näkyvät tilastoissa vuodesta 2020 lähtien.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D449546-90B2-4777-B2D4-7F5585E63E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6FE5299-3270-46B3-B3D3-CF2440B4CDD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30891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407492-B725-400D-A34A-12BED3390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Näkökulmia tehtäviin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868B638-6C8E-4C14-8404-0D7F3A0C541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85000" lnSpcReduction="10000"/>
          </a:bodyPr>
          <a:lstStyle/>
          <a:p>
            <a:pPr marL="1143000" indent="-1143000">
              <a:buFont typeface="+mj-lt"/>
              <a:buAutoNum type="arabicPeriod" startAt="3"/>
            </a:pPr>
            <a:r>
              <a:rPr lang="fi-FI" sz="6000" dirty="0"/>
              <a:t>Ota selvää tai pohdi, miksi valtion velka voi kasvaa myös vuosina, jolloin kansantalous kasvaa.</a:t>
            </a:r>
          </a:p>
          <a:p>
            <a:pPr marL="2514600" lvl="1" indent="-1143000"/>
            <a:r>
              <a:rPr lang="fi-FI" dirty="0"/>
              <a:t>Kun BKT kasvaa, se johtuu pääosin suomalaisten yritysten menestymisestä. Valtion velanotto taas riippuu suoraan valtion tulojen ja menojen erotuksesta. BKT:llä ja valtion velanotolla on vahva riippuvuus, mutta syntymekanismit eivät ole samat.</a:t>
            </a:r>
          </a:p>
          <a:p>
            <a:pPr marL="2514600" lvl="1" indent="-1143000"/>
            <a:r>
              <a:rPr lang="fi-FI" dirty="0"/>
              <a:t>Valtion taantuman aikana aloittama elvytys ja valtion menojen kasvattaminen voi jatkua talouskasvun alkamisen jälkeenkin. Silloin elvytys tuottaa kuluja myös kasvun alkuvuosiin.</a:t>
            </a:r>
          </a:p>
          <a:p>
            <a:pPr marL="2514600" lvl="1" indent="-1143000"/>
            <a:r>
              <a:rPr lang="fi-FI" dirty="0"/>
              <a:t>Erilaisista poliittisista puolueista koostuneille hallituksille on ollut hyvinäkin aikoina hankalaa löytää yhteisymmärrystä menojen karsimisen kohteista.</a:t>
            </a:r>
          </a:p>
          <a:p>
            <a:pPr marL="2514600" lvl="1" indent="-1143000"/>
            <a:r>
              <a:rPr lang="fi-FI" dirty="0"/>
              <a:t>Kestävyysvaje on rakenteellinen ongelma, joka on aiheuttanut taloudellisia haasteita myös noususuhdanteiden aikana.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D449546-90B2-4777-B2D4-7F5585E63E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6FE5299-3270-46B3-B3D3-CF2440B4CDD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335221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D2F0D0-8F4F-4C1E-BF9B-EC70314015DD}">
  <ds:schemaRefs>
    <ds:schemaRef ds:uri="http://purl.org/dc/elements/1.1/"/>
    <ds:schemaRef ds:uri="http://schemas.microsoft.com/office/infopath/2007/PartnerControls"/>
    <ds:schemaRef ds:uri="6b080df9-d422-4e15-b43b-0ba7a8b09457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eb72b648-3eb6-41aa-b4f2-3d22a76a6594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2A0139-EB78-48F8-8E89-0C0A8A9A9F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</TotalTime>
  <Words>287</Words>
  <Application>Microsoft Office PowerPoint</Application>
  <PresentationFormat>Mukautettu</PresentationFormat>
  <Paragraphs>39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Office-teema</vt:lpstr>
      <vt:lpstr>12. Julkisen talouden vaikeudet</vt:lpstr>
      <vt:lpstr>Taitotehtävä: Talouskasvu ja velka</vt:lpstr>
      <vt:lpstr>Tehtävässä harjoiteltavat taidot</vt:lpstr>
      <vt:lpstr>Talouskasvu ja velka</vt:lpstr>
      <vt:lpstr>Opettajalle</vt:lpstr>
      <vt:lpstr>Näkökulmia tehtäviin</vt:lpstr>
      <vt:lpstr>Näkökulmia tehtäviin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X. Luku / I jakso</dc:title>
  <dc:creator>Väänänen Anna</dc:creator>
  <cp:keywords/>
  <cp:lastModifiedBy>Kaartinen Minna</cp:lastModifiedBy>
  <cp:revision>20</cp:revision>
  <cp:lastPrinted>2017-11-30T08:45:33Z</cp:lastPrinted>
  <dcterms:created xsi:type="dcterms:W3CDTF">2020-05-05T09:10:38Z</dcterms:created>
  <dcterms:modified xsi:type="dcterms:W3CDTF">2023-03-22T10:02:27Z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0x010100899A2BFBF1068343A90051A953165CA4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