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56" r:id="rId2"/>
    <p:sldId id="257" r:id="rId3"/>
    <p:sldId id="258" r:id="rId4"/>
    <p:sldId id="259" r:id="rId5"/>
    <p:sldId id="260" r:id="rId6"/>
    <p:sldId id="263" r:id="rId7"/>
    <p:sldId id="261" r:id="rId8"/>
    <p:sldId id="262" r:id="rId9"/>
  </p:sldIdLst>
  <p:sldSz cx="12192000" cy="6858000"/>
  <p:notesSz cx="6797675" cy="9928225"/>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5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4C55D9A5-882D-43D2-80DA-CD3EACD40610}" type="datetimeFigureOut">
              <a:rPr lang="fi-FI" smtClean="0"/>
              <a:t>22.10.2021</a:t>
            </a:fld>
            <a:endParaRPr lang="fi-FI"/>
          </a:p>
        </p:txBody>
      </p:sp>
      <p:sp>
        <p:nvSpPr>
          <p:cNvPr id="4" name="Alatunnisteen paikkamerkki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07434379-B0C4-489E-A577-A661F560220B}" type="slidenum">
              <a:rPr lang="fi-FI" smtClean="0"/>
              <a:t>‹#›</a:t>
            </a:fld>
            <a:endParaRPr lang="fi-FI"/>
          </a:p>
        </p:txBody>
      </p:sp>
    </p:spTree>
    <p:extLst>
      <p:ext uri="{BB962C8B-B14F-4D97-AF65-F5344CB8AC3E}">
        <p14:creationId xmlns:p14="http://schemas.microsoft.com/office/powerpoint/2010/main" val="22440981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B90E7714-8845-41A2-8DBC-84415DE54EA1}" type="datetimeFigureOut">
              <a:rPr lang="fi-FI" smtClean="0"/>
              <a:t>22.10.2021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D1FF721-1787-4925-A05D-BC866B2514B2}" type="slidenum">
              <a:rPr lang="fi-FI" smtClean="0"/>
              <a:t>‹#›</a:t>
            </a:fld>
            <a:endParaRPr lang="fi-FI"/>
          </a:p>
        </p:txBody>
      </p:sp>
    </p:spTree>
    <p:extLst>
      <p:ext uri="{BB962C8B-B14F-4D97-AF65-F5344CB8AC3E}">
        <p14:creationId xmlns:p14="http://schemas.microsoft.com/office/powerpoint/2010/main" val="4131378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B90E7714-8845-41A2-8DBC-84415DE54EA1}" type="datetimeFigureOut">
              <a:rPr lang="fi-FI" smtClean="0"/>
              <a:t>22.10.2021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D1FF721-1787-4925-A05D-BC866B2514B2}" type="slidenum">
              <a:rPr lang="fi-FI" smtClean="0"/>
              <a:t>‹#›</a:t>
            </a:fld>
            <a:endParaRPr lang="fi-FI"/>
          </a:p>
        </p:txBody>
      </p:sp>
    </p:spTree>
    <p:extLst>
      <p:ext uri="{BB962C8B-B14F-4D97-AF65-F5344CB8AC3E}">
        <p14:creationId xmlns:p14="http://schemas.microsoft.com/office/powerpoint/2010/main" val="1700169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B90E7714-8845-41A2-8DBC-84415DE54EA1}" type="datetimeFigureOut">
              <a:rPr lang="fi-FI" smtClean="0"/>
              <a:t>22.10.2021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D1FF721-1787-4925-A05D-BC866B2514B2}" type="slidenum">
              <a:rPr lang="fi-FI" smtClean="0"/>
              <a:t>‹#›</a:t>
            </a:fld>
            <a:endParaRPr lang="fi-FI"/>
          </a:p>
        </p:txBody>
      </p:sp>
    </p:spTree>
    <p:extLst>
      <p:ext uri="{BB962C8B-B14F-4D97-AF65-F5344CB8AC3E}">
        <p14:creationId xmlns:p14="http://schemas.microsoft.com/office/powerpoint/2010/main" val="3457092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B90E7714-8845-41A2-8DBC-84415DE54EA1}" type="datetimeFigureOut">
              <a:rPr lang="fi-FI" smtClean="0"/>
              <a:t>22.10.2021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D1FF721-1787-4925-A05D-BC866B2514B2}" type="slidenum">
              <a:rPr lang="fi-FI" smtClean="0"/>
              <a:t>‹#›</a:t>
            </a:fld>
            <a:endParaRPr lang="fi-FI"/>
          </a:p>
        </p:txBody>
      </p:sp>
    </p:spTree>
    <p:extLst>
      <p:ext uri="{BB962C8B-B14F-4D97-AF65-F5344CB8AC3E}">
        <p14:creationId xmlns:p14="http://schemas.microsoft.com/office/powerpoint/2010/main" val="1609625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B90E7714-8845-41A2-8DBC-84415DE54EA1}" type="datetimeFigureOut">
              <a:rPr lang="fi-FI" smtClean="0"/>
              <a:t>22.10.2021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D1FF721-1787-4925-A05D-BC866B2514B2}" type="slidenum">
              <a:rPr lang="fi-FI" smtClean="0"/>
              <a:t>‹#›</a:t>
            </a:fld>
            <a:endParaRPr lang="fi-FI"/>
          </a:p>
        </p:txBody>
      </p:sp>
    </p:spTree>
    <p:extLst>
      <p:ext uri="{BB962C8B-B14F-4D97-AF65-F5344CB8AC3E}">
        <p14:creationId xmlns:p14="http://schemas.microsoft.com/office/powerpoint/2010/main" val="235185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B90E7714-8845-41A2-8DBC-84415DE54EA1}" type="datetimeFigureOut">
              <a:rPr lang="fi-FI" smtClean="0"/>
              <a:t>22.10.2021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D1FF721-1787-4925-A05D-BC866B2514B2}" type="slidenum">
              <a:rPr lang="fi-FI" smtClean="0"/>
              <a:t>‹#›</a:t>
            </a:fld>
            <a:endParaRPr lang="fi-FI"/>
          </a:p>
        </p:txBody>
      </p:sp>
    </p:spTree>
    <p:extLst>
      <p:ext uri="{BB962C8B-B14F-4D97-AF65-F5344CB8AC3E}">
        <p14:creationId xmlns:p14="http://schemas.microsoft.com/office/powerpoint/2010/main" val="52647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B90E7714-8845-41A2-8DBC-84415DE54EA1}" type="datetimeFigureOut">
              <a:rPr lang="fi-FI" smtClean="0"/>
              <a:t>22.10.2021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D1FF721-1787-4925-A05D-BC866B2514B2}" type="slidenum">
              <a:rPr lang="fi-FI" smtClean="0"/>
              <a:t>‹#›</a:t>
            </a:fld>
            <a:endParaRPr lang="fi-FI"/>
          </a:p>
        </p:txBody>
      </p:sp>
    </p:spTree>
    <p:extLst>
      <p:ext uri="{BB962C8B-B14F-4D97-AF65-F5344CB8AC3E}">
        <p14:creationId xmlns:p14="http://schemas.microsoft.com/office/powerpoint/2010/main" val="103712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B90E7714-8845-41A2-8DBC-84415DE54EA1}" type="datetimeFigureOut">
              <a:rPr lang="fi-FI" smtClean="0"/>
              <a:t>22.10.2021</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D1FF721-1787-4925-A05D-BC866B2514B2}" type="slidenum">
              <a:rPr lang="fi-FI" smtClean="0"/>
              <a:t>‹#›</a:t>
            </a:fld>
            <a:endParaRPr lang="fi-FI"/>
          </a:p>
        </p:txBody>
      </p:sp>
    </p:spTree>
    <p:extLst>
      <p:ext uri="{BB962C8B-B14F-4D97-AF65-F5344CB8AC3E}">
        <p14:creationId xmlns:p14="http://schemas.microsoft.com/office/powerpoint/2010/main" val="247762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B90E7714-8845-41A2-8DBC-84415DE54EA1}" type="datetimeFigureOut">
              <a:rPr lang="fi-FI" smtClean="0"/>
              <a:t>22.10.2021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D1FF721-1787-4925-A05D-BC866B2514B2}" type="slidenum">
              <a:rPr lang="fi-FI" smtClean="0"/>
              <a:t>‹#›</a:t>
            </a:fld>
            <a:endParaRPr lang="fi-FI"/>
          </a:p>
        </p:txBody>
      </p:sp>
    </p:spTree>
    <p:extLst>
      <p:ext uri="{BB962C8B-B14F-4D97-AF65-F5344CB8AC3E}">
        <p14:creationId xmlns:p14="http://schemas.microsoft.com/office/powerpoint/2010/main" val="808099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B90E7714-8845-41A2-8DBC-84415DE54EA1}" type="datetimeFigureOut">
              <a:rPr lang="fi-FI" smtClean="0"/>
              <a:t>22.10.2021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D1FF721-1787-4925-A05D-BC866B2514B2}" type="slidenum">
              <a:rPr lang="fi-FI" smtClean="0"/>
              <a:t>‹#›</a:t>
            </a:fld>
            <a:endParaRPr lang="fi-FI"/>
          </a:p>
        </p:txBody>
      </p:sp>
    </p:spTree>
    <p:extLst>
      <p:ext uri="{BB962C8B-B14F-4D97-AF65-F5344CB8AC3E}">
        <p14:creationId xmlns:p14="http://schemas.microsoft.com/office/powerpoint/2010/main" val="2512795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B90E7714-8845-41A2-8DBC-84415DE54EA1}" type="datetimeFigureOut">
              <a:rPr lang="fi-FI" smtClean="0"/>
              <a:t>22.10.2021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D1FF721-1787-4925-A05D-BC866B2514B2}" type="slidenum">
              <a:rPr lang="fi-FI" smtClean="0"/>
              <a:t>‹#›</a:t>
            </a:fld>
            <a:endParaRPr lang="fi-FI"/>
          </a:p>
        </p:txBody>
      </p:sp>
    </p:spTree>
    <p:extLst>
      <p:ext uri="{BB962C8B-B14F-4D97-AF65-F5344CB8AC3E}">
        <p14:creationId xmlns:p14="http://schemas.microsoft.com/office/powerpoint/2010/main" val="2814870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0E7714-8845-41A2-8DBC-84415DE54EA1}" type="datetimeFigureOut">
              <a:rPr lang="fi-FI" smtClean="0"/>
              <a:t>22.10.2021</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1FF721-1787-4925-A05D-BC866B2514B2}" type="slidenum">
              <a:rPr lang="fi-FI" smtClean="0"/>
              <a:t>‹#›</a:t>
            </a:fld>
            <a:endParaRPr lang="fi-FI"/>
          </a:p>
        </p:txBody>
      </p:sp>
    </p:spTree>
    <p:extLst>
      <p:ext uri="{BB962C8B-B14F-4D97-AF65-F5344CB8AC3E}">
        <p14:creationId xmlns:p14="http://schemas.microsoft.com/office/powerpoint/2010/main" val="38156677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SEKSUAALISUUDEN PORTAAT</a:t>
            </a:r>
            <a:endParaRPr lang="fi-FI" dirty="0"/>
          </a:p>
        </p:txBody>
      </p:sp>
      <p:sp>
        <p:nvSpPr>
          <p:cNvPr id="3" name="Alaotsikko 2"/>
          <p:cNvSpPr>
            <a:spLocks noGrp="1"/>
          </p:cNvSpPr>
          <p:nvPr>
            <p:ph type="subTitle" idx="1"/>
          </p:nvPr>
        </p:nvSpPr>
        <p:spPr>
          <a:xfrm>
            <a:off x="1028849" y="8318458"/>
            <a:ext cx="22331585" cy="2322877"/>
          </a:xfrm>
        </p:spPr>
        <p:txBody>
          <a:bodyPr/>
          <a:lstStyle/>
          <a:p>
            <a:endParaRPr lang="fi-FI" dirty="0"/>
          </a:p>
        </p:txBody>
      </p:sp>
      <p:pic>
        <p:nvPicPr>
          <p:cNvPr id="1026" name="Picture 2" descr="Seksuaalisuuden tunteikkaat kehityspolu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136" y="439738"/>
            <a:ext cx="2953385" cy="208082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Kiusaaminen ja kehittyvä nuor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1739" y="3851413"/>
            <a:ext cx="4158532" cy="2557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6383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850790" y="254441"/>
            <a:ext cx="8293210" cy="5355312"/>
          </a:xfrm>
          <a:prstGeom prst="rect">
            <a:avLst/>
          </a:prstGeom>
        </p:spPr>
        <p:txBody>
          <a:bodyPr wrap="square">
            <a:spAutoFit/>
          </a:bodyPr>
          <a:lstStyle/>
          <a:p>
            <a:pPr>
              <a:buFont typeface="+mj-lt"/>
              <a:buAutoNum type="arabicPeriod"/>
            </a:pPr>
            <a:r>
              <a:rPr lang="fi-FI" b="0" i="0" u="sng" dirty="0" smtClean="0">
                <a:solidFill>
                  <a:srgbClr val="606060"/>
                </a:solidFill>
                <a:effectLst/>
                <a:latin typeface="Verdana" panose="020B0604030504040204" pitchFamily="34" charset="0"/>
              </a:rPr>
              <a:t>"Olen ihana"</a:t>
            </a:r>
            <a:r>
              <a:rPr lang="fi-FI" b="0" i="0" dirty="0" smtClean="0">
                <a:solidFill>
                  <a:srgbClr val="606060"/>
                </a:solidFill>
                <a:effectLst/>
                <a:latin typeface="Verdana" panose="020B0604030504040204" pitchFamily="34" charset="0"/>
              </a:rPr>
              <a:t> -porras</a:t>
            </a:r>
          </a:p>
          <a:p>
            <a:pPr>
              <a:buFont typeface="+mj-lt"/>
              <a:buAutoNum type="arabicPeriod"/>
            </a:pPr>
            <a:r>
              <a:rPr lang="fi-FI" b="0" i="0" u="sng" dirty="0" smtClean="0">
                <a:solidFill>
                  <a:srgbClr val="606060"/>
                </a:solidFill>
                <a:effectLst/>
                <a:latin typeface="Verdana" panose="020B0604030504040204" pitchFamily="34" charset="0"/>
              </a:rPr>
              <a:t>Tykkäyskaveri"</a:t>
            </a:r>
            <a:r>
              <a:rPr lang="fi-FI" b="0" i="0" dirty="0" smtClean="0">
                <a:solidFill>
                  <a:srgbClr val="606060"/>
                </a:solidFill>
                <a:effectLst/>
                <a:latin typeface="Verdana" panose="020B0604030504040204" pitchFamily="34" charset="0"/>
              </a:rPr>
              <a:t>﻿ -porras</a:t>
            </a:r>
          </a:p>
          <a:p>
            <a:pPr>
              <a:buFont typeface="+mj-lt"/>
              <a:buAutoNum type="arabicPeriod"/>
            </a:pPr>
            <a:r>
              <a:rPr lang="fi-FI" b="0" i="0" u="sng" dirty="0" smtClean="0">
                <a:solidFill>
                  <a:srgbClr val="606060"/>
                </a:solidFill>
                <a:effectLst/>
                <a:latin typeface="Verdana" panose="020B0604030504040204" pitchFamily="34" charset="0"/>
              </a:rPr>
              <a:t>"Vanhempien ihailu”-portaalla, l</a:t>
            </a:r>
            <a:r>
              <a:rPr lang="fi-FI" b="0" i="0" dirty="0" smtClean="0">
                <a:solidFill>
                  <a:srgbClr val="606060"/>
                </a:solidFill>
                <a:effectLst/>
                <a:latin typeface="Verdana" panose="020B0604030504040204" pitchFamily="34" charset="0"/>
              </a:rPr>
              <a:t>eikki-iässä, noin 2-6-vuotiaana suuri osa lapsista rakastuu johonkin lähipiirin aikuiseen. Tytöt aikovat yleensä mennä isän kanssa naimisiin ja pojat äidin kanssa. Suurin piirtein yhtä aikaa lapsi kiinnostuu omasta alkuperästään, mistä vauvat syntyvät, miten tytöt ja pojat eroavat toisistaan. Opitaan asenteita ja arvoja omaa sukupuolta kohtaan.</a:t>
            </a:r>
          </a:p>
          <a:p>
            <a:pPr>
              <a:buFont typeface="+mj-lt"/>
              <a:buAutoNum type="arabicPeriod"/>
            </a:pPr>
            <a:r>
              <a:rPr lang="fi-FI" b="0" i="0" u="sng" dirty="0" smtClean="0">
                <a:solidFill>
                  <a:srgbClr val="606060"/>
                </a:solidFill>
                <a:effectLst/>
                <a:latin typeface="Verdana" panose="020B0604030504040204" pitchFamily="34" charset="0"/>
              </a:rPr>
              <a:t>”Idoli ihastuttaa”</a:t>
            </a:r>
            <a:r>
              <a:rPr lang="fi-FI" b="0" i="0" dirty="0" smtClean="0">
                <a:solidFill>
                  <a:srgbClr val="606060"/>
                </a:solidFill>
                <a:effectLst/>
                <a:latin typeface="Verdana" panose="020B0604030504040204" pitchFamily="34" charset="0"/>
              </a:rPr>
              <a:t> -portaalla, noin 7-15-vuotiaana ihminen rakastuu yleisesti hyväksyttyyn kohteeseen. Suuret ryhmät voivat olla ihastuneita vaikkapa samaan julkkikseen tai opettajaan. Ihastumisen kohde on turvallisen kaukainen ja yleensä aikuinen. Uutta on se, että ensimmäistä kertaa tunne kohdistuu lähipiirin ulkopuoliseen ihmiseen. Oikeasti seurustelua ei vielä ajatella, mutta rakkaussuhteesta unelmointi on tavallista. Tällä portaalla alkaa kehittyä seksuaalisuuden fantasiatila. Tämä porras on usein käytössä pettymysten hetkillä myöhemminkin elämässä. Samalla harjoitellaan tärkeää tunnetaitoa, tunteitten vahvistamista ja säätelyä mielikuvien avulla.</a:t>
            </a:r>
            <a:endParaRPr lang="fi-FI" b="0" i="0" dirty="0">
              <a:solidFill>
                <a:srgbClr val="606060"/>
              </a:solidFill>
              <a:effectLst/>
              <a:latin typeface="Verdana" panose="020B0604030504040204" pitchFamily="34" charset="0"/>
            </a:endParaRPr>
          </a:p>
        </p:txBody>
      </p:sp>
    </p:spTree>
    <p:extLst>
      <p:ext uri="{BB962C8B-B14F-4D97-AF65-F5344CB8AC3E}">
        <p14:creationId xmlns:p14="http://schemas.microsoft.com/office/powerpoint/2010/main" val="1292371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1224500" y="197346"/>
            <a:ext cx="8945217" cy="4247317"/>
          </a:xfrm>
          <a:prstGeom prst="rect">
            <a:avLst/>
          </a:prstGeom>
        </p:spPr>
        <p:txBody>
          <a:bodyPr wrap="square">
            <a:spAutoFit/>
          </a:bodyPr>
          <a:lstStyle/>
          <a:p>
            <a:pPr>
              <a:buFont typeface="+mj-lt"/>
              <a:buAutoNum type="arabicPeriod"/>
            </a:pPr>
            <a:r>
              <a:rPr lang="fi-FI" b="0" i="0" u="sng" dirty="0" smtClean="0">
                <a:solidFill>
                  <a:srgbClr val="606060"/>
                </a:solidFill>
                <a:effectLst/>
                <a:latin typeface="Verdana" panose="020B0604030504040204" pitchFamily="34" charset="0"/>
              </a:rPr>
              <a:t>”Tuttu mutta salattu”</a:t>
            </a:r>
            <a:r>
              <a:rPr lang="fi-FI" b="0" i="0" dirty="0" smtClean="0">
                <a:solidFill>
                  <a:srgbClr val="606060"/>
                </a:solidFill>
                <a:effectLst/>
                <a:latin typeface="Verdana" panose="020B0604030504040204" pitchFamily="34" charset="0"/>
              </a:rPr>
              <a:t> -portaalla ihastumisen kohde on tuttu lähipiirin ihminen. Porras on ajankohtainen yksilöstä riippuen, joillakin jo 8-vuotiaana, toisilla 18-vuotiaana. Ihastumista ei koskaan tohdita kertoa eikä osoittaa kenellekään. Jos joku saa sen vahingossa selville, niin ihastuminen saattaa jopa loppua. Kohde on tavallisesti jo joku ikätoveri. Tällä portaalla opetellaan hallitsemaan omaa käytöstä voimakkaan tunteen vallassa. Rakastumisen vetovoima tulee todella tutuksi.</a:t>
            </a:r>
          </a:p>
          <a:p>
            <a:pPr>
              <a:buFont typeface="+mj-lt"/>
              <a:buAutoNum type="arabicPeriod"/>
            </a:pPr>
            <a:r>
              <a:rPr lang="fi-FI" b="0" i="0" u="sng" dirty="0" smtClean="0">
                <a:solidFill>
                  <a:srgbClr val="606060"/>
                </a:solidFill>
                <a:effectLst/>
                <a:latin typeface="Verdana" panose="020B0604030504040204" pitchFamily="34" charset="0"/>
              </a:rPr>
              <a:t>”Tuttu ja kaverille kerrottu” </a:t>
            </a:r>
            <a:r>
              <a:rPr lang="fi-FI" b="0" i="0" dirty="0" smtClean="0">
                <a:solidFill>
                  <a:srgbClr val="606060"/>
                </a:solidFill>
                <a:effectLst/>
                <a:latin typeface="Verdana" panose="020B0604030504040204" pitchFamily="34" charset="0"/>
              </a:rPr>
              <a:t>– portaalla usein noin 10-14-vuotiaana ihminen saattaa uskaltaa antaa jo kaverin arvioitavaksi omat ihastumisen tunteensa. Siirtyäkseen eteenpäin ihminen tarvitsee ystävän tukea ja hyväksyntää omille tunteilleen.  Samalla ihminen joutuu käsittelemään ystävyyttä, opettelemaan olemaan ystävä ja tunnistamaan omat ystävät. Tässä vahvistetaan ikäisryhmässä ajatusta: minä olen joskus jonkun kumppani. Samalla opiskellaan ystävyyttä, mitä taitoa tarvitaan myös sitten, kun halutaan alkaa seurustella.</a:t>
            </a:r>
            <a:endParaRPr lang="fi-FI" b="0" i="0" dirty="0">
              <a:solidFill>
                <a:srgbClr val="606060"/>
              </a:solidFill>
              <a:effectLst/>
              <a:latin typeface="Verdana" panose="020B0604030504040204" pitchFamily="34" charset="0"/>
            </a:endParaRPr>
          </a:p>
        </p:txBody>
      </p:sp>
    </p:spTree>
    <p:extLst>
      <p:ext uri="{BB962C8B-B14F-4D97-AF65-F5344CB8AC3E}">
        <p14:creationId xmlns:p14="http://schemas.microsoft.com/office/powerpoint/2010/main" val="3838929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1025718" y="335846"/>
            <a:ext cx="8118282" cy="4801314"/>
          </a:xfrm>
          <a:prstGeom prst="rect">
            <a:avLst/>
          </a:prstGeom>
        </p:spPr>
        <p:txBody>
          <a:bodyPr wrap="square">
            <a:spAutoFit/>
          </a:bodyPr>
          <a:lstStyle/>
          <a:p>
            <a:pPr>
              <a:buFont typeface="+mj-lt"/>
              <a:buAutoNum type="arabicPeriod"/>
            </a:pPr>
            <a:r>
              <a:rPr lang="fi-FI" b="0" i="0" u="sng" dirty="0" smtClean="0">
                <a:solidFill>
                  <a:srgbClr val="606060"/>
                </a:solidFill>
                <a:effectLst/>
                <a:latin typeface="Verdana" panose="020B0604030504040204" pitchFamily="34" charset="0"/>
              </a:rPr>
              <a:t>”Tykkään sinusta</a:t>
            </a:r>
            <a:r>
              <a:rPr lang="fi-FI" b="0" i="0" dirty="0" smtClean="0">
                <a:solidFill>
                  <a:srgbClr val="606060"/>
                </a:solidFill>
                <a:effectLst/>
                <a:latin typeface="Verdana" panose="020B0604030504040204" pitchFamily="34" charset="0"/>
              </a:rPr>
              <a:t>” -portaalla ihastumisen kohde saa tietää ihastumisesta kirjelappusen, tekstiviestin tai viestinviejän kautta. Vastarakkauden saaminen on mahdollista mutta rukkasetkin kestetään. Oleellista on että ihminen kestää sen, että ihastumisen kohde tietää tunteen olemassaolosta. Yleensä murrosiän muutokset kehossa alkavat tapahtua samoihin aikoihin, eli ikää on 10-15-vuotta. Mutta monista syistä omista tunteista kertomista lykätään kyllä paljon myöhemmäksikin.</a:t>
            </a:r>
          </a:p>
          <a:p>
            <a:pPr>
              <a:buFont typeface="+mj-lt"/>
              <a:buAutoNum type="arabicPeriod"/>
            </a:pPr>
            <a:r>
              <a:rPr lang="fi-FI" b="0" i="0" u="sng" dirty="0" smtClean="0">
                <a:solidFill>
                  <a:srgbClr val="606060"/>
                </a:solidFill>
                <a:effectLst/>
                <a:latin typeface="Verdana" panose="020B0604030504040204" pitchFamily="34" charset="0"/>
              </a:rPr>
              <a:t>”Käsi kädessä” </a:t>
            </a:r>
            <a:r>
              <a:rPr lang="fi-FI" b="0" i="0" dirty="0" smtClean="0">
                <a:solidFill>
                  <a:srgbClr val="606060"/>
                </a:solidFill>
                <a:effectLst/>
                <a:latin typeface="Verdana" panose="020B0604030504040204" pitchFamily="34" charset="0"/>
              </a:rPr>
              <a:t>– portaalla, usein 12-16-vuotiaana ihminen rohkaistuu rakastavaan läheisyyteen ja kertoo muillekin seurustelevansa. Ihastuminen on yhteinen kokemus ja se halutaan ehkä näyttää koko maailmalle. Ihmisen kaikki energia menee siihen, että uskaltaa olla rakkaansa lähellä, pitää kädestä ja jakaa ihastumisen tunteen. Silloin kun ollaan yhdessä, ei välttämättä uskalleta edes puhua keskenään. Myös eron aiheuttamaa pettymyksen ja hylätyksi tulemisen tunnetta opetellaan käsittelemään.</a:t>
            </a:r>
            <a:endParaRPr lang="fi-FI" b="0" i="0" dirty="0">
              <a:solidFill>
                <a:srgbClr val="606060"/>
              </a:solidFill>
              <a:effectLst/>
              <a:latin typeface="Verdana" panose="020B0604030504040204" pitchFamily="34" charset="0"/>
            </a:endParaRPr>
          </a:p>
        </p:txBody>
      </p:sp>
    </p:spTree>
    <p:extLst>
      <p:ext uri="{BB962C8B-B14F-4D97-AF65-F5344CB8AC3E}">
        <p14:creationId xmlns:p14="http://schemas.microsoft.com/office/powerpoint/2010/main" val="3051116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938253" y="508882"/>
            <a:ext cx="8627165" cy="4801314"/>
          </a:xfrm>
          <a:prstGeom prst="rect">
            <a:avLst/>
          </a:prstGeom>
        </p:spPr>
        <p:txBody>
          <a:bodyPr wrap="square">
            <a:spAutoFit/>
          </a:bodyPr>
          <a:lstStyle/>
          <a:p>
            <a:pPr>
              <a:buFont typeface="+mj-lt"/>
              <a:buAutoNum type="arabicPeriod"/>
            </a:pPr>
            <a:r>
              <a:rPr lang="fi-FI" b="0" i="0" u="sng" dirty="0" smtClean="0">
                <a:solidFill>
                  <a:srgbClr val="606060"/>
                </a:solidFill>
                <a:effectLst/>
                <a:latin typeface="Verdana" panose="020B0604030504040204" pitchFamily="34" charset="0"/>
              </a:rPr>
              <a:t>”Suudellen”</a:t>
            </a:r>
            <a:r>
              <a:rPr lang="fi-FI" b="0" i="0" dirty="0" smtClean="0">
                <a:solidFill>
                  <a:srgbClr val="606060"/>
                </a:solidFill>
                <a:effectLst/>
                <a:latin typeface="Verdana" panose="020B0604030504040204" pitchFamily="34" charset="0"/>
              </a:rPr>
              <a:t> - portaalla läheisyys ja suudelmat avaavat aivan uuden nautinnon maailman. Kaikki hellyys tapahtuu rajatulla alueella, etenkin suun ja kaulan alueella. Muuta kehoa ei vielä tohdita koskettaa, koska se olisi liian jännittävää, mutta kanssakäymiseen liittyy jo seksuaalista kiihottumista. Yksin peiton alla voi pitää itseään hyvänä ja opetella seksuaalista mielihyvää. Tunteitten sekä käytöksen hallinta ja kumppanin kunnioitus ovat oleellinen osa tämän portaan opettelua. </a:t>
            </a:r>
            <a:r>
              <a:rPr lang="fi-FI" b="0" i="0" dirty="0" err="1" smtClean="0">
                <a:solidFill>
                  <a:srgbClr val="606060"/>
                </a:solidFill>
                <a:effectLst/>
                <a:latin typeface="Verdana" panose="020B0604030504040204" pitchFamily="34" charset="0"/>
              </a:rPr>
              <a:t>Pusutteluvaihe</a:t>
            </a:r>
            <a:r>
              <a:rPr lang="fi-FI" b="0" i="0" dirty="0" smtClean="0">
                <a:solidFill>
                  <a:srgbClr val="606060"/>
                </a:solidFill>
                <a:effectLst/>
                <a:latin typeface="Verdana" panose="020B0604030504040204" pitchFamily="34" charset="0"/>
              </a:rPr>
              <a:t> osuu usein 14-18-vuoden ikään.</a:t>
            </a:r>
          </a:p>
          <a:p>
            <a:pPr>
              <a:buFont typeface="+mj-lt"/>
              <a:buAutoNum type="arabicPeriod"/>
            </a:pPr>
            <a:r>
              <a:rPr lang="fi-FI" b="0" i="0" dirty="0" smtClean="0">
                <a:solidFill>
                  <a:srgbClr val="606060"/>
                </a:solidFill>
                <a:effectLst/>
                <a:latin typeface="Verdana" panose="020B0604030504040204" pitchFamily="34" charset="0"/>
              </a:rPr>
              <a:t>Hyväilyseksi voi olla ajankohtaista </a:t>
            </a:r>
            <a:r>
              <a:rPr lang="fi-FI" b="0" i="0" u="sng" dirty="0" smtClean="0">
                <a:solidFill>
                  <a:srgbClr val="606060"/>
                </a:solidFill>
                <a:effectLst/>
                <a:latin typeface="Verdana" panose="020B0604030504040204" pitchFamily="34" charset="0"/>
              </a:rPr>
              <a:t>”Mikä tuntuu hyvältä ?”</a:t>
            </a:r>
            <a:r>
              <a:rPr lang="fi-FI" b="0" i="0" dirty="0" smtClean="0">
                <a:solidFill>
                  <a:srgbClr val="606060"/>
                </a:solidFill>
                <a:effectLst/>
                <a:latin typeface="Verdana" panose="020B0604030504040204" pitchFamily="34" charset="0"/>
              </a:rPr>
              <a:t> –portaalla. Ihminen uskaltaa harjoitella kumppaninsa kanssa yhdessä seksuaalisia hyväilyjä ja opettelee kokemaan, mikä tuntuu kumppanista hyvältä ja miten kumppani saa itsessä hyvänolontunnetta ja kiihottumista aikaiseksi. Nuori on iältään yleensä 15-20-vuotias. Seurustelusuhde on niin turvallinen, että kumpikin tietää, että hyväilyt saa lopettaa heti kun siltä tuntuu. Tavoitteena ei olekaan yhdyntä, vaan petting, hyväilynautinnot, kehojen keskustelun ja viestinnän harjoittelu sekä ensimmäistä kertaa myös jaettu seksuaalinen nautinto.4</a:t>
            </a:r>
            <a:endParaRPr lang="fi-FI" b="0" i="0" dirty="0">
              <a:solidFill>
                <a:srgbClr val="606060"/>
              </a:solidFill>
              <a:effectLst/>
              <a:latin typeface="Verdana" panose="020B0604030504040204" pitchFamily="34" charset="0"/>
            </a:endParaRPr>
          </a:p>
        </p:txBody>
      </p:sp>
    </p:spTree>
    <p:extLst>
      <p:ext uri="{BB962C8B-B14F-4D97-AF65-F5344CB8AC3E}">
        <p14:creationId xmlns:p14="http://schemas.microsoft.com/office/powerpoint/2010/main" val="1434653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a:t>https://www.youtube.com/watch?v=1KtoX22nBYg</a:t>
            </a:r>
          </a:p>
        </p:txBody>
      </p:sp>
    </p:spTree>
    <p:extLst>
      <p:ext uri="{BB962C8B-B14F-4D97-AF65-F5344CB8AC3E}">
        <p14:creationId xmlns:p14="http://schemas.microsoft.com/office/powerpoint/2010/main" val="3487292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orakulmio 1"/>
          <p:cNvSpPr/>
          <p:nvPr/>
        </p:nvSpPr>
        <p:spPr>
          <a:xfrm>
            <a:off x="795130" y="699715"/>
            <a:ext cx="9605176" cy="5078313"/>
          </a:xfrm>
          <a:prstGeom prst="rect">
            <a:avLst/>
          </a:prstGeom>
        </p:spPr>
        <p:txBody>
          <a:bodyPr wrap="square">
            <a:spAutoFit/>
          </a:bodyPr>
          <a:lstStyle/>
          <a:p>
            <a:pPr>
              <a:buFont typeface="+mj-lt"/>
              <a:buAutoNum type="arabicPeriod"/>
            </a:pPr>
            <a:r>
              <a:rPr lang="fi-FI" b="0" i="0" dirty="0" smtClean="0">
                <a:solidFill>
                  <a:srgbClr val="606060"/>
                </a:solidFill>
                <a:effectLst/>
                <a:latin typeface="Verdana" panose="020B0604030504040204" pitchFamily="34" charset="0"/>
              </a:rPr>
              <a:t>Matka voi jatkua </a:t>
            </a:r>
            <a:r>
              <a:rPr lang="fi-FI" b="0" i="0" u="sng" dirty="0" smtClean="0">
                <a:solidFill>
                  <a:srgbClr val="606060"/>
                </a:solidFill>
                <a:effectLst/>
                <a:latin typeface="Verdana" panose="020B0604030504040204" pitchFamily="34" charset="0"/>
              </a:rPr>
              <a:t>”Rakastella”</a:t>
            </a:r>
            <a:r>
              <a:rPr lang="fi-FI" b="0" i="0" dirty="0" smtClean="0">
                <a:solidFill>
                  <a:srgbClr val="606060"/>
                </a:solidFill>
                <a:effectLst/>
                <a:latin typeface="Verdana" panose="020B0604030504040204" pitchFamily="34" charset="0"/>
              </a:rPr>
              <a:t> - portaalle. Keskimäärin tämä tapahtuu 16-25-vuotiaana. Silloin ihminen on löytänyt sellaisen kumppanin, jonka kanssa tunneside, turvallisuus ja luottamus on niin syvää, että rohkaistuu haluamaan suhteelta kaikkea mitä rakasteluksi kutsutaan, ehkä yhdyntääkin. Nuori aikuinen kykenee toivottavasti yhdistämään yhdynnän fyysisenä tapahtumana läheisyyden, turvallisuuden ja rakkauden tunteisiin. Hän voi kokea rakastelusta sekä fyysistä että psyykkistä mielihyvää. Ihmisellä tulisi olla myös riittävästi kehittynyt järjen taso: tarvittava tieto ja taito seksiriskeistä ja niiltä suojautumiselta, vastuuntunto, empatia ja kunnioitus myös kumppania kohtaan sekä valmiudet myös käyttää tietotaitoaan.</a:t>
            </a:r>
          </a:p>
          <a:p>
            <a:r>
              <a:rPr lang="fi-FI" b="1" i="0" dirty="0" smtClean="0">
                <a:solidFill>
                  <a:srgbClr val="606060"/>
                </a:solidFill>
                <a:effectLst/>
                <a:latin typeface="Verdana" panose="020B0604030504040204" pitchFamily="34" charset="0"/>
              </a:rPr>
              <a:t>Portaat jatkuvat</a:t>
            </a:r>
            <a:r>
              <a:rPr lang="fi-FI" b="0" i="0" dirty="0" smtClean="0">
                <a:solidFill>
                  <a:srgbClr val="606060"/>
                </a:solidFill>
                <a:effectLst/>
                <a:latin typeface="Verdana" panose="020B0604030504040204" pitchFamily="34" charset="0"/>
              </a:rPr>
              <a:t> sitoutumisen portaalle, yhteisen pesän rakentamisen portaalle ja yhteisen lapsen kaipuun portaalle. Ja siitä eteenpäin, vanhuuteen saakka.</a:t>
            </a:r>
          </a:p>
          <a:p>
            <a:r>
              <a:rPr lang="fi-FI" b="1" i="0" dirty="0" smtClean="0">
                <a:solidFill>
                  <a:srgbClr val="606060"/>
                </a:solidFill>
                <a:effectLst/>
                <a:latin typeface="Verdana" panose="020B0604030504040204" pitchFamily="34" charset="0"/>
              </a:rPr>
              <a:t>Seksuaalikasvatuksen tavoitteena</a:t>
            </a:r>
            <a:r>
              <a:rPr lang="fi-FI" b="0" i="0" dirty="0" smtClean="0">
                <a:solidFill>
                  <a:srgbClr val="606060"/>
                </a:solidFill>
                <a:effectLst/>
                <a:latin typeface="Verdana" panose="020B0604030504040204" pitchFamily="34" charset="0"/>
              </a:rPr>
              <a:t> on lapsen ja nuoren terve kasvu ja kehitys, eli lapsen ja nuoren kokonaisvaltaisen hyvinvoinnin ja kehityksen tukeminen; edistää tervettä itsetuntoa, sitä että ihminen arvostaisi itseään ja kumppaniaan, nauttisi omasta yksilöllisyydestään ja seksuaalisuudestaan tavalla, joka ei vahingoita itseä tai toista; lisätä tietoa mm. moninaisuudesta, oikeuksista ja kunnioituksesta ja lapsi ja nuori kunnioittaisi myös omaa kehitysvaihettaan. </a:t>
            </a:r>
            <a:endParaRPr lang="fi-FI" b="0" i="0" dirty="0">
              <a:solidFill>
                <a:srgbClr val="606060"/>
              </a:solidFill>
              <a:effectLst/>
              <a:latin typeface="Verdana" panose="020B0604030504040204" pitchFamily="34" charset="0"/>
            </a:endParaRPr>
          </a:p>
        </p:txBody>
      </p:sp>
    </p:spTree>
    <p:extLst>
      <p:ext uri="{BB962C8B-B14F-4D97-AF65-F5344CB8AC3E}">
        <p14:creationId xmlns:p14="http://schemas.microsoft.com/office/powerpoint/2010/main" val="3740108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Seksuaalisuuden portaat | Opetushallitus verkkokaupp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64255" y="-238539"/>
            <a:ext cx="9827813" cy="6965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284866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822</Words>
  <Application>Microsoft Office PowerPoint</Application>
  <PresentationFormat>Laajakuva</PresentationFormat>
  <Paragraphs>15</Paragraphs>
  <Slides>8</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8</vt:i4>
      </vt:variant>
    </vt:vector>
  </HeadingPairs>
  <TitlesOfParts>
    <vt:vector size="13" baseType="lpstr">
      <vt:lpstr>Arial</vt:lpstr>
      <vt:lpstr>Calibri</vt:lpstr>
      <vt:lpstr>Calibri Light</vt:lpstr>
      <vt:lpstr>Verdana</vt:lpstr>
      <vt:lpstr>Office-teema</vt:lpstr>
      <vt:lpstr>SEKSUAALISUUDEN PORTAAT</vt:lpstr>
      <vt:lpstr>PowerPoint-esitys</vt:lpstr>
      <vt:lpstr>PowerPoint-esitys</vt:lpstr>
      <vt:lpstr>PowerPoint-esitys</vt:lpstr>
      <vt:lpstr>PowerPoint-esitys</vt:lpstr>
      <vt:lpstr>PowerPoint-esitys</vt:lpstr>
      <vt:lpstr>PowerPoint-esitys</vt:lpstr>
      <vt:lpstr>PowerPoint-esitys</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SEKSUAALISUUDEN PORTAAT</dc:title>
  <dc:creator>Horppu Sari</dc:creator>
  <cp:lastModifiedBy>Horppu Sari</cp:lastModifiedBy>
  <cp:revision>5</cp:revision>
  <cp:lastPrinted>2021-10-22T05:40:12Z</cp:lastPrinted>
  <dcterms:created xsi:type="dcterms:W3CDTF">2021-10-19T13:53:15Z</dcterms:created>
  <dcterms:modified xsi:type="dcterms:W3CDTF">2021-10-22T05:44:03Z</dcterms:modified>
</cp:coreProperties>
</file>