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008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0389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7767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9667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701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2813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2526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8635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7730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834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714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DB8B5-9835-4C99-960A-E1330F072D49}" type="datetimeFigureOut">
              <a:rPr lang="fi-FI" smtClean="0"/>
              <a:t>15.2.2023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A7B58E-4F89-41C9-BE89-5E34C2DCE1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277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19497" y="120877"/>
            <a:ext cx="9144000" cy="924152"/>
          </a:xfrm>
        </p:spPr>
        <p:txBody>
          <a:bodyPr/>
          <a:lstStyle/>
          <a:p>
            <a:r>
              <a:rPr lang="fi-FI" b="1" dirty="0" smtClean="0"/>
              <a:t>YMPYRÄLIIKE</a:t>
            </a:r>
            <a:endParaRPr lang="fi-FI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77645" y="1237215"/>
            <a:ext cx="3533775" cy="3421055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9337" y="1045029"/>
            <a:ext cx="11895909" cy="5582193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Ympyräliike on etenemisliikettä </a:t>
            </a:r>
          </a:p>
          <a:p>
            <a:pPr algn="l"/>
            <a:r>
              <a:rPr lang="fi-FI" sz="3600" dirty="0"/>
              <a:t>y</a:t>
            </a:r>
            <a:r>
              <a:rPr lang="fi-FI" sz="3600" dirty="0" smtClean="0"/>
              <a:t>mpyräradalla.</a:t>
            </a:r>
          </a:p>
          <a:p>
            <a:pPr algn="l"/>
            <a:r>
              <a:rPr lang="fi-FI" sz="3600" dirty="0" smtClean="0"/>
              <a:t>Nopeuden suuruutta ympyräradalla</a:t>
            </a:r>
          </a:p>
          <a:p>
            <a:pPr algn="l"/>
            <a:r>
              <a:rPr lang="fi-FI" sz="3600" dirty="0"/>
              <a:t>s</a:t>
            </a:r>
            <a:r>
              <a:rPr lang="fi-FI" sz="3600" dirty="0" smtClean="0"/>
              <a:t>anotaan </a:t>
            </a:r>
            <a:r>
              <a:rPr lang="fi-FI" sz="3600" b="1" dirty="0" smtClean="0"/>
              <a:t>ratanopeudeksi</a:t>
            </a:r>
            <a:r>
              <a:rPr lang="fi-FI" sz="3600" dirty="0" smtClean="0"/>
              <a:t>.</a:t>
            </a:r>
          </a:p>
          <a:p>
            <a:pPr algn="l"/>
            <a:r>
              <a:rPr lang="fi-FI" sz="3600" dirty="0" smtClean="0"/>
              <a:t>Koska nopeuden suunta muuttuu kokoajan,</a:t>
            </a:r>
          </a:p>
          <a:p>
            <a:pPr algn="l"/>
            <a:r>
              <a:rPr lang="fi-FI" sz="3600" dirty="0"/>
              <a:t>o</a:t>
            </a:r>
            <a:r>
              <a:rPr lang="fi-FI" sz="3600" dirty="0" smtClean="0"/>
              <a:t>n kappale kiihtyvässä liikkeessä.</a:t>
            </a:r>
          </a:p>
          <a:p>
            <a:pPr algn="l"/>
            <a:r>
              <a:rPr lang="fi-FI" sz="3600" dirty="0" smtClean="0"/>
              <a:t>Tätä kiihtyvyyttä sanotaan </a:t>
            </a:r>
            <a:r>
              <a:rPr lang="fi-FI" sz="3600" b="1" dirty="0" smtClean="0"/>
              <a:t>keskeiskiihtyvyydeksi</a:t>
            </a:r>
            <a:r>
              <a:rPr lang="fi-FI" sz="3600" dirty="0" smtClean="0"/>
              <a:t> </a:t>
            </a:r>
            <a:r>
              <a:rPr lang="fi-FI" sz="3600" b="1" dirty="0" smtClean="0"/>
              <a:t>a</a:t>
            </a:r>
            <a:r>
              <a:rPr lang="fi-FI" sz="3600" b="1" baseline="-25000" dirty="0" smtClean="0"/>
              <a:t>n</a:t>
            </a:r>
            <a:r>
              <a:rPr lang="fi-FI" sz="3600" dirty="0" smtClean="0"/>
              <a:t> (=normaalikiihtyvyys) ja sen aiheuttaa </a:t>
            </a:r>
            <a:r>
              <a:rPr lang="fi-FI" sz="3600" b="1" dirty="0" smtClean="0"/>
              <a:t>keskeisvoima</a:t>
            </a:r>
            <a:r>
              <a:rPr lang="fi-FI" sz="3600" dirty="0" smtClean="0"/>
              <a:t> </a:t>
            </a:r>
            <a:r>
              <a:rPr lang="fi-FI" sz="3600" b="1" dirty="0" err="1" smtClean="0"/>
              <a:t>F</a:t>
            </a:r>
            <a:r>
              <a:rPr lang="fi-FI" sz="3600" b="1" baseline="-25000" dirty="0" err="1" smtClean="0"/>
              <a:t>n</a:t>
            </a:r>
            <a:endParaRPr lang="fi-FI" sz="3600" b="1" baseline="-25000" dirty="0" smtClean="0"/>
          </a:p>
          <a:p>
            <a:pPr algn="l"/>
            <a:r>
              <a:rPr lang="fi-FI" sz="3600" dirty="0" smtClean="0"/>
              <a:t>(=normaalivoima)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383042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02080" y="103460"/>
            <a:ext cx="9144000" cy="6200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4080" y="566057"/>
            <a:ext cx="5724525" cy="531495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4171" y="330925"/>
                <a:ext cx="11739155" cy="620921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Keskeisvoima ja </a:t>
                </a:r>
                <a:r>
                  <a:rPr lang="fi-FI" sz="3600" dirty="0" err="1" smtClean="0"/>
                  <a:t>keskeis</a:t>
                </a:r>
                <a:r>
                  <a:rPr lang="fi-FI" sz="3600" dirty="0" smtClean="0"/>
                  <a:t>-</a:t>
                </a:r>
              </a:p>
              <a:p>
                <a:pPr algn="l"/>
                <a:r>
                  <a:rPr lang="fi-FI" sz="3600" dirty="0"/>
                  <a:t>k</a:t>
                </a:r>
                <a:r>
                  <a:rPr lang="fi-FI" sz="3600" dirty="0" smtClean="0"/>
                  <a:t>iihtyvyys suuntautuvat </a:t>
                </a:r>
              </a:p>
              <a:p>
                <a:pPr algn="l"/>
                <a:r>
                  <a:rPr lang="fi-FI" sz="3600" dirty="0"/>
                  <a:t>a</a:t>
                </a:r>
                <a:r>
                  <a:rPr lang="fi-FI" sz="3600" dirty="0" smtClean="0"/>
                  <a:t>ina kohti radan keskipistettä.</a:t>
                </a:r>
              </a:p>
              <a:p>
                <a:pPr algn="l"/>
                <a:r>
                  <a:rPr lang="fi-FI" sz="3600" dirty="0" smtClean="0"/>
                  <a:t>Keskeiskiihtyvyydelle voidaan</a:t>
                </a:r>
              </a:p>
              <a:p>
                <a:pPr algn="l"/>
                <a:r>
                  <a:rPr lang="fi-FI" sz="3600" dirty="0"/>
                  <a:t>j</a:t>
                </a:r>
                <a:r>
                  <a:rPr lang="fi-FI" sz="3600" dirty="0" smtClean="0"/>
                  <a:t>ohtaa lauseke…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</m:sub>
                    </m:sSub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𝒗</m:t>
                            </m:r>
                          </m:e>
                          <m:sup>
                            <m:r>
                              <a:rPr lang="fi-FI" sz="36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den>
                    </m:f>
                  </m:oMath>
                </a14:m>
                <a:endParaRPr lang="fi-FI" sz="3600" b="1" dirty="0" smtClean="0"/>
              </a:p>
              <a:p>
                <a:pPr algn="l"/>
                <a:r>
                  <a:rPr lang="fi-FI" sz="3600" dirty="0" smtClean="0"/>
                  <a:t>v = ratanopeus</a:t>
                </a:r>
              </a:p>
              <a:p>
                <a:pPr algn="l"/>
                <a:r>
                  <a:rPr lang="fi-FI" sz="3600" dirty="0" smtClean="0"/>
                  <a:t>r = radan säde</a:t>
                </a:r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4171" y="330925"/>
                <a:ext cx="11739155" cy="6209211"/>
              </a:xfrm>
              <a:blipFill>
                <a:blip r:embed="rId3"/>
                <a:stretch>
                  <a:fillRect l="-1610" t="-23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8782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02080" y="103460"/>
            <a:ext cx="9144000" cy="6200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174171" y="330925"/>
                <a:ext cx="11739155" cy="6209211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Dynamiikan peruslain mukaan ympyräliikkeen rataehto …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𝚺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𝑭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𝒎𝒂</m:t>
                      </m:r>
                    </m:oMath>
                  </m:oMathPara>
                </a14:m>
                <a:endParaRPr lang="fi-FI" sz="3600" b="1" i="1" dirty="0" smtClean="0">
                  <a:latin typeface="Cambria Math" panose="02040503050406030204" pitchFamily="18" charset="0"/>
                </a:endParaRPr>
              </a:p>
              <a:p>
                <a:pPr algn="l"/>
                <a:endParaRPr lang="fi-FI" sz="3600" b="1" i="1" dirty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  <m:sSub>
                        <m:sSub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</m:oMath>
                  </m:oMathPara>
                </a14:m>
                <a:endParaRPr lang="fi-FI" sz="3600" b="1" dirty="0" smtClean="0"/>
              </a:p>
              <a:p>
                <a:pPr algn="l"/>
                <a:endParaRPr lang="fi-FI" sz="3600" i="1" dirty="0" smtClean="0">
                  <a:latin typeface="Cambria Math" panose="02040503050406030204" pitchFamily="18" charset="0"/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b>
                      </m:sSub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i-FI" sz="3600" b="1" i="1" smtClean="0">
                          <a:latin typeface="Cambria Math" panose="02040503050406030204" pitchFamily="18" charset="0"/>
                        </a:rPr>
                        <m:t>𝒎</m:t>
                      </m:r>
                      <m:f>
                        <m:fPr>
                          <m:ctrlPr>
                            <a:rPr lang="fi-FI" sz="36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p>
                              <m:r>
                                <a:rPr lang="fi-FI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r>
                            <a:rPr lang="fi-FI" sz="3600" b="1" i="1" smtClean="0">
                              <a:latin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fi-FI" sz="3600" b="1" dirty="0"/>
              </a:p>
              <a:p>
                <a:pPr algn="l"/>
                <a:r>
                  <a:rPr lang="fi-FI" sz="3600" dirty="0" smtClean="0"/>
                  <a:t>Suuntasopimus: </a:t>
                </a:r>
              </a:p>
              <a:p>
                <a:pPr algn="l"/>
                <a:r>
                  <a:rPr lang="fi-FI" sz="3600" b="1" dirty="0" smtClean="0"/>
                  <a:t>Positiivinen suunta kohti radan keskipistettä!</a:t>
                </a:r>
                <a:endParaRPr lang="fi-FI" sz="3600" b="1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174171" y="330925"/>
                <a:ext cx="11739155" cy="6209211"/>
              </a:xfrm>
              <a:blipFill>
                <a:blip r:embed="rId2"/>
                <a:stretch>
                  <a:fillRect l="-1610" t="-235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78975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02080" y="103460"/>
            <a:ext cx="9144000" cy="62003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909" y="165463"/>
            <a:ext cx="8373019" cy="6517014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3211" y="165463"/>
            <a:ext cx="11800115" cy="6374673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81778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121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YMPYRÄLIIKE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YMPYRÄLIIKE</dc:title>
  <dc:creator>Mäkeläinen,Markku</dc:creator>
  <cp:lastModifiedBy>Mäkeläinen,Markku</cp:lastModifiedBy>
  <cp:revision>6</cp:revision>
  <dcterms:created xsi:type="dcterms:W3CDTF">2023-02-15T06:05:30Z</dcterms:created>
  <dcterms:modified xsi:type="dcterms:W3CDTF">2023-02-15T06:58:52Z</dcterms:modified>
</cp:coreProperties>
</file>