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8AE8E7-9697-42EA-AD65-D86ECDC8FF92}" v="2" dt="2020-02-15T09:21:36.9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u" userId="cc56272e-15cf-4e64-a4db-32416b9a5121" providerId="ADAL" clId="{7E8AE8E7-9697-42EA-AD65-D86ECDC8FF92}"/>
    <pc:docChg chg="custSel modSld">
      <pc:chgData name="Samu" userId="cc56272e-15cf-4e64-a4db-32416b9a5121" providerId="ADAL" clId="{7E8AE8E7-9697-42EA-AD65-D86ECDC8FF92}" dt="2020-02-15T09:21:36.938" v="3" actId="255"/>
      <pc:docMkLst>
        <pc:docMk/>
      </pc:docMkLst>
      <pc:sldChg chg="modSp">
        <pc:chgData name="Samu" userId="cc56272e-15cf-4e64-a4db-32416b9a5121" providerId="ADAL" clId="{7E8AE8E7-9697-42EA-AD65-D86ECDC8FF92}" dt="2020-02-15T09:21:36.938" v="3" actId="255"/>
        <pc:sldMkLst>
          <pc:docMk/>
          <pc:sldMk cId="9627295" sldId="258"/>
        </pc:sldMkLst>
        <pc:spChg chg="mod">
          <ac:chgData name="Samu" userId="cc56272e-15cf-4e64-a4db-32416b9a5121" providerId="ADAL" clId="{7E8AE8E7-9697-42EA-AD65-D86ECDC8FF92}" dt="2020-02-15T09:21:36.938" v="3" actId="255"/>
          <ac:spMkLst>
            <pc:docMk/>
            <pc:sldMk cId="9627295" sldId="258"/>
            <ac:spMk id="3" creationId="{6A1E738C-3469-4764-9C05-59C046BCB6E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0D522-86EB-40DA-B13D-506E7A34A3C6}" type="datetimeFigureOut">
              <a:rPr lang="fi-FI" smtClean="0"/>
              <a:t>15.2.2020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69E0697-A5F6-4EEB-BB6A-F0BBA36CCF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2667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0D522-86EB-40DA-B13D-506E7A34A3C6}" type="datetimeFigureOut">
              <a:rPr lang="fi-FI" smtClean="0"/>
              <a:t>15.2.2020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9E0697-A5F6-4EEB-BB6A-F0BBA36CCF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926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0D522-86EB-40DA-B13D-506E7A34A3C6}" type="datetimeFigureOut">
              <a:rPr lang="fi-FI" smtClean="0"/>
              <a:t>15.2.2020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9E0697-A5F6-4EEB-BB6A-F0BBA36CCF40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716824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0D522-86EB-40DA-B13D-506E7A34A3C6}" type="datetimeFigureOut">
              <a:rPr lang="fi-FI" smtClean="0"/>
              <a:t>15.2.2020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9E0697-A5F6-4EEB-BB6A-F0BBA36CCF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20263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0D522-86EB-40DA-B13D-506E7A34A3C6}" type="datetimeFigureOut">
              <a:rPr lang="fi-FI" smtClean="0"/>
              <a:t>15.2.2020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9E0697-A5F6-4EEB-BB6A-F0BBA36CCF40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870107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0D522-86EB-40DA-B13D-506E7A34A3C6}" type="datetimeFigureOut">
              <a:rPr lang="fi-FI" smtClean="0"/>
              <a:t>15.2.2020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9E0697-A5F6-4EEB-BB6A-F0BBA36CCF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55760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0D522-86EB-40DA-B13D-506E7A34A3C6}" type="datetimeFigureOut">
              <a:rPr lang="fi-FI" smtClean="0"/>
              <a:t>15.2.2020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E0697-A5F6-4EEB-BB6A-F0BBA36CCF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47261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0D522-86EB-40DA-B13D-506E7A34A3C6}" type="datetimeFigureOut">
              <a:rPr lang="fi-FI" smtClean="0"/>
              <a:t>15.2.2020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E0697-A5F6-4EEB-BB6A-F0BBA36CCF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9073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0D522-86EB-40DA-B13D-506E7A34A3C6}" type="datetimeFigureOut">
              <a:rPr lang="fi-FI" smtClean="0"/>
              <a:t>15.2.2020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E0697-A5F6-4EEB-BB6A-F0BBA36CCF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0920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0D522-86EB-40DA-B13D-506E7A34A3C6}" type="datetimeFigureOut">
              <a:rPr lang="fi-FI" smtClean="0"/>
              <a:t>15.2.2020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9E0697-A5F6-4EEB-BB6A-F0BBA36CCF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2835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0D522-86EB-40DA-B13D-506E7A34A3C6}" type="datetimeFigureOut">
              <a:rPr lang="fi-FI" smtClean="0"/>
              <a:t>15.2.2020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69E0697-A5F6-4EEB-BB6A-F0BBA36CCF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0265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0D522-86EB-40DA-B13D-506E7A34A3C6}" type="datetimeFigureOut">
              <a:rPr lang="fi-FI" smtClean="0"/>
              <a:t>15.2.2020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69E0697-A5F6-4EEB-BB6A-F0BBA36CCF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6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0D522-86EB-40DA-B13D-506E7A34A3C6}" type="datetimeFigureOut">
              <a:rPr lang="fi-FI" smtClean="0"/>
              <a:t>15.2.2020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E0697-A5F6-4EEB-BB6A-F0BBA36CCF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4521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0D522-86EB-40DA-B13D-506E7A34A3C6}" type="datetimeFigureOut">
              <a:rPr lang="fi-FI" smtClean="0"/>
              <a:t>15.2.2020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E0697-A5F6-4EEB-BB6A-F0BBA36CCF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928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0D522-86EB-40DA-B13D-506E7A34A3C6}" type="datetimeFigureOut">
              <a:rPr lang="fi-FI" smtClean="0"/>
              <a:t>15.2.2020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E0697-A5F6-4EEB-BB6A-F0BBA36CCF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2868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0D522-86EB-40DA-B13D-506E7A34A3C6}" type="datetimeFigureOut">
              <a:rPr lang="fi-FI" smtClean="0"/>
              <a:t>15.2.2020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9E0697-A5F6-4EEB-BB6A-F0BBA36CCF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4204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0D522-86EB-40DA-B13D-506E7A34A3C6}" type="datetimeFigureOut">
              <a:rPr lang="fi-FI" smtClean="0"/>
              <a:t>15.2.2020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69E0697-A5F6-4EEB-BB6A-F0BBA36CCF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0669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phet.colorado.edu/sims/density-and-buoyancy/buoyancy_fi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90C29F-0631-479B-ACA9-E442B74DC1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5. Tiheys ja noste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40272F5-BE58-4E8B-ACDC-22607893E4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5943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5A3308-C620-4B70-8863-DDD008886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Tiheys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F5F16A84-BCF2-4FE4-B538-7B0CFD7F2DE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589212" y="1619250"/>
                <a:ext cx="8915400" cy="4291972"/>
              </a:xfrm>
            </p:spPr>
            <p:txBody>
              <a:bodyPr>
                <a:normAutofit/>
              </a:bodyPr>
              <a:lstStyle/>
              <a:p>
                <a:r>
                  <a:rPr lang="fi-FI" sz="2400" dirty="0"/>
                  <a:t>Tiheys kertoo, kuinka suuri aineen massa on tietyssä tilavuudessa.</a:t>
                </a:r>
              </a:p>
              <a:p>
                <a:r>
                  <a:rPr lang="fi-FI" sz="2400" dirty="0"/>
                  <a:t>Kaikilla aineilla on ominainen tiheys.</a:t>
                </a:r>
              </a:p>
              <a:p>
                <a:r>
                  <a:rPr lang="fi-FI" sz="2400" dirty="0"/>
                  <a:t>Tiheyden </a:t>
                </a:r>
                <a:r>
                  <a:rPr lang="fi-FI" sz="2400" b="1" dirty="0"/>
                  <a:t>tunnus on </a:t>
                </a:r>
                <a14:m>
                  <m:oMath xmlns:m="http://schemas.openxmlformats.org/officeDocument/2006/math">
                    <m:r>
                      <a:rPr lang="fi-FI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𝝆</m:t>
                    </m:r>
                  </m:oMath>
                </a14:m>
                <a:r>
                  <a:rPr lang="fi-FI" sz="2400" b="1" dirty="0"/>
                  <a:t> </a:t>
                </a:r>
                <a:r>
                  <a:rPr lang="fi-FI" sz="2400" dirty="0"/>
                  <a:t>(kreikan kielen </a:t>
                </a:r>
                <a:r>
                  <a:rPr lang="fi-FI" sz="2400" i="1" dirty="0"/>
                  <a:t>rhoo</a:t>
                </a:r>
                <a:r>
                  <a:rPr lang="fi-FI" sz="2400" dirty="0"/>
                  <a:t>) ja </a:t>
                </a:r>
                <a:r>
                  <a:rPr lang="fi-FI" sz="2400" b="1" dirty="0"/>
                  <a:t>yksikkö on </a:t>
                </a:r>
                <a14:m>
                  <m:oMath xmlns:m="http://schemas.openxmlformats.org/officeDocument/2006/math">
                    <m:r>
                      <a:rPr lang="fi-FI" sz="2400" b="1" i="1" smtClean="0">
                        <a:latin typeface="Cambria Math" panose="02040503050406030204" pitchFamily="18" charset="0"/>
                      </a:rPr>
                      <m:t>𝒌𝒈</m:t>
                    </m:r>
                    <m:r>
                      <a:rPr lang="fi-FI" sz="2400" b="1" i="1" smtClean="0">
                        <a:latin typeface="Cambria Math" panose="02040503050406030204" pitchFamily="18" charset="0"/>
                      </a:rPr>
                      <m:t>/</m:t>
                    </m:r>
                    <m:sSup>
                      <m:sSupPr>
                        <m:ctrlPr>
                          <a:rPr lang="fi-FI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sz="2400" b="1" i="1" smtClean="0"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p>
                        <m:r>
                          <a:rPr lang="fi-FI" sz="24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fi-FI" sz="2400" b="1" dirty="0"/>
                  <a:t> tai </a:t>
                </a:r>
                <a14:m>
                  <m:oMath xmlns:m="http://schemas.openxmlformats.org/officeDocument/2006/math">
                    <m:r>
                      <a:rPr lang="fi-FI" sz="2400" b="1" i="1" smtClean="0">
                        <a:latin typeface="Cambria Math" panose="02040503050406030204" pitchFamily="18" charset="0"/>
                      </a:rPr>
                      <m:t>𝒈</m:t>
                    </m:r>
                    <m:r>
                      <a:rPr lang="fi-FI" sz="2400" b="1" i="1" smtClean="0">
                        <a:latin typeface="Cambria Math" panose="02040503050406030204" pitchFamily="18" charset="0"/>
                      </a:rPr>
                      <m:t>/</m:t>
                    </m:r>
                    <m:sSup>
                      <m:sSupPr>
                        <m:ctrlPr>
                          <a:rPr lang="fi-FI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sz="2400" b="1" i="1" smtClean="0">
                            <a:latin typeface="Cambria Math" panose="02040503050406030204" pitchFamily="18" charset="0"/>
                          </a:rPr>
                          <m:t>𝒄𝒎</m:t>
                        </m:r>
                      </m:e>
                      <m:sup>
                        <m:r>
                          <a:rPr lang="fi-FI" sz="24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fi-FI" sz="2400" dirty="0"/>
                  <a:t>.</a:t>
                </a:r>
              </a:p>
              <a:p>
                <a:pPr lvl="1"/>
                <a:r>
                  <a:rPr lang="fi-FI" sz="2400" dirty="0">
                    <a:solidFill>
                      <a:srgbClr val="FF0000"/>
                    </a:solidFill>
                  </a:rPr>
                  <a:t>Esim. veden tiheys on </a:t>
                </a:r>
                <a14:m>
                  <m:oMath xmlns:m="http://schemas.openxmlformats.org/officeDocument/2006/math">
                    <m:r>
                      <a:rPr lang="fi-FI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1000 </m:t>
                    </m:r>
                    <m:r>
                      <a:rPr lang="fi-FI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𝑘𝑔</m:t>
                    </m:r>
                    <m:r>
                      <a:rPr lang="fi-FI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/</m:t>
                    </m:r>
                    <m:sSup>
                      <m:sSupPr>
                        <m:ctrlPr>
                          <a:rPr lang="fi-FI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fi-FI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fi-FI" sz="2400" dirty="0">
                    <a:solidFill>
                      <a:srgbClr val="FF0000"/>
                    </a:solidFill>
                  </a:rPr>
                  <a:t> eli yksi kuutiometri vettä on massaltaan </a:t>
                </a:r>
                <a14:m>
                  <m:oMath xmlns:m="http://schemas.openxmlformats.org/officeDocument/2006/math">
                    <m:r>
                      <a:rPr lang="fi-FI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1000 </m:t>
                    </m:r>
                    <m:r>
                      <a:rPr lang="fi-FI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𝑘𝑔</m:t>
                    </m:r>
                  </m:oMath>
                </a14:m>
                <a:r>
                  <a:rPr lang="fi-FI" sz="2400" dirty="0">
                    <a:solidFill>
                      <a:srgbClr val="FF0000"/>
                    </a:solidFill>
                  </a:rPr>
                  <a:t>.</a:t>
                </a:r>
              </a:p>
              <a:p>
                <a:r>
                  <a:rPr lang="fi-FI" sz="2400" dirty="0">
                    <a:solidFill>
                      <a:schemeClr val="tx1"/>
                    </a:solidFill>
                  </a:rPr>
                  <a:t>Tiheys lasketaan jakamalla massa tilavuudella eli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fi-FI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fi-FI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fi-FI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  <m:r>
                        <a:rPr lang="fi-FI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fi-FI" sz="24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F5F16A84-BCF2-4FE4-B538-7B0CFD7F2DE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1619250"/>
                <a:ext cx="8915400" cy="4291972"/>
              </a:xfrm>
              <a:blipFill>
                <a:blip r:embed="rId2"/>
                <a:stretch>
                  <a:fillRect l="-958" t="-1136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86714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D6CAAD-057B-46E0-94BA-CD9E9CB38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Noste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1E738C-3469-4764-9C05-59C046BCB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194047"/>
            <a:ext cx="8915400" cy="4717175"/>
          </a:xfrm>
        </p:spPr>
        <p:txBody>
          <a:bodyPr>
            <a:noAutofit/>
          </a:bodyPr>
          <a:lstStyle/>
          <a:p>
            <a:r>
              <a:rPr lang="fi-FI" sz="2000" dirty="0">
                <a:hlinkClick r:id="rId2"/>
              </a:rPr>
              <a:t>https://phet.colorado.edu/sims/density-and-buoyancy/buoyancy_fi.html</a:t>
            </a:r>
            <a:endParaRPr lang="fi-FI" sz="2000" dirty="0"/>
          </a:p>
          <a:p>
            <a:r>
              <a:rPr lang="fi-FI" sz="2000" b="1" dirty="0"/>
              <a:t>Noste</a:t>
            </a:r>
            <a:r>
              <a:rPr lang="fi-FI" sz="2000" dirty="0"/>
              <a:t> on väliaineesta kappaleeseen ylöspäin kohdistuva voima.</a:t>
            </a:r>
          </a:p>
          <a:p>
            <a:r>
              <a:rPr lang="fi-FI" sz="2000" dirty="0"/>
              <a:t>Mitä suurempi tiheys väliaineella on, niin sitä suurempi on noste.</a:t>
            </a:r>
          </a:p>
          <a:p>
            <a:r>
              <a:rPr lang="fi-FI" sz="2000" dirty="0"/>
              <a:t>Esim. vedessä noste on suurempi kuin ilmassa.</a:t>
            </a:r>
          </a:p>
          <a:p>
            <a:r>
              <a:rPr lang="fi-FI" sz="2000" dirty="0"/>
              <a:t>Jos painovoima &gt; noste</a:t>
            </a:r>
          </a:p>
          <a:p>
            <a:pPr lvl="1"/>
            <a:r>
              <a:rPr lang="fi-FI" sz="2000" dirty="0"/>
              <a:t>kappale uppoaa</a:t>
            </a:r>
          </a:p>
          <a:p>
            <a:r>
              <a:rPr lang="fi-FI" sz="2000" dirty="0"/>
              <a:t>Jos painovoima &lt; noste</a:t>
            </a:r>
          </a:p>
          <a:p>
            <a:pPr lvl="1"/>
            <a:r>
              <a:rPr lang="fi-FI" sz="2000" dirty="0"/>
              <a:t>kappale nousee</a:t>
            </a:r>
          </a:p>
          <a:p>
            <a:r>
              <a:rPr lang="fi-FI" sz="2000" dirty="0"/>
              <a:t>Jos painovoima = noste</a:t>
            </a:r>
          </a:p>
          <a:p>
            <a:pPr lvl="1"/>
            <a:r>
              <a:rPr lang="fi-FI" sz="2000" dirty="0"/>
              <a:t>kappale pysyy paikoillaan</a:t>
            </a:r>
          </a:p>
        </p:txBody>
      </p:sp>
      <p:grpSp>
        <p:nvGrpSpPr>
          <p:cNvPr id="12" name="Ryhmä 11">
            <a:extLst>
              <a:ext uri="{FF2B5EF4-FFF2-40B4-BE49-F238E27FC236}">
                <a16:creationId xmlns:a16="http://schemas.microsoft.com/office/drawing/2014/main" id="{62248C1D-0641-40D4-A7D3-30268E395AB9}"/>
              </a:ext>
            </a:extLst>
          </p:cNvPr>
          <p:cNvGrpSpPr/>
          <p:nvPr/>
        </p:nvGrpSpPr>
        <p:grpSpPr>
          <a:xfrm>
            <a:off x="8673483" y="3322468"/>
            <a:ext cx="2965142" cy="3104965"/>
            <a:chOff x="8673483" y="3322468"/>
            <a:chExt cx="2965142" cy="3104965"/>
          </a:xfrm>
        </p:grpSpPr>
        <p:sp>
          <p:nvSpPr>
            <p:cNvPr id="5" name="Suorakulmio: Pyöristetyt kulmat 4">
              <a:extLst>
                <a:ext uri="{FF2B5EF4-FFF2-40B4-BE49-F238E27FC236}">
                  <a16:creationId xmlns:a16="http://schemas.microsoft.com/office/drawing/2014/main" id="{9EE1DAD9-A751-4286-80DD-F16CCDCA1F10}"/>
                </a:ext>
              </a:extLst>
            </p:cNvPr>
            <p:cNvSpPr/>
            <p:nvPr/>
          </p:nvSpPr>
          <p:spPr>
            <a:xfrm>
              <a:off x="8673483" y="3322468"/>
              <a:ext cx="2965142" cy="3104965"/>
            </a:xfrm>
            <a:prstGeom prst="roundRect">
              <a:avLst>
                <a:gd name="adj" fmla="val 15769"/>
              </a:avLst>
            </a:prstGeom>
            <a:solidFill>
              <a:srgbClr val="0070C0">
                <a:alpha val="27059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4" name="Suorakulmio 3">
              <a:extLst>
                <a:ext uri="{FF2B5EF4-FFF2-40B4-BE49-F238E27FC236}">
                  <a16:creationId xmlns:a16="http://schemas.microsoft.com/office/drawing/2014/main" id="{1CF6005F-EB74-43C5-8BC0-4D8695F7DC74}"/>
                </a:ext>
              </a:extLst>
            </p:cNvPr>
            <p:cNvSpPr/>
            <p:nvPr/>
          </p:nvSpPr>
          <p:spPr>
            <a:xfrm>
              <a:off x="9348186" y="3551068"/>
              <a:ext cx="1660125" cy="102093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cxnSp>
          <p:nvCxnSpPr>
            <p:cNvPr id="7" name="Suora nuoliyhdysviiva 6">
              <a:extLst>
                <a:ext uri="{FF2B5EF4-FFF2-40B4-BE49-F238E27FC236}">
                  <a16:creationId xmlns:a16="http://schemas.microsoft.com/office/drawing/2014/main" id="{57CA423F-EAB3-4AD9-9560-D2DD830F150D}"/>
                </a:ext>
              </a:extLst>
            </p:cNvPr>
            <p:cNvCxnSpPr/>
            <p:nvPr/>
          </p:nvCxnSpPr>
          <p:spPr>
            <a:xfrm>
              <a:off x="10156054" y="4572000"/>
              <a:ext cx="0" cy="1091953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uora nuoliyhdysviiva 8">
              <a:extLst>
                <a:ext uri="{FF2B5EF4-FFF2-40B4-BE49-F238E27FC236}">
                  <a16:creationId xmlns:a16="http://schemas.microsoft.com/office/drawing/2014/main" id="{ED5FF091-6B5B-43B7-B426-D055DABCAD68}"/>
                </a:ext>
              </a:extLst>
            </p:cNvPr>
            <p:cNvCxnSpPr/>
            <p:nvPr/>
          </p:nvCxnSpPr>
          <p:spPr>
            <a:xfrm flipV="1">
              <a:off x="10582183" y="4572000"/>
              <a:ext cx="0" cy="736847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kstiruutu 9">
              <a:extLst>
                <a:ext uri="{FF2B5EF4-FFF2-40B4-BE49-F238E27FC236}">
                  <a16:creationId xmlns:a16="http://schemas.microsoft.com/office/drawing/2014/main" id="{3DB9534A-3406-4696-A179-8673058FB5F7}"/>
                </a:ext>
              </a:extLst>
            </p:cNvPr>
            <p:cNvSpPr txBox="1"/>
            <p:nvPr/>
          </p:nvSpPr>
          <p:spPr>
            <a:xfrm>
              <a:off x="9223477" y="4671393"/>
              <a:ext cx="9325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dirty="0"/>
                <a:t>paino-</a:t>
              </a:r>
            </a:p>
            <a:p>
              <a:r>
                <a:rPr lang="fi-FI" dirty="0"/>
                <a:t>voima</a:t>
              </a:r>
            </a:p>
          </p:txBody>
        </p:sp>
        <p:sp>
          <p:nvSpPr>
            <p:cNvPr id="11" name="Tekstiruutu 10">
              <a:extLst>
                <a:ext uri="{FF2B5EF4-FFF2-40B4-BE49-F238E27FC236}">
                  <a16:creationId xmlns:a16="http://schemas.microsoft.com/office/drawing/2014/main" id="{3435074A-6098-457A-91AE-100350239335}"/>
                </a:ext>
              </a:extLst>
            </p:cNvPr>
            <p:cNvSpPr txBox="1"/>
            <p:nvPr/>
          </p:nvSpPr>
          <p:spPr>
            <a:xfrm>
              <a:off x="10547830" y="4800600"/>
              <a:ext cx="859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dirty="0"/>
                <a:t>noste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627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66E6B2602A3554C9D7365A59E80F8BF" ma:contentTypeVersion="22" ma:contentTypeDescription="Luo uusi asiakirja." ma:contentTypeScope="" ma:versionID="1be1a4a9c987496e0b1adabdf2d797e5">
  <xsd:schema xmlns:xsd="http://www.w3.org/2001/XMLSchema" xmlns:xs="http://www.w3.org/2001/XMLSchema" xmlns:p="http://schemas.microsoft.com/office/2006/metadata/properties" xmlns:ns3="7981470a-38c0-45f3-9056-bd0c0faa64b6" xmlns:ns4="f7427850-3259-443f-8d12-2acba154224e" targetNamespace="http://schemas.microsoft.com/office/2006/metadata/properties" ma:root="true" ma:fieldsID="abca285fcc46ad61e0b20f71dfb048a1" ns3:_="" ns4:_="">
    <xsd:import namespace="7981470a-38c0-45f3-9056-bd0c0faa64b6"/>
    <xsd:import namespace="f7427850-3259-443f-8d12-2acba154224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Templat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81470a-38c0-45f3-9056-bd0c0faa64b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427850-3259-443f-8d12-2acba154224e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5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6" nillable="true" ma:displayName="Culture Name" ma:internalName="CultureName">
      <xsd:simpleType>
        <xsd:restriction base="dms:Text"/>
      </xsd:simpleType>
    </xsd:element>
    <xsd:element name="AppVersion" ma:index="17" nillable="true" ma:displayName="App Version" ma:internalName="AppVersion">
      <xsd:simpleType>
        <xsd:restriction base="dms:Text"/>
      </xsd:simpleType>
    </xsd:element>
    <xsd:element name="Teachers" ma:index="18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9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0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1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2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3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4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5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6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7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2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9" nillable="true" ma:displayName="MediaServiceAutoTags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ited_Teachers xmlns="f7427850-3259-443f-8d12-2acba154224e" xsi:nil="true"/>
    <FolderType xmlns="f7427850-3259-443f-8d12-2acba154224e" xsi:nil="true"/>
    <CultureName xmlns="f7427850-3259-443f-8d12-2acba154224e" xsi:nil="true"/>
    <Student_Groups xmlns="f7427850-3259-443f-8d12-2acba154224e">
      <UserInfo>
        <DisplayName/>
        <AccountId xsi:nil="true"/>
        <AccountType/>
      </UserInfo>
    </Student_Groups>
    <Is_Collaboration_Space_Locked xmlns="f7427850-3259-443f-8d12-2acba154224e" xsi:nil="true"/>
    <NotebookType xmlns="f7427850-3259-443f-8d12-2acba154224e" xsi:nil="true"/>
    <Teachers xmlns="f7427850-3259-443f-8d12-2acba154224e">
      <UserInfo>
        <DisplayName/>
        <AccountId xsi:nil="true"/>
        <AccountType/>
      </UserInfo>
    </Teachers>
    <Students xmlns="f7427850-3259-443f-8d12-2acba154224e">
      <UserInfo>
        <DisplayName/>
        <AccountId xsi:nil="true"/>
        <AccountType/>
      </UserInfo>
    </Students>
    <Templates xmlns="f7427850-3259-443f-8d12-2acba154224e" xsi:nil="true"/>
    <AppVersion xmlns="f7427850-3259-443f-8d12-2acba154224e" xsi:nil="true"/>
    <Owner xmlns="f7427850-3259-443f-8d12-2acba154224e">
      <UserInfo>
        <DisplayName/>
        <AccountId xsi:nil="true"/>
        <AccountType/>
      </UserInfo>
    </Owner>
    <Has_Teacher_Only_SectionGroup xmlns="f7427850-3259-443f-8d12-2acba154224e" xsi:nil="true"/>
    <Invited_Students xmlns="f7427850-3259-443f-8d12-2acba154224e" xsi:nil="true"/>
    <DefaultSectionNames xmlns="f7427850-3259-443f-8d12-2acba154224e" xsi:nil="true"/>
    <Self_Registration_Enabled xmlns="f7427850-3259-443f-8d12-2acba154224e" xsi:nil="true"/>
  </documentManagement>
</p:properties>
</file>

<file path=customXml/itemProps1.xml><?xml version="1.0" encoding="utf-8"?>
<ds:datastoreItem xmlns:ds="http://schemas.openxmlformats.org/officeDocument/2006/customXml" ds:itemID="{53CC7815-4F82-40F5-8508-F46D311C05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81470a-38c0-45f3-9056-bd0c0faa64b6"/>
    <ds:schemaRef ds:uri="f7427850-3259-443f-8d12-2acba15422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AA7D15C-FD9E-4776-A6A2-C8FE721AB7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E17C598-3783-496F-9DBF-0FA706AC1E0F}">
  <ds:schemaRefs>
    <ds:schemaRef ds:uri="http://schemas.microsoft.com/office/2006/metadata/properties"/>
    <ds:schemaRef ds:uri="http://schemas.microsoft.com/office/infopath/2007/PartnerControls"/>
    <ds:schemaRef ds:uri="f7427850-3259-443f-8d12-2acba154224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</TotalTime>
  <Words>140</Words>
  <Application>Microsoft Office PowerPoint</Application>
  <PresentationFormat>Laajakuva</PresentationFormat>
  <Paragraphs>22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Cambria Math</vt:lpstr>
      <vt:lpstr>Century Gothic</vt:lpstr>
      <vt:lpstr>Wingdings 3</vt:lpstr>
      <vt:lpstr>Kuiskaus</vt:lpstr>
      <vt:lpstr>5. Tiheys ja noste</vt:lpstr>
      <vt:lpstr>Tiheys</vt:lpstr>
      <vt:lpstr>Noste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Tiheys ja noste</dc:title>
  <dc:creator>Samu Montonen</dc:creator>
  <cp:lastModifiedBy>Samu Montonen</cp:lastModifiedBy>
  <cp:revision>3</cp:revision>
  <dcterms:created xsi:type="dcterms:W3CDTF">2020-02-15T08:52:08Z</dcterms:created>
  <dcterms:modified xsi:type="dcterms:W3CDTF">2020-02-15T09:21:48Z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0x010100466E6B2602A3554C9D7365A59E80F8BF</vt:lpwstr>
  </property>
</Properties>
</file>