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6" r:id="rId5"/>
    <p:sldId id="263" r:id="rId6"/>
    <p:sldId id="264" r:id="rId7"/>
    <p:sldId id="259" r:id="rId8"/>
    <p:sldId id="261" r:id="rId9"/>
    <p:sldId id="260" r:id="rId10"/>
    <p:sldId id="265" r:id="rId11"/>
    <p:sldId id="267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ECA"/>
    <a:srgbClr val="D9EFD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0040" autoAdjust="0"/>
  </p:normalViewPr>
  <p:slideViewPr>
    <p:cSldViewPr snapToGrid="0">
      <p:cViewPr varScale="1">
        <p:scale>
          <a:sx n="47" d="100"/>
          <a:sy n="47" d="100"/>
        </p:scale>
        <p:origin x="14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3124A-865C-4CD8-8C4E-E2D2D787BA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2BA159-EC9C-4A32-8C25-94456AE25CCB}">
      <dgm:prSet/>
      <dgm:spPr/>
      <dgm:t>
        <a:bodyPr/>
        <a:lstStyle/>
        <a:p>
          <a:r>
            <a:rPr lang="fi-FI"/>
            <a:t>Vieras aine</a:t>
          </a:r>
          <a:endParaRPr lang="en-US"/>
        </a:p>
      </dgm:t>
    </dgm:pt>
    <dgm:pt modelId="{560E7164-5CC3-4E0F-A327-D185939E3161}" type="parTrans" cxnId="{2A50CA1B-2174-4616-A6D1-C1CFB2D8AD69}">
      <dgm:prSet/>
      <dgm:spPr/>
      <dgm:t>
        <a:bodyPr/>
        <a:lstStyle/>
        <a:p>
          <a:endParaRPr lang="en-US"/>
        </a:p>
      </dgm:t>
    </dgm:pt>
    <dgm:pt modelId="{7BD404C1-3EEB-4DA4-B471-1C248E9DC66F}" type="sibTrans" cxnId="{2A50CA1B-2174-4616-A6D1-C1CFB2D8AD69}">
      <dgm:prSet/>
      <dgm:spPr/>
      <dgm:t>
        <a:bodyPr/>
        <a:lstStyle/>
        <a:p>
          <a:endParaRPr lang="en-US"/>
        </a:p>
      </dgm:t>
    </dgm:pt>
    <dgm:pt modelId="{D3B3F6ED-8C2C-4228-BD79-AFE1A31279D8}">
      <dgm:prSet/>
      <dgm:spPr/>
      <dgm:t>
        <a:bodyPr/>
        <a:lstStyle/>
        <a:p>
          <a:r>
            <a:rPr lang="fi-FI"/>
            <a:t>-&gt; elimistö muodostaa vasta-aineita</a:t>
          </a:r>
          <a:endParaRPr lang="en-US"/>
        </a:p>
      </dgm:t>
    </dgm:pt>
    <dgm:pt modelId="{B6265CB9-4751-47A8-9977-E091FCCD61A5}" type="parTrans" cxnId="{6A6826DE-6AC8-4FBA-9EB6-6DA86C5C3825}">
      <dgm:prSet/>
      <dgm:spPr/>
      <dgm:t>
        <a:bodyPr/>
        <a:lstStyle/>
        <a:p>
          <a:endParaRPr lang="en-US"/>
        </a:p>
      </dgm:t>
    </dgm:pt>
    <dgm:pt modelId="{1BF384F7-2EED-4338-BD5D-28C1F6466815}" type="sibTrans" cxnId="{6A6826DE-6AC8-4FBA-9EB6-6DA86C5C3825}">
      <dgm:prSet/>
      <dgm:spPr/>
      <dgm:t>
        <a:bodyPr/>
        <a:lstStyle/>
        <a:p>
          <a:endParaRPr lang="en-US"/>
        </a:p>
      </dgm:t>
    </dgm:pt>
    <dgm:pt modelId="{0A332302-6AB3-4B97-A984-0CF3D0DA6A01}">
      <dgm:prSet/>
      <dgm:spPr/>
      <dgm:t>
        <a:bodyPr/>
        <a:lstStyle/>
        <a:p>
          <a:r>
            <a:rPr lang="fi-FI"/>
            <a:t>-&gt; vasta-aineet vapauttavat erilaisia välittäjäaineita</a:t>
          </a:r>
          <a:endParaRPr lang="en-US"/>
        </a:p>
      </dgm:t>
    </dgm:pt>
    <dgm:pt modelId="{00F3D0D2-339D-4D79-B459-1E8177645686}" type="parTrans" cxnId="{FBFED463-783D-42E6-B3C9-31AA29A654ED}">
      <dgm:prSet/>
      <dgm:spPr/>
      <dgm:t>
        <a:bodyPr/>
        <a:lstStyle/>
        <a:p>
          <a:endParaRPr lang="en-US"/>
        </a:p>
      </dgm:t>
    </dgm:pt>
    <dgm:pt modelId="{3B87C895-8CD6-4105-AF39-52EB35E588E6}" type="sibTrans" cxnId="{FBFED463-783D-42E6-B3C9-31AA29A654ED}">
      <dgm:prSet/>
      <dgm:spPr/>
      <dgm:t>
        <a:bodyPr/>
        <a:lstStyle/>
        <a:p>
          <a:endParaRPr lang="en-US"/>
        </a:p>
      </dgm:t>
    </dgm:pt>
    <dgm:pt modelId="{9F515EE9-CAFD-41A0-96A6-F453DC9483EA}">
      <dgm:prSet/>
      <dgm:spPr/>
      <dgm:t>
        <a:bodyPr/>
        <a:lstStyle/>
        <a:p>
          <a:r>
            <a:rPr lang="fi-FI"/>
            <a:t>-&gt; välittäjäaineet aiheuttavat allergiaoireita</a:t>
          </a:r>
          <a:endParaRPr lang="en-US"/>
        </a:p>
      </dgm:t>
    </dgm:pt>
    <dgm:pt modelId="{31D646B4-281D-4F35-B2F7-BAB5A31CD86F}" type="parTrans" cxnId="{62F672F2-704A-4900-A9BD-536A437090AB}">
      <dgm:prSet/>
      <dgm:spPr/>
      <dgm:t>
        <a:bodyPr/>
        <a:lstStyle/>
        <a:p>
          <a:endParaRPr lang="en-US"/>
        </a:p>
      </dgm:t>
    </dgm:pt>
    <dgm:pt modelId="{11B1907D-A2F4-4A50-A5E7-7CEA5B5A2A91}" type="sibTrans" cxnId="{62F672F2-704A-4900-A9BD-536A437090AB}">
      <dgm:prSet/>
      <dgm:spPr/>
      <dgm:t>
        <a:bodyPr/>
        <a:lstStyle/>
        <a:p>
          <a:endParaRPr lang="en-US"/>
        </a:p>
      </dgm:t>
    </dgm:pt>
    <dgm:pt modelId="{16678C81-60EA-4985-8BEA-1556C5060B3B}" type="pres">
      <dgm:prSet presAssocID="{8CB3124A-865C-4CD8-8C4E-E2D2D787BA92}" presName="linear" presStyleCnt="0">
        <dgm:presLayoutVars>
          <dgm:animLvl val="lvl"/>
          <dgm:resizeHandles val="exact"/>
        </dgm:presLayoutVars>
      </dgm:prSet>
      <dgm:spPr/>
    </dgm:pt>
    <dgm:pt modelId="{540DE8D9-6499-42FE-A9EE-599C11965B0C}" type="pres">
      <dgm:prSet presAssocID="{E82BA159-EC9C-4A32-8C25-94456AE25C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D3BA17-5CD1-4612-AA58-8D79DD4FABA7}" type="pres">
      <dgm:prSet presAssocID="{7BD404C1-3EEB-4DA4-B471-1C248E9DC66F}" presName="spacer" presStyleCnt="0"/>
      <dgm:spPr/>
    </dgm:pt>
    <dgm:pt modelId="{D098608E-B9AB-4463-9D74-7F082B162C2E}" type="pres">
      <dgm:prSet presAssocID="{D3B3F6ED-8C2C-4228-BD79-AFE1A31279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CE269A-7249-4FA9-B446-049EE5B8E651}" type="pres">
      <dgm:prSet presAssocID="{1BF384F7-2EED-4338-BD5D-28C1F6466815}" presName="spacer" presStyleCnt="0"/>
      <dgm:spPr/>
    </dgm:pt>
    <dgm:pt modelId="{C433AF32-C8DC-4615-AD8C-9A1BFB11D81B}" type="pres">
      <dgm:prSet presAssocID="{0A332302-6AB3-4B97-A984-0CF3D0DA6A0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BAA345-F3A3-4FB0-922F-2AABF3D21D12}" type="pres">
      <dgm:prSet presAssocID="{3B87C895-8CD6-4105-AF39-52EB35E588E6}" presName="spacer" presStyleCnt="0"/>
      <dgm:spPr/>
    </dgm:pt>
    <dgm:pt modelId="{21AB0F2D-2551-4D5C-B022-2380580BFF0A}" type="pres">
      <dgm:prSet presAssocID="{9F515EE9-CAFD-41A0-96A6-F453DC9483E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A50CA1B-2174-4616-A6D1-C1CFB2D8AD69}" srcId="{8CB3124A-865C-4CD8-8C4E-E2D2D787BA92}" destId="{E82BA159-EC9C-4A32-8C25-94456AE25CCB}" srcOrd="0" destOrd="0" parTransId="{560E7164-5CC3-4E0F-A327-D185939E3161}" sibTransId="{7BD404C1-3EEB-4DA4-B471-1C248E9DC66F}"/>
    <dgm:cxn modelId="{FBFED463-783D-42E6-B3C9-31AA29A654ED}" srcId="{8CB3124A-865C-4CD8-8C4E-E2D2D787BA92}" destId="{0A332302-6AB3-4B97-A984-0CF3D0DA6A01}" srcOrd="2" destOrd="0" parTransId="{00F3D0D2-339D-4D79-B459-1E8177645686}" sibTransId="{3B87C895-8CD6-4105-AF39-52EB35E588E6}"/>
    <dgm:cxn modelId="{62392C4A-FE18-4AF6-A0BA-99C7FA380238}" type="presOf" srcId="{D3B3F6ED-8C2C-4228-BD79-AFE1A31279D8}" destId="{D098608E-B9AB-4463-9D74-7F082B162C2E}" srcOrd="0" destOrd="0" presId="urn:microsoft.com/office/officeart/2005/8/layout/vList2"/>
    <dgm:cxn modelId="{900BF46C-1439-4F06-9AEF-D80A4EFAF22D}" type="presOf" srcId="{9F515EE9-CAFD-41A0-96A6-F453DC9483EA}" destId="{21AB0F2D-2551-4D5C-B022-2380580BFF0A}" srcOrd="0" destOrd="0" presId="urn:microsoft.com/office/officeart/2005/8/layout/vList2"/>
    <dgm:cxn modelId="{FFA55573-B76B-41F9-8C9A-3D74A8916418}" type="presOf" srcId="{E82BA159-EC9C-4A32-8C25-94456AE25CCB}" destId="{540DE8D9-6499-42FE-A9EE-599C11965B0C}" srcOrd="0" destOrd="0" presId="urn:microsoft.com/office/officeart/2005/8/layout/vList2"/>
    <dgm:cxn modelId="{D047E675-0EFF-4BBC-855D-4B370E6AC3E2}" type="presOf" srcId="{8CB3124A-865C-4CD8-8C4E-E2D2D787BA92}" destId="{16678C81-60EA-4985-8BEA-1556C5060B3B}" srcOrd="0" destOrd="0" presId="urn:microsoft.com/office/officeart/2005/8/layout/vList2"/>
    <dgm:cxn modelId="{5D866388-9BD9-4642-B999-643E20B43756}" type="presOf" srcId="{0A332302-6AB3-4B97-A984-0CF3D0DA6A01}" destId="{C433AF32-C8DC-4615-AD8C-9A1BFB11D81B}" srcOrd="0" destOrd="0" presId="urn:microsoft.com/office/officeart/2005/8/layout/vList2"/>
    <dgm:cxn modelId="{6A6826DE-6AC8-4FBA-9EB6-6DA86C5C3825}" srcId="{8CB3124A-865C-4CD8-8C4E-E2D2D787BA92}" destId="{D3B3F6ED-8C2C-4228-BD79-AFE1A31279D8}" srcOrd="1" destOrd="0" parTransId="{B6265CB9-4751-47A8-9977-E091FCCD61A5}" sibTransId="{1BF384F7-2EED-4338-BD5D-28C1F6466815}"/>
    <dgm:cxn modelId="{62F672F2-704A-4900-A9BD-536A437090AB}" srcId="{8CB3124A-865C-4CD8-8C4E-E2D2D787BA92}" destId="{9F515EE9-CAFD-41A0-96A6-F453DC9483EA}" srcOrd="3" destOrd="0" parTransId="{31D646B4-281D-4F35-B2F7-BAB5A31CD86F}" sibTransId="{11B1907D-A2F4-4A50-A5E7-7CEA5B5A2A91}"/>
    <dgm:cxn modelId="{E89CDF55-B037-46D1-A27A-36588FD64A8C}" type="presParOf" srcId="{16678C81-60EA-4985-8BEA-1556C5060B3B}" destId="{540DE8D9-6499-42FE-A9EE-599C11965B0C}" srcOrd="0" destOrd="0" presId="urn:microsoft.com/office/officeart/2005/8/layout/vList2"/>
    <dgm:cxn modelId="{9CB9D631-D1F3-44F7-9511-597AC1E3F661}" type="presParOf" srcId="{16678C81-60EA-4985-8BEA-1556C5060B3B}" destId="{BDD3BA17-5CD1-4612-AA58-8D79DD4FABA7}" srcOrd="1" destOrd="0" presId="urn:microsoft.com/office/officeart/2005/8/layout/vList2"/>
    <dgm:cxn modelId="{F1495D13-E41C-4AAA-A2DF-9C2366224C4F}" type="presParOf" srcId="{16678C81-60EA-4985-8BEA-1556C5060B3B}" destId="{D098608E-B9AB-4463-9D74-7F082B162C2E}" srcOrd="2" destOrd="0" presId="urn:microsoft.com/office/officeart/2005/8/layout/vList2"/>
    <dgm:cxn modelId="{261EB4E5-0CC2-4CD5-849A-24FACDF5A2EB}" type="presParOf" srcId="{16678C81-60EA-4985-8BEA-1556C5060B3B}" destId="{26CE269A-7249-4FA9-B446-049EE5B8E651}" srcOrd="3" destOrd="0" presId="urn:microsoft.com/office/officeart/2005/8/layout/vList2"/>
    <dgm:cxn modelId="{8FE4047F-D9D9-4F77-A6DD-032D18F5D092}" type="presParOf" srcId="{16678C81-60EA-4985-8BEA-1556C5060B3B}" destId="{C433AF32-C8DC-4615-AD8C-9A1BFB11D81B}" srcOrd="4" destOrd="0" presId="urn:microsoft.com/office/officeart/2005/8/layout/vList2"/>
    <dgm:cxn modelId="{F0C8AA0D-47AD-4A75-AE06-4863FEE5275C}" type="presParOf" srcId="{16678C81-60EA-4985-8BEA-1556C5060B3B}" destId="{82BAA345-F3A3-4FB0-922F-2AABF3D21D12}" srcOrd="5" destOrd="0" presId="urn:microsoft.com/office/officeart/2005/8/layout/vList2"/>
    <dgm:cxn modelId="{9B1568A0-F4DE-437D-868F-12A23C1B7AC6}" type="presParOf" srcId="{16678C81-60EA-4985-8BEA-1556C5060B3B}" destId="{21AB0F2D-2551-4D5C-B022-2380580BFF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DE8D9-6499-42FE-A9EE-599C11965B0C}">
      <dsp:nvSpPr>
        <dsp:cNvPr id="0" name=""/>
        <dsp:cNvSpPr/>
      </dsp:nvSpPr>
      <dsp:spPr>
        <a:xfrm>
          <a:off x="0" y="188649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kern="1200"/>
            <a:t>Vieras aine</a:t>
          </a:r>
          <a:endParaRPr lang="en-US" sz="3800" kern="1200"/>
        </a:p>
      </dsp:txBody>
      <dsp:txXfrm>
        <a:off x="44492" y="233141"/>
        <a:ext cx="10426616" cy="822446"/>
      </dsp:txXfrm>
    </dsp:sp>
    <dsp:sp modelId="{D098608E-B9AB-4463-9D74-7F082B162C2E}">
      <dsp:nvSpPr>
        <dsp:cNvPr id="0" name=""/>
        <dsp:cNvSpPr/>
      </dsp:nvSpPr>
      <dsp:spPr>
        <a:xfrm>
          <a:off x="0" y="1209519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kern="1200"/>
            <a:t>-&gt; elimistö muodostaa vasta-aineita</a:t>
          </a:r>
          <a:endParaRPr lang="en-US" sz="3800" kern="1200"/>
        </a:p>
      </dsp:txBody>
      <dsp:txXfrm>
        <a:off x="44492" y="1254011"/>
        <a:ext cx="10426616" cy="822446"/>
      </dsp:txXfrm>
    </dsp:sp>
    <dsp:sp modelId="{C433AF32-C8DC-4615-AD8C-9A1BFB11D81B}">
      <dsp:nvSpPr>
        <dsp:cNvPr id="0" name=""/>
        <dsp:cNvSpPr/>
      </dsp:nvSpPr>
      <dsp:spPr>
        <a:xfrm>
          <a:off x="0" y="2230389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kern="1200"/>
            <a:t>-&gt; vasta-aineet vapauttavat erilaisia välittäjäaineita</a:t>
          </a:r>
          <a:endParaRPr lang="en-US" sz="3800" kern="1200"/>
        </a:p>
      </dsp:txBody>
      <dsp:txXfrm>
        <a:off x="44492" y="2274881"/>
        <a:ext cx="10426616" cy="822446"/>
      </dsp:txXfrm>
    </dsp:sp>
    <dsp:sp modelId="{21AB0F2D-2551-4D5C-B022-2380580BFF0A}">
      <dsp:nvSpPr>
        <dsp:cNvPr id="0" name=""/>
        <dsp:cNvSpPr/>
      </dsp:nvSpPr>
      <dsp:spPr>
        <a:xfrm>
          <a:off x="0" y="3251259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kern="1200"/>
            <a:t>-&gt; välittäjäaineet aiheuttavat allergiaoireita</a:t>
          </a:r>
          <a:endParaRPr lang="en-US" sz="3800" kern="1200"/>
        </a:p>
      </dsp:txBody>
      <dsp:txXfrm>
        <a:off x="44492" y="3295751"/>
        <a:ext cx="10426616" cy="82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69A1-9CD3-4C6D-BF07-8EE7550866FD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4F019-98EA-44F8-A44D-94A900FAD7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750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F019-98EA-44F8-A44D-94A900FAD7C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3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F019-98EA-44F8-A44D-94A900FAD7C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87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F019-98EA-44F8-A44D-94A900FAD7C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0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F019-98EA-44F8-A44D-94A900FAD7C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38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F019-98EA-44F8-A44D-94A900FAD7C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01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F019-98EA-44F8-A44D-94A900FAD7C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11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F019-98EA-44F8-A44D-94A900FAD7C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11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8B3D98-F6F7-4989-A622-39DA01B69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F0A2CF-0759-491E-AD17-CC10C9CBD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95330D-C846-4F7F-AECB-F49DAFFB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5B63-32A9-42B1-BEA3-93F9134B1B27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A41DCA-8327-4440-B2A5-F68FD4D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B282CF-4D9D-42C7-A1D5-AEFD4A2F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C71-1B5D-4054-BAD5-52518192F4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61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6CC3F-CDB8-4BFD-A8E5-E454B960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24A15F4-F7A6-4376-912E-FC53FF800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81A52E-3C96-464E-95BE-A27A6F9A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5B63-32A9-42B1-BEA3-93F9134B1B27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ABF38B-4C7C-4CC2-A37C-DB1D333A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F724B9-AF29-424F-A6BD-6DB06E0A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C71-1B5D-4054-BAD5-52518192F4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1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78D9CEA-A880-4B84-A3E7-B784CDE86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A62FB4-D5DB-4459-A835-C4E562EEB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CCCB23-4640-4AC1-9348-E10A01B01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5B63-32A9-42B1-BEA3-93F9134B1B27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E4D3E2-080F-47F7-85B8-25C3437F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62C444-8673-44B0-A137-D29657BF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C71-1B5D-4054-BAD5-52518192F4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28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0283F3-D7FF-4D2B-88ED-7311D881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23A137-AE17-4FC8-AB2A-94784C9FD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97885E-E421-4949-BE7D-BC3468BE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5B63-32A9-42B1-BEA3-93F9134B1B27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01766B-33CD-4034-B0A3-9CF7D31F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542D5D-F839-427F-A0B6-EA701273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C71-1B5D-4054-BAD5-52518192F4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85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E0F90B-8C88-4B29-8B4F-F1C65638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11E066-F63F-41EB-A9D1-6254699AC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44F67D-9B16-4EAC-8A6B-75897876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5B63-32A9-42B1-BEA3-93F9134B1B27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77BED9-A2AE-4A1C-86B1-93BAFCA5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F260DF-C863-44ED-A3AA-F58BC96D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C71-1B5D-4054-BAD5-52518192F4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1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BA51D-E2D9-40E7-AC7D-526B4074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552E04-313B-449B-8625-340F7DE0A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DCE4F4-BE41-42C8-BCE6-F981E0FDC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2E3539-E25F-4844-9545-F68BD392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5B63-32A9-42B1-BEA3-93F9134B1B27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DD48CF-71F3-4EA5-9F99-94993FD5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E1C99D-AC5D-4F31-8547-32EA26C5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C71-1B5D-4054-BAD5-52518192F4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91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BDFEAE-FB44-48C9-811D-66DBE8C0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39F024-BDFB-4450-91CC-2C52ECA41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E4066B-D210-4403-A8E3-38B6BAC25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2B855D1-93E1-49C0-9E18-EA9ABA8C6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44A082A-D458-44FA-873A-8FADD6CBA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8CB9D08-1D20-4D60-8702-3178A9E4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5B63-32A9-42B1-BEA3-93F9134B1B27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FB77585-F56E-4885-84D0-EF6B760B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E26343-23F4-4C62-993B-DAC8F4CD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C71-1B5D-4054-BAD5-52518192F4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730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ADAFF1-970B-466C-BAFE-C73E91D9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2AED26-6923-46E1-A6A7-1E6C2101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5B63-32A9-42B1-BEA3-93F9134B1B27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646E5B-9A41-450F-914E-821F29DD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E579397-ED67-4AAB-84AB-D389C7BF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C71-1B5D-4054-BAD5-52518192F4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83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0CB258-7409-4A2A-A808-97C942CB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5B63-32A9-42B1-BEA3-93F9134B1B27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7FE18EE-919B-418E-A1E1-F2928B84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1453A07-C70C-459E-8102-EB6D4827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C71-1B5D-4054-BAD5-52518192F4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36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01DB15-78F2-4E78-86A6-0B6C28C6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307C01-D60F-4779-995D-C376E025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67B885C-1F31-4A5A-9196-98EFCAC83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0B6E9B-E07B-4B51-929A-25DB6D4F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5B63-32A9-42B1-BEA3-93F9134B1B27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00C270-C348-4D1F-90D0-3D54039D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214F33-6503-46EC-8402-476E6148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C71-1B5D-4054-BAD5-52518192F4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08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2AFAC9-E5BE-4663-8251-606DFC92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42C327C-7EE8-4C01-85FE-7897B4A2E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87A2AB7-9A42-4015-9537-C685F9FC2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2367AC3-D20E-4191-9490-4F70B239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5B63-32A9-42B1-BEA3-93F9134B1B27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6BF9AE-48A6-4D31-8FF8-588F073A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9CEEE8-2465-4116-BD55-5F89D915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1C71-1B5D-4054-BAD5-52518192F4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01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246BE6B-16A3-437B-9BD3-0E13D037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26DAB9-6CB1-46F1-9D4E-6DECD6065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E429F6-921B-49A7-B3F6-0C8F11616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A5B63-32A9-42B1-BEA3-93F9134B1B27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2F701D-8903-430F-BFA3-D47167457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718D76-CA66-491B-B096-05AEEE4C9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1C71-1B5D-4054-BAD5-52518192F4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54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mamaitati.com/kakvo-predstavlyava-zahranvaneto-vodeno-ot-bebet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068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minddivided.com/2012/08/17/anger-and-compulsive-eating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E0E89B-DB87-498E-9334-580B1218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37805"/>
            <a:ext cx="12192000" cy="1391195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r>
              <a:rPr lang="fi-FI" sz="2000" dirty="0"/>
              <a:t>YRHO</a:t>
            </a:r>
            <a:br>
              <a:rPr lang="fi-FI" dirty="0"/>
            </a:br>
            <a:r>
              <a:rPr lang="fi-FI" dirty="0"/>
              <a:t>Ruoka-aineallergiat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4AC58A-989C-4749-B57D-B2A3E4B4B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4116" y="6125012"/>
            <a:ext cx="4167883" cy="437606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pPr algn="r"/>
            <a:r>
              <a:rPr lang="fi-FI" dirty="0"/>
              <a:t>15.1.2021 Riina Lindström</a:t>
            </a:r>
          </a:p>
        </p:txBody>
      </p:sp>
    </p:spTree>
    <p:extLst>
      <p:ext uri="{BB962C8B-B14F-4D97-AF65-F5344CB8AC3E}">
        <p14:creationId xmlns:p14="http://schemas.microsoft.com/office/powerpoint/2010/main" val="88713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E81103-DE45-4D2A-A60E-3D8025C7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Ruoka-allergian hoito: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C5593B-82ED-4711-A937-8CC71137C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Välttäminen </a:t>
            </a:r>
          </a:p>
          <a:p>
            <a:r>
              <a:rPr lang="fi-FI" dirty="0"/>
              <a:t>Siedätys</a:t>
            </a:r>
          </a:p>
          <a:p>
            <a:r>
              <a:rPr lang="fi-FI" dirty="0"/>
              <a:t>Anti-histamiinit</a:t>
            </a:r>
          </a:p>
          <a:p>
            <a:r>
              <a:rPr lang="fi-FI" dirty="0"/>
              <a:t>Adrenaliini</a:t>
            </a:r>
          </a:p>
        </p:txBody>
      </p:sp>
    </p:spTree>
    <p:extLst>
      <p:ext uri="{BB962C8B-B14F-4D97-AF65-F5344CB8AC3E}">
        <p14:creationId xmlns:p14="http://schemas.microsoft.com/office/powerpoint/2010/main" val="293946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B2EB59-EA6C-4DD1-9508-45589181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fi-FI" sz="4000"/>
              <a:t>Ruoka-aineallergioiden ja ruokailun  huomioiminen toiminnassa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2A60FF-6B17-4E86-B55B-E86E99E4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fi-FI" sz="1900" dirty="0"/>
              <a:t>Turvallisuussuunnitelma</a:t>
            </a:r>
          </a:p>
          <a:p>
            <a:r>
              <a:rPr lang="fi-FI" sz="1900" dirty="0"/>
              <a:t>Selvitä ennen leiriä, tapahtumaa </a:t>
            </a:r>
            <a:r>
              <a:rPr lang="fi-FI" sz="1900" dirty="0" err="1"/>
              <a:t>tmv</a:t>
            </a:r>
            <a:r>
              <a:rPr lang="fi-FI" sz="1900" dirty="0"/>
              <a:t>. osallistujien allergiat ja erityisruokavaliot</a:t>
            </a:r>
          </a:p>
          <a:p>
            <a:pPr lvl="1"/>
            <a:r>
              <a:rPr lang="fi-FI" sz="1900" dirty="0"/>
              <a:t>Erityisruokavalioiden järjestämiseen on kiinnitettävä huomiota</a:t>
            </a:r>
          </a:p>
          <a:p>
            <a:r>
              <a:rPr lang="fi-FI" sz="1900" dirty="0"/>
              <a:t>Aina ennen ruoanlaittoa kädet tulee pestä huolellisesti</a:t>
            </a:r>
          </a:p>
          <a:p>
            <a:r>
              <a:rPr lang="fi-FI" sz="1900" dirty="0"/>
              <a:t>Astioiden pesu kunnolla kuumalla vedellä</a:t>
            </a:r>
            <a:r>
              <a:rPr lang="fi-FI" sz="1900"/>
              <a:t>. </a:t>
            </a:r>
          </a:p>
          <a:p>
            <a:r>
              <a:rPr lang="fi-FI" sz="1900" dirty="0"/>
              <a:t>Ruoka tarjottaessa tulikuumaa ja kylmäsäilytystuotteiden oltava kylmiä.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B74EEFA-181E-47CD-89E0-FFB4C91FB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845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EAFC6-6857-470B-ABA8-BE18C6A9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512" y="252396"/>
            <a:ext cx="3336545" cy="1657614"/>
          </a:xfrm>
        </p:spPr>
        <p:txBody>
          <a:bodyPr>
            <a:normAutofit/>
          </a:bodyPr>
          <a:lstStyle/>
          <a:p>
            <a:r>
              <a:rPr lang="fi-FI" sz="3600" dirty="0"/>
              <a:t>Mitä ruoka-aineallergiat ovat?</a:t>
            </a:r>
          </a:p>
        </p:txBody>
      </p:sp>
      <p:pic>
        <p:nvPicPr>
          <p:cNvPr id="17" name="Kuva 16" descr="Kuolleen kalan luuranko tasaisella täytöllä">
            <a:extLst>
              <a:ext uri="{FF2B5EF4-FFF2-40B4-BE49-F238E27FC236}">
                <a16:creationId xmlns:a16="http://schemas.microsoft.com/office/drawing/2014/main" id="{E8FCEDE5-36EF-47D9-A123-F71FFC847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3773" y="4457542"/>
            <a:ext cx="2513160" cy="2627625"/>
          </a:xfrm>
          <a:prstGeom prst="rect">
            <a:avLst/>
          </a:prstGeom>
        </p:spPr>
      </p:pic>
      <p:pic>
        <p:nvPicPr>
          <p:cNvPr id="19" name="Kuva 18" descr="Kuva, joka sisältää kohteen ruoka, lauta, paalu, puolikas&#10;&#10;Kuvaus luotu automaattisesti">
            <a:extLst>
              <a:ext uri="{FF2B5EF4-FFF2-40B4-BE49-F238E27FC236}">
                <a16:creationId xmlns:a16="http://schemas.microsoft.com/office/drawing/2014/main" id="{E8559970-C43F-43CF-8E6F-C17C5E167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38" y="375320"/>
            <a:ext cx="2210149" cy="1657612"/>
          </a:xfrm>
          <a:prstGeom prst="rect">
            <a:avLst/>
          </a:prstGeom>
        </p:spPr>
      </p:pic>
      <p:pic>
        <p:nvPicPr>
          <p:cNvPr id="13" name="Kuva 12" descr="Omena ja puoli omena">
            <a:extLst>
              <a:ext uri="{FF2B5EF4-FFF2-40B4-BE49-F238E27FC236}">
                <a16:creationId xmlns:a16="http://schemas.microsoft.com/office/drawing/2014/main" id="{30AC4115-074A-4D3F-AA02-0640A867AA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7111" y="2424609"/>
            <a:ext cx="1799367" cy="1799367"/>
          </a:xfrm>
          <a:prstGeom prst="rect">
            <a:avLst/>
          </a:prstGeom>
        </p:spPr>
      </p:pic>
      <p:pic>
        <p:nvPicPr>
          <p:cNvPr id="7" name="Kuva 6" descr="Peukalo ylös kana">
            <a:extLst>
              <a:ext uri="{FF2B5EF4-FFF2-40B4-BE49-F238E27FC236}">
                <a16:creationId xmlns:a16="http://schemas.microsoft.com/office/drawing/2014/main" id="{57290D4F-6F7B-4367-B738-5AC4E1B32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" y="4911833"/>
            <a:ext cx="1448019" cy="1448019"/>
          </a:xfrm>
          <a:prstGeom prst="rect">
            <a:avLst/>
          </a:prstGeom>
        </p:spPr>
      </p:pic>
      <p:pic>
        <p:nvPicPr>
          <p:cNvPr id="15" name="Kuva 14" descr="Rikki tomaatti tunteilevat ruoat">
            <a:extLst>
              <a:ext uri="{FF2B5EF4-FFF2-40B4-BE49-F238E27FC236}">
                <a16:creationId xmlns:a16="http://schemas.microsoft.com/office/drawing/2014/main" id="{37BA7C2D-D7DB-4177-A983-07ED4EF0C2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48" y="4911833"/>
            <a:ext cx="1448024" cy="1448024"/>
          </a:xfrm>
          <a:prstGeom prst="rect">
            <a:avLst/>
          </a:prstGeom>
        </p:spPr>
      </p:pic>
      <p:pic>
        <p:nvPicPr>
          <p:cNvPr id="21" name="Kuva 20" descr="Kuva, joka sisältää kohteen henkilö, pitäminen, käsi, hedelmä&#10;&#10;Kuvaus luotu automaattisesti">
            <a:extLst>
              <a:ext uri="{FF2B5EF4-FFF2-40B4-BE49-F238E27FC236}">
                <a16:creationId xmlns:a16="http://schemas.microsoft.com/office/drawing/2014/main" id="{E653B49A-57F0-4516-A409-CEDB0127E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" y="1081203"/>
            <a:ext cx="3635763" cy="241778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70EA9B-74D9-419A-8ABB-00497825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7078" y="1910010"/>
            <a:ext cx="3336546" cy="3902472"/>
          </a:xfrm>
        </p:spPr>
        <p:txBody>
          <a:bodyPr>
            <a:noAutofit/>
          </a:bodyPr>
          <a:lstStyle/>
          <a:p>
            <a:r>
              <a:rPr lang="fi-FI" sz="1600" dirty="0"/>
              <a:t>Allergia on yliherkkyyttä jotakin ruuan sisältämää ainetta (yleensä proteiinia) kohtaan.</a:t>
            </a:r>
          </a:p>
          <a:p>
            <a:r>
              <a:rPr lang="fi-FI" sz="1600" dirty="0"/>
              <a:t>Elimistö puolustautuu vieraita aineita vastaan muodostamalla vasta-aineita.</a:t>
            </a:r>
          </a:p>
          <a:p>
            <a:r>
              <a:rPr lang="fi-FI" sz="1600" dirty="0"/>
              <a:t>Tavallisimpia aiheuttajia ovat: </a:t>
            </a:r>
          </a:p>
          <a:p>
            <a:r>
              <a:rPr lang="fi-FI" sz="1600" dirty="0"/>
              <a:t>pavut, kananmuna, kala, porkkana, tomaatti ja omena. </a:t>
            </a:r>
          </a:p>
          <a:p>
            <a:r>
              <a:rPr lang="fi-FI" sz="1600" dirty="0"/>
              <a:t>Lapsilla ruoka-aineallergiat ovat yleisempiä kuin aikuisilla.</a:t>
            </a:r>
          </a:p>
          <a:p>
            <a:r>
              <a:rPr lang="fi-FI" sz="1600" dirty="0"/>
              <a:t>Alle kouluikäisistä 10-15 %:</a:t>
            </a:r>
            <a:r>
              <a:rPr lang="fi-FI" sz="1600" dirty="0" err="1"/>
              <a:t>lla</a:t>
            </a:r>
            <a:r>
              <a:rPr lang="fi-FI" sz="1600" dirty="0"/>
              <a:t>, kouluikäisistä n. 5 %:lla ja aikuisilla 2-4 %:lla on ruoka-aineallergioita.</a:t>
            </a:r>
          </a:p>
          <a:p>
            <a:r>
              <a:rPr lang="fi-FI" sz="1600" dirty="0"/>
              <a:t>0,1 % väestöstä on allergisia lisäaineille.</a:t>
            </a:r>
          </a:p>
          <a:p>
            <a:endParaRPr lang="fi-FI" sz="1600" dirty="0"/>
          </a:p>
          <a:p>
            <a:endParaRPr lang="fi-FI" sz="16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18591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82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50B70B-D15C-4D6C-A698-30504E01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sz="4100"/>
              <a:t>Vauvojen yleisimmät allergian aiheuttajat: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9DE9B1-7C7B-4026-AA3F-6FC7902D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sz="1600"/>
              <a:t>Kananmuna</a:t>
            </a:r>
          </a:p>
          <a:p>
            <a:r>
              <a:rPr lang="fi-FI" sz="1600"/>
              <a:t>Maito (huom. eri asia kuin laktoosi-intoleranssi)</a:t>
            </a:r>
          </a:p>
          <a:p>
            <a:r>
              <a:rPr lang="fi-FI" sz="1600"/>
              <a:t>Kotimaiset viljat (vehnä, ohra, ruis, kaura) (huom. Vilja-allergia on eri asia kuin keliakia)</a:t>
            </a:r>
          </a:p>
          <a:p>
            <a:r>
              <a:rPr lang="fi-FI" sz="1600"/>
              <a:t>Soija</a:t>
            </a:r>
          </a:p>
          <a:p>
            <a:r>
              <a:rPr lang="fi-FI" sz="1600"/>
              <a:t>Herne, papu</a:t>
            </a:r>
          </a:p>
          <a:p>
            <a:r>
              <a:rPr lang="fi-FI" sz="1600"/>
              <a:t>Banaani</a:t>
            </a:r>
          </a:p>
          <a:p>
            <a:r>
              <a:rPr lang="fi-FI" sz="1600"/>
              <a:t>Kala</a:t>
            </a:r>
          </a:p>
          <a:p>
            <a:r>
              <a:rPr lang="fi-FI" sz="1600"/>
              <a:t>Sianliha</a:t>
            </a:r>
          </a:p>
          <a:p>
            <a:r>
              <a:rPr lang="fi-FI" sz="1600"/>
              <a:t>Naudanliha</a:t>
            </a:r>
          </a:p>
          <a:p>
            <a:r>
              <a:rPr lang="fi-FI" sz="1600"/>
              <a:t>Peruna</a:t>
            </a:r>
          </a:p>
          <a:p>
            <a:pPr marL="0" indent="0">
              <a:buNone/>
            </a:pPr>
            <a:endParaRPr lang="fi-FI" sz="1600"/>
          </a:p>
        </p:txBody>
      </p:sp>
      <p:pic>
        <p:nvPicPr>
          <p:cNvPr id="5" name="Kuva 4" descr="Kuva, joka sisältää kohteen vauva, henkilö, sisä, syöminen&#10;&#10;Kuvaus luotu automaattisesti">
            <a:extLst>
              <a:ext uri="{FF2B5EF4-FFF2-40B4-BE49-F238E27FC236}">
                <a16:creationId xmlns:a16="http://schemas.microsoft.com/office/drawing/2014/main" id="{1410A8BB-4DAD-4336-9575-10ED8AB4C2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941" r="2794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BE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42057CDF-C1F8-4680-8EBD-D95BF830D40D}"/>
              </a:ext>
            </a:extLst>
          </p:cNvPr>
          <p:cNvSpPr txBox="1"/>
          <p:nvPr/>
        </p:nvSpPr>
        <p:spPr>
          <a:xfrm>
            <a:off x="2083290" y="6657945"/>
            <a:ext cx="25523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4" tooltip="https://mamaitati.com/kakvo-predstavlyava-zahranvaneto-vodeno-ot-bebet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8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7AD7C-351B-4910-912E-739B2969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705"/>
            <a:ext cx="4802312" cy="949967"/>
          </a:xfrm>
        </p:spPr>
        <p:txBody>
          <a:bodyPr/>
          <a:lstStyle/>
          <a:p>
            <a:r>
              <a:rPr lang="fi-FI" dirty="0"/>
              <a:t>Laktoosi-intoleranssi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F9377A-59B0-481D-9ABB-23752D394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46"/>
            <a:ext cx="4802312" cy="5099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= maitosokerin imeytymishäiriö</a:t>
            </a:r>
          </a:p>
          <a:p>
            <a:r>
              <a:rPr lang="fi-FI" dirty="0"/>
              <a:t>Laktoosia on maidossa ja siitä valmistetuissa ruuissa, tuotteissa</a:t>
            </a:r>
          </a:p>
          <a:p>
            <a:r>
              <a:rPr lang="fi-FI" dirty="0"/>
              <a:t>Paitsi: kypsytetyt juustot, useimmat sulatejuustot</a:t>
            </a:r>
          </a:p>
          <a:p>
            <a:r>
              <a:rPr lang="fi-FI" dirty="0"/>
              <a:t>Margariinit ja voi sekä hapanmaitotuotteet sopii useimmille</a:t>
            </a:r>
          </a:p>
          <a:p>
            <a:r>
              <a:rPr lang="fi-FI" dirty="0"/>
              <a:t>Jotkin lääkkeet sisältävät laktoosia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4560CD6-9C37-4ADC-9D38-EA0B8EE1BBE7}"/>
              </a:ext>
            </a:extLst>
          </p:cNvPr>
          <p:cNvSpPr txBox="1"/>
          <p:nvPr/>
        </p:nvSpPr>
        <p:spPr>
          <a:xfrm>
            <a:off x="6096000" y="611705"/>
            <a:ext cx="4266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dirty="0">
                <a:latin typeface="+mj-lt"/>
              </a:rPr>
              <a:t>Keliakia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05CA3B5-99E9-4A54-8272-620233EA690D}"/>
              </a:ext>
            </a:extLst>
          </p:cNvPr>
          <p:cNvSpPr txBox="1"/>
          <p:nvPr/>
        </p:nvSpPr>
        <p:spPr>
          <a:xfrm>
            <a:off x="6096000" y="1425262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= sairaus, jossa tiettyjen viljojen proteiini vaurioittaa ohutsuolen limakalvoa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Pitää välttää vehnää, ohraa ja ruista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-&gt; sen sijaan gluteenittomia viljoja, kuten riisiä, maissia, hirssiä, tattaria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Puhdasta kauraa voi myös syödä</a:t>
            </a:r>
          </a:p>
        </p:txBody>
      </p:sp>
    </p:spTree>
    <p:extLst>
      <p:ext uri="{BB962C8B-B14F-4D97-AF65-F5344CB8AC3E}">
        <p14:creationId xmlns:p14="http://schemas.microsoft.com/office/powerpoint/2010/main" val="86809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016A56-AD12-4140-9881-7352E23B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sz="4100"/>
              <a:t>Lasten yleisimmät allergian aiheuttajat: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D71BE7-2F86-4F9B-88CF-BF889229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sz="2000"/>
              <a:t>Kananmuna</a:t>
            </a:r>
          </a:p>
          <a:p>
            <a:r>
              <a:rPr lang="fi-FI" sz="2000"/>
              <a:t>Pähkinä, manteli</a:t>
            </a:r>
          </a:p>
          <a:p>
            <a:r>
              <a:rPr lang="fi-FI" sz="2000"/>
              <a:t>Hedelmät (omppu, päärynä, luumu, persikka, kiivi)</a:t>
            </a:r>
          </a:p>
          <a:p>
            <a:r>
              <a:rPr lang="fi-FI" sz="2000"/>
              <a:t>Vihannekset (tomaatti, paprika)</a:t>
            </a:r>
          </a:p>
          <a:p>
            <a:r>
              <a:rPr lang="fi-FI" sz="2000"/>
              <a:t>Juurekset (peruna, porkkana, selleri)</a:t>
            </a:r>
          </a:p>
          <a:p>
            <a:r>
              <a:rPr lang="fi-FI" sz="2000"/>
              <a:t>Soija</a:t>
            </a:r>
          </a:p>
          <a:p>
            <a:r>
              <a:rPr lang="fi-FI" sz="2000"/>
              <a:t>Herne, papu</a:t>
            </a:r>
          </a:p>
          <a:p>
            <a:r>
              <a:rPr lang="fi-FI" sz="2000"/>
              <a:t>Mausteet</a:t>
            </a:r>
          </a:p>
          <a:p>
            <a:endParaRPr lang="fi-FI" sz="2000"/>
          </a:p>
        </p:txBody>
      </p:sp>
      <p:pic>
        <p:nvPicPr>
          <p:cNvPr id="5" name="Kuva 4" descr="Kuva, joka sisältää kohteen henkilö, syöminen, pala, pieni&#10;&#10;Kuvaus luotu automaattisesti">
            <a:extLst>
              <a:ext uri="{FF2B5EF4-FFF2-40B4-BE49-F238E27FC236}">
                <a16:creationId xmlns:a16="http://schemas.microsoft.com/office/drawing/2014/main" id="{92E0D768-5936-40B6-AC28-75A97C142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432" r="312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F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70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3586BF-80B5-47E2-92DB-FD22C09F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sz="4100"/>
              <a:t>Aikuisten yleisimmät allergian aiheuttajat: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41BB69-43BB-42C2-8897-D79E8B92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sz="2000"/>
              <a:t>Pähkinä, manteli</a:t>
            </a:r>
          </a:p>
          <a:p>
            <a:r>
              <a:rPr lang="fi-FI" sz="2000"/>
              <a:t>Samat hedelmät kuin lapsilla</a:t>
            </a:r>
          </a:p>
          <a:p>
            <a:r>
              <a:rPr lang="fi-FI" sz="2000"/>
              <a:t>Samat vihannekset kuin lapsilla</a:t>
            </a:r>
          </a:p>
          <a:p>
            <a:r>
              <a:rPr lang="fi-FI" sz="2000"/>
              <a:t>Samat juurekset kuin lapsilla</a:t>
            </a:r>
          </a:p>
          <a:p>
            <a:r>
              <a:rPr lang="fi-FI" sz="2000"/>
              <a:t>Mausteet (pippurit, kaneli, kurkuma, kumina, sinappi)</a:t>
            </a:r>
          </a:p>
          <a:p>
            <a:r>
              <a:rPr lang="fi-FI" sz="2000"/>
              <a:t>Soija </a:t>
            </a:r>
          </a:p>
        </p:txBody>
      </p:sp>
      <p:pic>
        <p:nvPicPr>
          <p:cNvPr id="5" name="Kuva 4" descr="Kuva, joka sisältää kohteen henkilö, vihreä, hedelmä, omena&#10;&#10;Kuvaus luotu automaattisesti">
            <a:extLst>
              <a:ext uri="{FF2B5EF4-FFF2-40B4-BE49-F238E27FC236}">
                <a16:creationId xmlns:a16="http://schemas.microsoft.com/office/drawing/2014/main" id="{C7AC8383-404C-4E8A-A4CF-29D818BF0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71" r="860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C8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814BF248-3882-4ED2-B0F5-526F98CA181D}"/>
              </a:ext>
            </a:extLst>
          </p:cNvPr>
          <p:cNvSpPr txBox="1"/>
          <p:nvPr/>
        </p:nvSpPr>
        <p:spPr>
          <a:xfrm>
            <a:off x="2235575" y="6657945"/>
            <a:ext cx="24000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://aminddivided.com/2012/08/17/anger-and-compulsive-eat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5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E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905C86-2C38-4E34-83CC-5B8A4563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Allerginen reaktio 1/2: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51DE6F8-3BB6-4888-B21D-5F7D2EFDC9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026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7C1F1D-547D-4D52-A575-E5D95A34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Allerginen reaktio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3238FD-E209-4A5B-B227-B5566000E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Allergian voimakkuus voi vaihdella vuodenaikojen mukaan</a:t>
            </a:r>
          </a:p>
          <a:p>
            <a:pPr lvl="1"/>
            <a:r>
              <a:rPr lang="fi-FI" dirty="0"/>
              <a:t>Esim. koivun siitepölylle allergiset voivat olla herkkiä jollekin ruoka-aineelle, kuten omenalle, koivunsiitepölyaikana = ristiallergia.</a:t>
            </a:r>
          </a:p>
          <a:p>
            <a:r>
              <a:rPr lang="fi-FI" dirty="0"/>
              <a:t>On myös mahdollista saada allergisia oireita muutenkin kuin suun kautta, esim. jauhopölystä hengitysteissä, mutta voi syödä pullaa.</a:t>
            </a:r>
          </a:p>
          <a:p>
            <a:r>
              <a:rPr lang="fi-FI" dirty="0"/>
              <a:t>Kasvis-, marja- ja hedelmäallergioissa kuumentaminen, pakastaminen, raastaminen, soseuttaminen ja mehustaminen usein parantavat siedettävyyttä.</a:t>
            </a:r>
          </a:p>
          <a:p>
            <a:r>
              <a:rPr lang="fi-FI" dirty="0"/>
              <a:t>Jos oireet eivät ole kovin voimakkaita, voi yrittää siedätystä.</a:t>
            </a:r>
          </a:p>
        </p:txBody>
      </p:sp>
    </p:spTree>
    <p:extLst>
      <p:ext uri="{BB962C8B-B14F-4D97-AF65-F5344CB8AC3E}">
        <p14:creationId xmlns:p14="http://schemas.microsoft.com/office/powerpoint/2010/main" val="183123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0B4755-6206-4316-AEC8-E560DCD9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fi-FI" sz="5200"/>
              <a:t>Allergiaoireet: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023AA3-1CB9-473B-BB29-20F4432C4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87" y="3093786"/>
            <a:ext cx="6621819" cy="437576"/>
          </a:xfrm>
        </p:spPr>
        <p:txBody>
          <a:bodyPr>
            <a:noAutofit/>
          </a:bodyPr>
          <a:lstStyle/>
          <a:p>
            <a:r>
              <a:rPr lang="fi-FI" sz="2000" dirty="0"/>
              <a:t>Voivat ilmaantua välittömästi tai viiveellä (2-4 h kuluttua ruokailusta)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pic>
        <p:nvPicPr>
          <p:cNvPr id="5" name="Kuva 4" descr="Kuva, joka sisältää kohteen housut&#10;&#10;Kuvaus luotu automaattisesti">
            <a:extLst>
              <a:ext uri="{FF2B5EF4-FFF2-40B4-BE49-F238E27FC236}">
                <a16:creationId xmlns:a16="http://schemas.microsoft.com/office/drawing/2014/main" id="{409D5A9D-589F-4DD7-B1E2-481A56762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 r="20102" b="-2"/>
          <a:stretch/>
        </p:blipFill>
        <p:spPr>
          <a:xfrm>
            <a:off x="7684007" y="603504"/>
            <a:ext cx="4050792" cy="557784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5F3ACA1-5591-4050-BEF8-3E820D047915}"/>
              </a:ext>
            </a:extLst>
          </p:cNvPr>
          <p:cNvSpPr txBox="1"/>
          <p:nvPr/>
        </p:nvSpPr>
        <p:spPr>
          <a:xfrm>
            <a:off x="612648" y="3948543"/>
            <a:ext cx="5603217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Ihottuma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Silmäoireet (kutinat, turvotus)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Ihotulehdukset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Oksennus, ripuli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Vatsakivut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Päänsärky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Hengitystieoireet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3547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470</Words>
  <Application>Microsoft Office PowerPoint</Application>
  <PresentationFormat>Laajakuva</PresentationFormat>
  <Paragraphs>91</Paragraphs>
  <Slides>11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YRHO Ruoka-aineallergiat</vt:lpstr>
      <vt:lpstr>Mitä ruoka-aineallergiat ovat?</vt:lpstr>
      <vt:lpstr>Vauvojen yleisimmät allergian aiheuttajat:</vt:lpstr>
      <vt:lpstr>Laktoosi-intoleranssi</vt:lpstr>
      <vt:lpstr>Lasten yleisimmät allergian aiheuttajat:</vt:lpstr>
      <vt:lpstr>Aikuisten yleisimmät allergian aiheuttajat:</vt:lpstr>
      <vt:lpstr>Allerginen reaktio 1/2:</vt:lpstr>
      <vt:lpstr>Allerginen reaktio 2/2</vt:lpstr>
      <vt:lpstr>Allergiaoireet:</vt:lpstr>
      <vt:lpstr>Ruoka-allergian hoito:</vt:lpstr>
      <vt:lpstr>Ruoka-aineallergioiden ja ruokailun  huomioiminen toiminnassa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YRHO Ruoka-aineallergiat</dc:title>
  <dc:creator>Riina Lindström</dc:creator>
  <cp:lastModifiedBy>Riina Lindström</cp:lastModifiedBy>
  <cp:revision>3</cp:revision>
  <dcterms:created xsi:type="dcterms:W3CDTF">2021-01-14T14:15:00Z</dcterms:created>
  <dcterms:modified xsi:type="dcterms:W3CDTF">2021-01-15T06:18:19Z</dcterms:modified>
</cp:coreProperties>
</file>