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8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B310A-EDE9-4E7D-83F1-7C7AAA2BBD22}" type="datetimeFigureOut">
              <a:rPr lang="fi-FI" smtClean="0"/>
              <a:t>19.1.2021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AC66A-2ADA-4DB2-9A7C-0E738DAE51F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6367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B310A-EDE9-4E7D-83F1-7C7AAA2BBD22}" type="datetimeFigureOut">
              <a:rPr lang="fi-FI" smtClean="0"/>
              <a:t>19.1.2021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AC66A-2ADA-4DB2-9A7C-0E738DAE51F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3003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B310A-EDE9-4E7D-83F1-7C7AAA2BBD22}" type="datetimeFigureOut">
              <a:rPr lang="fi-FI" smtClean="0"/>
              <a:t>19.1.2021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AC66A-2ADA-4DB2-9A7C-0E738DAE51F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34551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B310A-EDE9-4E7D-83F1-7C7AAA2BBD22}" type="datetimeFigureOut">
              <a:rPr lang="fi-FI" smtClean="0"/>
              <a:t>19.1.2021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AC66A-2ADA-4DB2-9A7C-0E738DAE51F5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201600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B310A-EDE9-4E7D-83F1-7C7AAA2BBD22}" type="datetimeFigureOut">
              <a:rPr lang="fi-FI" smtClean="0"/>
              <a:t>19.1.2021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AC66A-2ADA-4DB2-9A7C-0E738DAE51F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02742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B310A-EDE9-4E7D-83F1-7C7AAA2BBD22}" type="datetimeFigureOut">
              <a:rPr lang="fi-FI" smtClean="0"/>
              <a:t>19.1.2021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AC66A-2ADA-4DB2-9A7C-0E738DAE51F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92449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B310A-EDE9-4E7D-83F1-7C7AAA2BBD22}" type="datetimeFigureOut">
              <a:rPr lang="fi-FI" smtClean="0"/>
              <a:t>19.1.2021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AC66A-2ADA-4DB2-9A7C-0E738DAE51F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10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B310A-EDE9-4E7D-83F1-7C7AAA2BBD22}" type="datetimeFigureOut">
              <a:rPr lang="fi-FI" smtClean="0"/>
              <a:t>19.1.2021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AC66A-2ADA-4DB2-9A7C-0E738DAE51F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71931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B310A-EDE9-4E7D-83F1-7C7AAA2BBD22}" type="datetimeFigureOut">
              <a:rPr lang="fi-FI" smtClean="0"/>
              <a:t>19.1.2021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AC66A-2ADA-4DB2-9A7C-0E738DAE51F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9615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B310A-EDE9-4E7D-83F1-7C7AAA2BBD22}" type="datetimeFigureOut">
              <a:rPr lang="fi-FI" smtClean="0"/>
              <a:t>19.1.2021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AC66A-2ADA-4DB2-9A7C-0E738DAE51F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4918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B310A-EDE9-4E7D-83F1-7C7AAA2BBD22}" type="datetimeFigureOut">
              <a:rPr lang="fi-FI" smtClean="0"/>
              <a:t>19.1.2021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AC66A-2ADA-4DB2-9A7C-0E738DAE51F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7755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B310A-EDE9-4E7D-83F1-7C7AAA2BBD22}" type="datetimeFigureOut">
              <a:rPr lang="fi-FI" smtClean="0"/>
              <a:t>19.1.2021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AC66A-2ADA-4DB2-9A7C-0E738DAE51F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2223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B310A-EDE9-4E7D-83F1-7C7AAA2BBD22}" type="datetimeFigureOut">
              <a:rPr lang="fi-FI" smtClean="0"/>
              <a:t>19.1.2021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AC66A-2ADA-4DB2-9A7C-0E738DAE51F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1696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B310A-EDE9-4E7D-83F1-7C7AAA2BBD22}" type="datetimeFigureOut">
              <a:rPr lang="fi-FI" smtClean="0"/>
              <a:t>19.1.2021</a:t>
            </a:fld>
            <a:endParaRPr lang="fi-FI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AC66A-2ADA-4DB2-9A7C-0E738DAE51F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6641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B310A-EDE9-4E7D-83F1-7C7AAA2BBD22}" type="datetimeFigureOut">
              <a:rPr lang="fi-FI" smtClean="0"/>
              <a:t>19.1.2021</a:t>
            </a:fld>
            <a:endParaRPr lang="fi-FI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AC66A-2ADA-4DB2-9A7C-0E738DAE51F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9177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B310A-EDE9-4E7D-83F1-7C7AAA2BBD22}" type="datetimeFigureOut">
              <a:rPr lang="fi-FI" smtClean="0"/>
              <a:t>19.1.2021</a:t>
            </a:fld>
            <a:endParaRPr lang="fi-FI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AC66A-2ADA-4DB2-9A7C-0E738DAE51F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44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B310A-EDE9-4E7D-83F1-7C7AAA2BBD22}" type="datetimeFigureOut">
              <a:rPr lang="fi-FI" smtClean="0"/>
              <a:t>19.1.2021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AC66A-2ADA-4DB2-9A7C-0E738DAE51F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3040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F3B310A-EDE9-4E7D-83F1-7C7AAA2BBD22}" type="datetimeFigureOut">
              <a:rPr lang="fi-FI" smtClean="0"/>
              <a:t>19.1.2021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2AC66A-2ADA-4DB2-9A7C-0E738DAE51F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611833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mYwv2MGyl78" TargetMode="External"/><Relationship Id="rId2" Type="http://schemas.openxmlformats.org/officeDocument/2006/relationships/hyperlink" Target="https://www.youtube.com/watch?v=4r3i4qzNY2U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0002D63-6FEB-4C5B-96F1-1B4ED20106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TURVALLISUUS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44FF616-FF74-46B0-8A22-0B9573D0BA8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NYO - YRHO</a:t>
            </a:r>
          </a:p>
        </p:txBody>
      </p:sp>
    </p:spTree>
    <p:extLst>
      <p:ext uri="{BB962C8B-B14F-4D97-AF65-F5344CB8AC3E}">
        <p14:creationId xmlns:p14="http://schemas.microsoft.com/office/powerpoint/2010/main" val="21314380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188AA08-C8C3-4249-8774-5877767A5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Leiriä koskevia juttuja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607594A-F7A7-4319-93F4-2042775970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429408"/>
            <a:ext cx="8946541" cy="4818992"/>
          </a:xfrm>
        </p:spPr>
        <p:txBody>
          <a:bodyPr/>
          <a:lstStyle/>
          <a:p>
            <a:r>
              <a:rPr lang="fi-FI" dirty="0"/>
              <a:t>Alaikäisten osallistujien vanhemmille tiedot leiristä ja henkilökunnasta, sekä vanhempien lupa osallistua (alle 18v)</a:t>
            </a:r>
          </a:p>
          <a:p>
            <a:r>
              <a:rPr lang="fi-FI" dirty="0"/>
              <a:t>Riittävä ohjaajien määrä, mitä nuorempia osallistujia, sen enemmän ohjaajia</a:t>
            </a:r>
          </a:p>
          <a:p>
            <a:r>
              <a:rPr lang="fi-FI" dirty="0"/>
              <a:t>Nukkumatiloissa vähintään yksi aikuinen</a:t>
            </a:r>
          </a:p>
          <a:p>
            <a:r>
              <a:rPr lang="fi-FI" dirty="0"/>
              <a:t>Hiljaisuus – riittävä unen saanti taattava sekä yörauha </a:t>
            </a:r>
          </a:p>
          <a:p>
            <a:r>
              <a:rPr lang="fi-FI" dirty="0"/>
              <a:t>Rikosrekisteriote ennen leiriä aikuisilta ja ohjaajilta (alaikäisiä paikalla)</a:t>
            </a:r>
          </a:p>
          <a:p>
            <a:r>
              <a:rPr lang="fi-FI" dirty="0"/>
              <a:t>Saunatiloissa ja uidessa valvojat – uimavalvojien oltava uimataitoisia; huomioi heidän ohjeistaminen hätätilanteessa!!</a:t>
            </a:r>
          </a:p>
          <a:p>
            <a:r>
              <a:rPr lang="fi-FI" dirty="0"/>
              <a:t>Säännöt oltava kaikkien tiedossa!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63781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374006B-86F3-44B2-8109-C45143FF67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Turvallisuus voidaan jakaa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A4BA8AE-6561-4609-B3C8-8FF872830C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Fyysinen turvallisuus</a:t>
            </a:r>
          </a:p>
          <a:p>
            <a:r>
              <a:rPr lang="fi-FI" dirty="0"/>
              <a:t>Psyykkinen turvallisuus</a:t>
            </a:r>
          </a:p>
          <a:p>
            <a:r>
              <a:rPr lang="fi-FI" dirty="0"/>
              <a:t>Sosiaalinen turvallisuus</a:t>
            </a:r>
          </a:p>
          <a:p>
            <a:r>
              <a:rPr lang="fi-FI" dirty="0"/>
              <a:t>Seksuaalinen turvallisuus</a:t>
            </a:r>
          </a:p>
        </p:txBody>
      </p:sp>
    </p:spTree>
    <p:extLst>
      <p:ext uri="{BB962C8B-B14F-4D97-AF65-F5344CB8AC3E}">
        <p14:creationId xmlns:p14="http://schemas.microsoft.com/office/powerpoint/2010/main" val="7616290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256F736-CAF7-467C-97DC-993FE8CCDA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Fyysinen turvallisuus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BA7F506-4614-46D4-A79B-E7BFD4B165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Tilojen turvallisuus</a:t>
            </a:r>
          </a:p>
          <a:p>
            <a:r>
              <a:rPr lang="fi-FI" dirty="0"/>
              <a:t>Tekemisen turvallisuus	</a:t>
            </a:r>
          </a:p>
          <a:p>
            <a:pPr lvl="1"/>
            <a:r>
              <a:rPr lang="fi-FI" dirty="0"/>
              <a:t>Uintivalvojat</a:t>
            </a:r>
          </a:p>
          <a:p>
            <a:pPr lvl="1"/>
            <a:r>
              <a:rPr lang="fi-FI" dirty="0" err="1"/>
              <a:t>Yövalvojat</a:t>
            </a:r>
            <a:endParaRPr lang="fi-FI" dirty="0"/>
          </a:p>
          <a:p>
            <a:pPr lvl="1"/>
            <a:r>
              <a:rPr lang="fi-FI" dirty="0"/>
              <a:t>Pelastusliivit vesillä liikkuessa</a:t>
            </a:r>
          </a:p>
          <a:p>
            <a:pPr lvl="1"/>
            <a:r>
              <a:rPr lang="fi-FI" dirty="0"/>
              <a:t>Ketään ei jätetä</a:t>
            </a:r>
          </a:p>
          <a:p>
            <a:pPr lvl="1"/>
            <a:r>
              <a:rPr lang="fi-FI" dirty="0"/>
              <a:t>Osallistujien laskeminen aina tarvittaessa esim. bussimatkat</a:t>
            </a:r>
          </a:p>
          <a:p>
            <a:r>
              <a:rPr lang="fi-FI" dirty="0"/>
              <a:t>Ulkoisten uhkien torjunta</a:t>
            </a:r>
          </a:p>
          <a:p>
            <a:r>
              <a:rPr lang="fi-FI" dirty="0"/>
              <a:t>Jäsenten / osallistujien koskemattomuus</a:t>
            </a:r>
          </a:p>
          <a:p>
            <a:r>
              <a:rPr lang="fi-FI" dirty="0"/>
              <a:t>EA-osaaminen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4163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DAD6ED1-C0BE-4E8E-B5C6-5493279C4C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Psyykkinen turvallisuus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6F1D740-289F-4C49-87BD-C1568C6C2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Kiusaamisen estäminen</a:t>
            </a:r>
          </a:p>
          <a:p>
            <a:r>
              <a:rPr lang="fi-FI" dirty="0"/>
              <a:t>Välitön puuttuminen kaikenlaiseen kiusaamiseen – nollalinja</a:t>
            </a:r>
          </a:p>
          <a:p>
            <a:r>
              <a:rPr lang="fi-FI" dirty="0"/>
              <a:t>Erilaisuuden hyväksyminen</a:t>
            </a:r>
          </a:p>
          <a:p>
            <a:r>
              <a:rPr lang="fi-FI" dirty="0"/>
              <a:t>Jokaisen huomioiminen</a:t>
            </a:r>
          </a:p>
          <a:p>
            <a:r>
              <a:rPr lang="fi-FI" dirty="0"/>
              <a:t>Ohjauksen turvallisuus</a:t>
            </a:r>
          </a:p>
          <a:p>
            <a:r>
              <a:rPr lang="fi-FI" dirty="0"/>
              <a:t>Tekemisen turvallisuus – ei ”uhri”-leikkejä</a:t>
            </a:r>
          </a:p>
          <a:p>
            <a:r>
              <a:rPr lang="fi-FI" dirty="0"/>
              <a:t>Vahingonilon ja toisten kustannuksella nauramisen kitkeminen</a:t>
            </a:r>
          </a:p>
          <a:p>
            <a:r>
              <a:rPr lang="fi-FI" dirty="0"/>
              <a:t>Ketään ei jätetä – unohdeta</a:t>
            </a:r>
          </a:p>
          <a:p>
            <a:r>
              <a:rPr lang="fi-FI" dirty="0"/>
              <a:t>Ikävän tullessa – turvallinen aikuinen!</a:t>
            </a:r>
          </a:p>
        </p:txBody>
      </p:sp>
    </p:spTree>
    <p:extLst>
      <p:ext uri="{BB962C8B-B14F-4D97-AF65-F5344CB8AC3E}">
        <p14:creationId xmlns:p14="http://schemas.microsoft.com/office/powerpoint/2010/main" val="4291125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B7F4E2E-CF0D-4019-B48C-5189CFF7B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Sosiaalinen turvallisuus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93790F9-2208-4346-8C9F-350F4D2FD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Selkeät säännöt yhdessä oloon!</a:t>
            </a:r>
          </a:p>
          <a:p>
            <a:r>
              <a:rPr lang="fi-FI" dirty="0"/>
              <a:t>EI –kiusaamiselle!</a:t>
            </a:r>
          </a:p>
          <a:p>
            <a:r>
              <a:rPr lang="fi-FI" dirty="0"/>
              <a:t>Ketään ei jätetä!</a:t>
            </a:r>
          </a:p>
          <a:p>
            <a:r>
              <a:rPr lang="fi-FI" dirty="0"/>
              <a:t>Jokainen voi tuntea itsensä hyväksytyksi ikään, rotuun, ihonväriin, sukupuoleen, aatteeseen, uskontoon, kansalaisuuteen </a:t>
            </a:r>
            <a:r>
              <a:rPr lang="fi-FI" dirty="0" err="1"/>
              <a:t>ym</a:t>
            </a:r>
            <a:r>
              <a:rPr lang="fi-FI" dirty="0"/>
              <a:t> katsomatta</a:t>
            </a:r>
          </a:p>
          <a:p>
            <a:r>
              <a:rPr lang="fi-FI" dirty="0"/>
              <a:t>Kiinnitä huomiota ryhmien jakamiseen, porukoiden syntymiseen, suhteisiin ryhmässä, voimakkaisiin mielipiteiden ilmaisuihin, huumoriin</a:t>
            </a:r>
          </a:p>
        </p:txBody>
      </p:sp>
    </p:spTree>
    <p:extLst>
      <p:ext uri="{BB962C8B-B14F-4D97-AF65-F5344CB8AC3E}">
        <p14:creationId xmlns:p14="http://schemas.microsoft.com/office/powerpoint/2010/main" val="16926998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CD73C29-8865-4962-9575-7B773FB47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Seksuaalinen turvallisuus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34DE57D-4572-4588-95C5-12D780E382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6677" y="1502181"/>
            <a:ext cx="8946541" cy="4903101"/>
          </a:xfrm>
        </p:spPr>
        <p:txBody>
          <a:bodyPr>
            <a:normAutofit lnSpcReduction="10000"/>
          </a:bodyPr>
          <a:lstStyle/>
          <a:p>
            <a:r>
              <a:rPr lang="fi-FI" dirty="0"/>
              <a:t>Ihmisiä ei pidä luokitella seksuaalisuuden mukaan</a:t>
            </a:r>
          </a:p>
          <a:p>
            <a:r>
              <a:rPr lang="fi-FI" dirty="0"/>
              <a:t>Jokaisen pitää tuntea itsensä hyväksytyksi – vähemmistöt</a:t>
            </a:r>
          </a:p>
          <a:p>
            <a:r>
              <a:rPr lang="fi-FI" dirty="0"/>
              <a:t>Kiinnitä huomiota </a:t>
            </a:r>
            <a:r>
              <a:rPr lang="fi-FI" dirty="0" err="1"/>
              <a:t>seksuaalis</a:t>
            </a:r>
            <a:r>
              <a:rPr lang="fi-FI" dirty="0"/>
              <a:t> sävyisiin kommentteihin, vitseihin . Ne voivat olla suunnattu kiusaamismielessä tietyille ihmisille – nollatoleranssi</a:t>
            </a:r>
          </a:p>
          <a:p>
            <a:r>
              <a:rPr lang="fi-FI" dirty="0"/>
              <a:t>Turvallisuus, ettei kukaan käytä seksuaalisesti hyväksi, esim. pakottaminen, tirkistely, koskettelu</a:t>
            </a:r>
          </a:p>
          <a:p>
            <a:r>
              <a:rPr lang="fi-FI" dirty="0"/>
              <a:t>Ohjaajalta huomion hakeminen voi olla seksuaalisen häirinnän ansa</a:t>
            </a:r>
          </a:p>
          <a:p>
            <a:endParaRPr lang="fi-FI" dirty="0"/>
          </a:p>
          <a:p>
            <a:r>
              <a:rPr lang="fi-FI" dirty="0">
                <a:hlinkClick r:id="rId2"/>
              </a:rPr>
              <a:t>Seksuaalinen häirintä #eioook - YouTube</a:t>
            </a:r>
            <a:endParaRPr lang="fi-FI" dirty="0"/>
          </a:p>
          <a:p>
            <a:endParaRPr lang="fi-FI" dirty="0"/>
          </a:p>
          <a:p>
            <a:r>
              <a:rPr lang="fi-FI" dirty="0" err="1">
                <a:hlinkClick r:id="rId3"/>
              </a:rPr>
              <a:t>Dickpicit</a:t>
            </a:r>
            <a:r>
              <a:rPr lang="fi-FI" dirty="0">
                <a:hlinkClick r:id="rId3"/>
              </a:rPr>
              <a:t>, </a:t>
            </a:r>
            <a:r>
              <a:rPr lang="fi-FI" dirty="0" err="1">
                <a:hlinkClick r:id="rId3"/>
              </a:rPr>
              <a:t>huorittelu</a:t>
            </a:r>
            <a:r>
              <a:rPr lang="fi-FI" dirty="0">
                <a:hlinkClick r:id="rId3"/>
              </a:rPr>
              <a:t>, kouriminen… | 10 kokemusta seksuaalisesta häirinnästä </a:t>
            </a:r>
            <a:r>
              <a:rPr lang="fi-FI" dirty="0" err="1">
                <a:hlinkClick r:id="rId3"/>
              </a:rPr>
              <a:t>ft</a:t>
            </a:r>
            <a:r>
              <a:rPr lang="fi-FI" dirty="0">
                <a:hlinkClick r:id="rId3"/>
              </a:rPr>
              <a:t>. </a:t>
            </a:r>
            <a:r>
              <a:rPr lang="fi-FI" dirty="0" err="1">
                <a:hlinkClick r:id="rId3"/>
              </a:rPr>
              <a:t>Jasminsofi</a:t>
            </a:r>
            <a:r>
              <a:rPr lang="fi-FI" dirty="0">
                <a:hlinkClick r:id="rId3"/>
              </a:rPr>
              <a:t> &amp; </a:t>
            </a:r>
            <a:r>
              <a:rPr lang="fi-FI" dirty="0" err="1">
                <a:hlinkClick r:id="rId3"/>
              </a:rPr>
              <a:t>Adikia</a:t>
            </a:r>
            <a:r>
              <a:rPr lang="fi-FI" dirty="0">
                <a:hlinkClick r:id="rId3"/>
              </a:rPr>
              <a:t> - YouTube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941689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3B0EBF2-F1A1-4D97-92C6-E33751192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Turvallisuus suunnitelma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FAAE117-49AD-4040-BBFE-D34E5925E4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293" y="1674546"/>
            <a:ext cx="8946541" cy="4195481"/>
          </a:xfrm>
        </p:spPr>
        <p:txBody>
          <a:bodyPr>
            <a:normAutofit lnSpcReduction="10000"/>
          </a:bodyPr>
          <a:lstStyle/>
          <a:p>
            <a:r>
              <a:rPr lang="fi-FI" dirty="0"/>
              <a:t>Mitä (leiri, retki, tapahtuma; avoin, suljettu)</a:t>
            </a:r>
          </a:p>
          <a:p>
            <a:r>
              <a:rPr lang="fi-FI" dirty="0"/>
              <a:t>Missä</a:t>
            </a:r>
          </a:p>
          <a:p>
            <a:r>
              <a:rPr lang="fi-FI" dirty="0"/>
              <a:t>Koska</a:t>
            </a:r>
          </a:p>
          <a:p>
            <a:r>
              <a:rPr lang="fi-FI" dirty="0"/>
              <a:t>Tapahtuman /toimipaikan kuvaus</a:t>
            </a:r>
          </a:p>
          <a:p>
            <a:r>
              <a:rPr lang="fi-FI" dirty="0"/>
              <a:t>Turvallisuus vastaava + varahenkilö, yhteystiedot</a:t>
            </a:r>
          </a:p>
          <a:p>
            <a:r>
              <a:rPr lang="fi-FI" dirty="0"/>
              <a:t>Ensiapuvastaava (EA-taitoinen) + varahenkilö, yhteystiedot</a:t>
            </a:r>
          </a:p>
          <a:p>
            <a:r>
              <a:rPr lang="fi-FI" dirty="0"/>
              <a:t>Muu henkilökunta / ohjaajat</a:t>
            </a:r>
          </a:p>
          <a:p>
            <a:r>
              <a:rPr lang="fi-FI" dirty="0"/>
              <a:t>Osallistujat; määrä, kuvaus (vaikuttaa esim. ohjaajien määrään)</a:t>
            </a:r>
          </a:p>
          <a:p>
            <a:r>
              <a:rPr lang="fi-FI" dirty="0"/>
              <a:t>Kuljetus</a:t>
            </a:r>
          </a:p>
          <a:p>
            <a:r>
              <a:rPr lang="fi-FI" dirty="0"/>
              <a:t>Ajo-ohjeet</a:t>
            </a:r>
          </a:p>
        </p:txBody>
      </p:sp>
    </p:spTree>
    <p:extLst>
      <p:ext uri="{BB962C8B-B14F-4D97-AF65-F5344CB8AC3E}">
        <p14:creationId xmlns:p14="http://schemas.microsoft.com/office/powerpoint/2010/main" val="33798155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FCD87C2-822C-491A-9020-B4BA69C506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03116"/>
          </a:xfrm>
        </p:spPr>
        <p:txBody>
          <a:bodyPr/>
          <a:lstStyle/>
          <a:p>
            <a:r>
              <a:rPr lang="fi-FI" sz="3200" dirty="0"/>
              <a:t>Turvallisuussuunnitelma…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10A4852-78BE-4578-B9E9-A51672E375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198180"/>
            <a:ext cx="8946541" cy="5050220"/>
          </a:xfrm>
        </p:spPr>
        <p:txBody>
          <a:bodyPr>
            <a:normAutofit/>
          </a:bodyPr>
          <a:lstStyle/>
          <a:p>
            <a:r>
              <a:rPr lang="fi-FI" dirty="0"/>
              <a:t>Ruokapalveluiden järjestäminen, keittiössä toimiessa vähintään hygieniapassi</a:t>
            </a:r>
          </a:p>
          <a:p>
            <a:r>
              <a:rPr lang="fi-FI" dirty="0"/>
              <a:t>Toimintaan / tapahtumaan liittyvät riskit</a:t>
            </a:r>
          </a:p>
          <a:p>
            <a:r>
              <a:rPr lang="fi-FI" dirty="0"/>
              <a:t>Riskien hallinta</a:t>
            </a:r>
          </a:p>
          <a:p>
            <a:pPr lvl="1"/>
            <a:r>
              <a:rPr lang="fi-FI" dirty="0"/>
              <a:t>Ohjeistukset, säännöt</a:t>
            </a:r>
          </a:p>
          <a:p>
            <a:pPr lvl="1"/>
            <a:r>
              <a:rPr lang="fi-FI" dirty="0"/>
              <a:t>Vakuutukset</a:t>
            </a:r>
          </a:p>
          <a:p>
            <a:pPr lvl="1"/>
            <a:r>
              <a:rPr lang="fi-FI" dirty="0"/>
              <a:t>Extreme-toiminnoissa omat vakuutukset</a:t>
            </a:r>
          </a:p>
          <a:p>
            <a:r>
              <a:rPr lang="fi-FI" dirty="0"/>
              <a:t>Toiminta onnettomuustilanteissa</a:t>
            </a:r>
          </a:p>
          <a:p>
            <a:pPr lvl="1"/>
            <a:r>
              <a:rPr lang="fi-FI" dirty="0"/>
              <a:t>Paikan pelastussuunnitelman huomioiminen, tunteminen</a:t>
            </a:r>
          </a:p>
          <a:p>
            <a:pPr lvl="1"/>
            <a:r>
              <a:rPr lang="fi-FI" dirty="0"/>
              <a:t>Tulenkäsittely – metsäpalovaroituksen huomioiminen</a:t>
            </a:r>
          </a:p>
          <a:p>
            <a:r>
              <a:rPr lang="fi-FI" dirty="0"/>
              <a:t>Toiminta tapaturman tai onnettomuuden jälkeen</a:t>
            </a:r>
          </a:p>
          <a:p>
            <a:r>
              <a:rPr lang="fi-FI" dirty="0"/>
              <a:t>Tarvittava valvonta; järjestysmiehet, </a:t>
            </a:r>
            <a:r>
              <a:rPr lang="fi-FI" dirty="0" err="1"/>
              <a:t>yövalvojat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899623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3DB4AFB-1801-4B70-A3BC-15E0344EE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Muuta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D7E26FD-0A8F-45BC-8F39-EFA4456A81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303284"/>
            <a:ext cx="8946541" cy="4945116"/>
          </a:xfrm>
        </p:spPr>
        <p:txBody>
          <a:bodyPr/>
          <a:lstStyle/>
          <a:p>
            <a:r>
              <a:rPr lang="fi-FI" dirty="0"/>
              <a:t>Riskianalyysi</a:t>
            </a:r>
          </a:p>
          <a:p>
            <a:r>
              <a:rPr lang="fi-FI" dirty="0"/>
              <a:t>Tapaturman ilmoituslomake</a:t>
            </a:r>
          </a:p>
          <a:p>
            <a:r>
              <a:rPr lang="fi-FI" dirty="0"/>
              <a:t>Majoituskartta</a:t>
            </a:r>
          </a:p>
          <a:p>
            <a:r>
              <a:rPr lang="fi-FI" dirty="0"/>
              <a:t>Tapahtumapaikan pelastussuunnitelma</a:t>
            </a:r>
          </a:p>
          <a:p>
            <a:r>
              <a:rPr lang="fi-FI" dirty="0"/>
              <a:t>Päihteet; alkoholi, tupakointi</a:t>
            </a:r>
          </a:p>
          <a:p>
            <a:r>
              <a:rPr lang="fi-FI" dirty="0"/>
              <a:t>Riittävä henkilökunnanmitoitus</a:t>
            </a:r>
          </a:p>
          <a:p>
            <a:r>
              <a:rPr lang="fi-FI" dirty="0"/>
              <a:t>Järjestyssäännöt ja -miehet</a:t>
            </a:r>
          </a:p>
          <a:p>
            <a:r>
              <a:rPr lang="fi-FI" dirty="0"/>
              <a:t>Ilmoitukset viranomaisille; huvilupa (avoin yleisötilaisuus), ilmoitus paloviranomaiselle (kokko), ilotulituslupa (poliisi)</a:t>
            </a:r>
          </a:p>
          <a:p>
            <a:r>
              <a:rPr lang="fi-FI" dirty="0"/>
              <a:t>Erityisryhmien tarpeet huomioitava; avustajat, apuvälineet, liikkuminen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300169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i">
  <a:themeElements>
    <a:clrScheme name="Kelta-oranssi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Ioni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i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76</TotalTime>
  <Words>428</Words>
  <Application>Microsoft Office PowerPoint</Application>
  <PresentationFormat>Laajakuva</PresentationFormat>
  <Paragraphs>86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Ioni</vt:lpstr>
      <vt:lpstr>TURVALLISUUS</vt:lpstr>
      <vt:lpstr>Turvallisuus voidaan jakaa</vt:lpstr>
      <vt:lpstr>Fyysinen turvallisuus</vt:lpstr>
      <vt:lpstr>Psyykkinen turvallisuus</vt:lpstr>
      <vt:lpstr>Sosiaalinen turvallisuus</vt:lpstr>
      <vt:lpstr>Seksuaalinen turvallisuus</vt:lpstr>
      <vt:lpstr>Turvallisuus suunnitelma</vt:lpstr>
      <vt:lpstr>Turvallisuussuunnitelma…</vt:lpstr>
      <vt:lpstr>Muuta</vt:lpstr>
      <vt:lpstr>Leiriä koskevia juttuja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TURVALLISUUS</dc:title>
  <dc:creator>Sirke Väkevä</dc:creator>
  <cp:lastModifiedBy>Sirke Väkevä</cp:lastModifiedBy>
  <cp:revision>9</cp:revision>
  <dcterms:created xsi:type="dcterms:W3CDTF">2021-01-19T16:30:29Z</dcterms:created>
  <dcterms:modified xsi:type="dcterms:W3CDTF">2021-01-19T17:47:17Z</dcterms:modified>
</cp:coreProperties>
</file>