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8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85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81" r:id="rId19"/>
    <p:sldId id="282" r:id="rId20"/>
    <p:sldId id="283" r:id="rId21"/>
    <p:sldId id="284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1" d="100"/>
          <a:sy n="61" d="100"/>
        </p:scale>
        <p:origin x="88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ama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arak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uvan sara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4DA2F90-BF1B-4629-8ED3-CC6B3F2AC0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599" y="1803405"/>
            <a:ext cx="10339431" cy="1825096"/>
          </a:xfrm>
        </p:spPr>
        <p:txBody>
          <a:bodyPr/>
          <a:lstStyle/>
          <a:p>
            <a:pPr algn="ctr"/>
            <a:r>
              <a:rPr lang="fi-FI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Ryhmäilmiöt, roolit ja viestintää 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E087F64A-1EB3-4D14-B74F-8030FE7E404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NYO – YRHO </a:t>
            </a:r>
          </a:p>
        </p:txBody>
      </p:sp>
    </p:spTree>
    <p:extLst>
      <p:ext uri="{BB962C8B-B14F-4D97-AF65-F5344CB8AC3E}">
        <p14:creationId xmlns:p14="http://schemas.microsoft.com/office/powerpoint/2010/main" val="5334482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ED82B3C-AE88-4BA5-BE15-04EF15A50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7894" y="764373"/>
            <a:ext cx="6548306" cy="1293028"/>
          </a:xfrm>
        </p:spPr>
        <p:txBody>
          <a:bodyPr>
            <a:normAutofit/>
          </a:bodyPr>
          <a:lstStyle/>
          <a:p>
            <a:r>
              <a:rPr lang="fi-FI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Koko ryhmän tehtävä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71FD4A5E-E64C-4042-9813-DD238A702D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38" r="11405"/>
          <a:stretch/>
        </p:blipFill>
        <p:spPr>
          <a:xfrm rot="20540463">
            <a:off x="685800" y="2501159"/>
            <a:ext cx="4521200" cy="3410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26A5C04-2967-4746-9CCC-469EF1865E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89600" y="1895768"/>
            <a:ext cx="5816600" cy="47734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400" dirty="0"/>
              <a:t>- Tehkää tilaa lattialle – pöydät ja tuolit sivuun.</a:t>
            </a:r>
          </a:p>
          <a:p>
            <a:pPr marL="0" indent="0">
              <a:buNone/>
            </a:pPr>
            <a:r>
              <a:rPr lang="fi-FI" sz="2400" dirty="0"/>
              <a:t>- Ottakaa kengät pois jalasta.</a:t>
            </a:r>
          </a:p>
          <a:p>
            <a:pPr marL="0" indent="0">
              <a:buNone/>
            </a:pPr>
            <a:r>
              <a:rPr lang="fi-FI" sz="2400" dirty="0"/>
              <a:t>- Asetelkaa kengät tilan keskelle niin, että ne kuvaavat ryhmän eri vaiheita.</a:t>
            </a:r>
          </a:p>
          <a:p>
            <a:pPr marL="0" indent="0">
              <a:buNone/>
            </a:pPr>
            <a:r>
              <a:rPr lang="fi-FI" sz="2400" dirty="0"/>
              <a:t>- Ensin tutustumisvaihe.</a:t>
            </a:r>
          </a:p>
          <a:p>
            <a:pPr marL="0" indent="0">
              <a:buNone/>
            </a:pPr>
            <a:r>
              <a:rPr lang="fi-FI" sz="2400" dirty="0"/>
              <a:t>- Sitten kuohuntavaihe</a:t>
            </a:r>
          </a:p>
          <a:p>
            <a:pPr marL="0" indent="0">
              <a:buNone/>
            </a:pPr>
            <a:r>
              <a:rPr lang="fi-FI" sz="2400" dirty="0"/>
              <a:t>- Sitten normien muotoutumisvaihe.</a:t>
            </a:r>
          </a:p>
          <a:p>
            <a:pPr marL="0" indent="0">
              <a:buNone/>
            </a:pPr>
            <a:r>
              <a:rPr lang="fi-FI" sz="2400" dirty="0"/>
              <a:t>- Sitten tehtävän suorittamisvaihe.</a:t>
            </a:r>
          </a:p>
          <a:p>
            <a:pPr marL="0" indent="0">
              <a:buNone/>
            </a:pPr>
            <a:r>
              <a:rPr lang="fi-FI" sz="2400" dirty="0"/>
              <a:t>- Ja toiminnan päättymisen vaihe. </a:t>
            </a:r>
          </a:p>
        </p:txBody>
      </p:sp>
    </p:spTree>
    <p:extLst>
      <p:ext uri="{BB962C8B-B14F-4D97-AF65-F5344CB8AC3E}">
        <p14:creationId xmlns:p14="http://schemas.microsoft.com/office/powerpoint/2010/main" val="39067239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45D211B-2AEF-4653-9C21-904B1544F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Ryhmien toiminta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39C9E7A-D57C-4415-A1D1-3D195F2914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60634"/>
            <a:ext cx="10820400" cy="4558051"/>
          </a:xfrm>
        </p:spPr>
        <p:txBody>
          <a:bodyPr>
            <a:normAutofit/>
          </a:bodyPr>
          <a:lstStyle/>
          <a:p>
            <a:r>
              <a:rPr lang="fi-FI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Ryhmillä on erilaisia </a:t>
            </a:r>
            <a:r>
              <a:rPr lang="fi-FI" b="1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perustehtäviä</a:t>
            </a:r>
            <a:r>
              <a:rPr lang="fi-FI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. </a:t>
            </a:r>
          </a:p>
          <a:p>
            <a:r>
              <a:rPr lang="fi-FI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Perustehtävällä tarkoitetaan sitä, miksi ryhmä on </a:t>
            </a:r>
            <a:r>
              <a:rPr lang="fi-FI" b="0" i="0" dirty="0" err="1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alunperin</a:t>
            </a:r>
            <a:r>
              <a:rPr lang="fi-FI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 muodostunut ja mitä tavoitteita se pyrkii täyttämään. </a:t>
            </a:r>
          </a:p>
          <a:p>
            <a:r>
              <a:rPr lang="fi-FI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Esimerkiksi opiskeluryhmän perustehtävä on oppiminen. </a:t>
            </a:r>
          </a:p>
          <a:p>
            <a:r>
              <a:rPr lang="fi-FI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Ryhmän perustehtävä vaikuttaa siihen, millaista vuorovaikutus ryhmän sisällä on.</a:t>
            </a:r>
          </a:p>
          <a:p>
            <a:r>
              <a:rPr lang="fi-FI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Perustehtävästä riippumatta ryhmät tasapainoilevat asiatehtävien ja suhdetehtävien välillä. </a:t>
            </a:r>
          </a:p>
          <a:p>
            <a:r>
              <a:rPr lang="fi-FI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Asiatehtävät sisältävät mm. perustehtävästä ja työn suorittamisesta huolehtimisen. </a:t>
            </a:r>
          </a:p>
          <a:p>
            <a:r>
              <a:rPr lang="fi-FI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Suhdetehtäviin kuuluu mm. tuen antaminen ja koheesiosta huolehtiminen.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965443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2906ED7-6740-4024-B337-7B5869900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Ryhmien toiminta, koheesio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1463760-C9AB-4028-B8AC-F29FD18F80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Koheesiolla tarkoitetaan ryhmän kiinteyttä ja sen jäsenten halua pysyä ryhmässä. </a:t>
            </a:r>
          </a:p>
          <a:p>
            <a:r>
              <a:rPr lang="fi-FI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Kun jäsenet haluavat kuulua ryhmään, he ovat todennäköisemmin sitoutuneita ryhmän tavoitteeseen. </a:t>
            </a:r>
          </a:p>
          <a:p>
            <a:r>
              <a:rPr lang="fi-FI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Koheesio voi joissain tilanteissa olla liian suuri, jolloin voidaan ajautua ryhmäajatteluun.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78849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E07770-AD0E-4D34-BE38-ACC7B25BC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Ryhmien toiminta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F14899F-8E01-4476-AA8E-CE32C1F01A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Suhdetehtävistä huolehditaan relationaalisen viestinnän avulla. </a:t>
            </a:r>
          </a:p>
          <a:p>
            <a:r>
              <a:rPr lang="fi-FI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Kaikki ryhmän suhdetasoon liittyvä vuorovaikutus on relationaalista viestintää.</a:t>
            </a:r>
          </a:p>
          <a:p>
            <a:r>
              <a:rPr lang="fi-FI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 Sitä on aina olemassa, vaikka suhdetason asioista ei suoraan puhuttaisikaan. </a:t>
            </a:r>
          </a:p>
          <a:p>
            <a:r>
              <a:rPr lang="fi-FI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Relationaalista viestintää on sekin, miten toisiin suhtaudutaan.</a:t>
            </a:r>
          </a:p>
          <a:p>
            <a:r>
              <a:rPr lang="fi-FI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Relationaalinen viestintä voi ilmetä positiivisena, esimerkiksi tuen antamisena, tai negatiivisena, kuten väheksynnän osoittamisena.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888500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3A57BBB-3930-4509-B465-4486D4AEB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Konfliktit eli ristiriidat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947C8AB-F98F-4581-8E2C-7E9F0748E7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fi-FI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Ryhmä koostuu erilaisista yksilöistä, joten ryhmätilanteissa joudutaan kohtaamaan erilaisia mielipiteitä, toimintatapoja ja tavoitteita. </a:t>
            </a:r>
          </a:p>
          <a:p>
            <a:pPr algn="l"/>
            <a:r>
              <a:rPr lang="fi-FI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Eriävät mielipiteet ja tavoitteet saattavat synnyttää konflikteja. Konfliktilla tarkoitetaan verbaalisesti tai nonverbaalisesti ilmaistua ristiriitaa vähintään kahden ryhmän jäsenen välillä. </a:t>
            </a:r>
          </a:p>
          <a:p>
            <a:pPr algn="l"/>
            <a:r>
              <a:rPr lang="fi-FI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Yleensä konfliktin osapuolilla on erilaiset mielipiteet ryhmän tavoitteesta ja sen saavuttamiskeinoista. </a:t>
            </a:r>
          </a:p>
          <a:p>
            <a:pPr algn="l"/>
            <a:r>
              <a:rPr lang="fi-FI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Lisäksi toisen osapuolen tavoitteet koetaan usein esteenä omien tavoitteiden saavuttamiselle.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977876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BFE1EE2-6657-4843-A6DF-07DD0830D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Konfliktit eli erimielisyydet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0098B6A-3A03-45CA-8692-DD6F902A80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Erimielisyydet ja konfliktit ovat luonnollisia ja väistämättömiä ilmiöitä aina kun erilaiset ihmiset kokoontuvat yhteen. Konfliktin voi aiheuttaa esimerkiksi: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fi-FI" b="0" i="0" dirty="0">
              <a:solidFill>
                <a:srgbClr val="333333"/>
              </a:solidFill>
              <a:effectLst/>
              <a:latin typeface="Verdana" panose="020B060403050404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fi-FI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asiatason erimielisyys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i-FI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erimielisyys menettelytavoissa (esimerkiksi kuinka ryhmä suorittaa perustehtäväänsä.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i-FI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erimielisyys ryhmän työnjaosta ja sen tasapuolisuudesta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i-FI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jäsenten väliset suhteet tai ilmapiiri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895217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023EFFF-2FCA-4AEC-828F-9C86A66743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Roolit ryhmässä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2830AC0-A41D-4F09-87B7-5485E52FC3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057401"/>
            <a:ext cx="10820400" cy="4161284"/>
          </a:xfrm>
        </p:spPr>
        <p:txBody>
          <a:bodyPr>
            <a:normAutofit/>
          </a:bodyPr>
          <a:lstStyle/>
          <a:p>
            <a:pPr algn="l"/>
            <a:r>
              <a:rPr lang="fi-FI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Roolin käsitettä käytetään monissa eri yhteyksissä. </a:t>
            </a:r>
          </a:p>
          <a:p>
            <a:pPr algn="l"/>
            <a:r>
              <a:rPr lang="fi-FI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Ryhmätilanteessa rooli tarkoittaa sellaista ryhmän jäsenen käyttäytymistä tai osallistumistapaa, jota muut häneltä odottavat.</a:t>
            </a:r>
          </a:p>
          <a:p>
            <a:pPr algn="l"/>
            <a:r>
              <a:rPr lang="fi-FI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 Jokaiselle ryhmän jäsenelle kehittyy ryhmän vuorovaikutuksessa rooli tai rooleja. </a:t>
            </a:r>
          </a:p>
          <a:p>
            <a:pPr algn="l"/>
            <a:r>
              <a:rPr lang="fi-FI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Roolit voivat olla vakiintuneita kaavoja yksilön käyttäytymisessä, mutta usein ne kuitenkin vaihtelevat tilanteesta toiseen.</a:t>
            </a:r>
          </a:p>
          <a:p>
            <a:pPr algn="l"/>
            <a:r>
              <a:rPr lang="fi-FI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 Roolit ovat välttämättömiä, jotta ryhmä voisi toimia hyvin. </a:t>
            </a:r>
          </a:p>
          <a:p>
            <a:pPr algn="l"/>
            <a:r>
              <a:rPr lang="fi-FI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Jos yksi jäsen lähtee ryhmästä pois, ryhmän roolirakenne voi muuttua ja tehtävät jakaantua uudelleen.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985523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85ECECE-3A96-4B23-BB3C-47A04D316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Roolit…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86504F5-1AF3-4D68-8381-D77B3A4C8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Ryhmässä voi olla virallisia ja epävirallisia rooleja. </a:t>
            </a:r>
          </a:p>
          <a:p>
            <a:r>
              <a:rPr lang="fi-FI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Viralliset roolit ovat ennalta määrättyjä tai niistä voidaan sopia yhdessä, esimerkiksi kokoukselle voidaan valita puheenjohtaja. </a:t>
            </a:r>
          </a:p>
          <a:p>
            <a:r>
              <a:rPr lang="fi-FI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Epäviralliset roolit ilmenevät ryhmän jäsenen toistuvana käyttäytymisenä. Ne muodostuvat ja kehittyvät ryhmän vuorovaikutuksessa. </a:t>
            </a:r>
          </a:p>
          <a:p>
            <a:r>
              <a:rPr lang="fi-FI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Ryhmän perustehtävä ja jäsenten väliset suhteet vaikuttavat siihen, millaisia rooleja ryhmässä syntyy.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232145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15F5F2E-894D-4229-AA10-E1FCD9AFE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Epäviralliset roolit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2468A17-BE7D-416F-8C0B-ACFA64259E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r>
              <a:rPr lang="fi-FI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Epävirallisia rooleja voidaan ryhmitellä esimerkiksi seuraavasti:</a:t>
            </a:r>
          </a:p>
          <a:p>
            <a:pPr marL="0" indent="0" algn="l">
              <a:buNone/>
            </a:pPr>
            <a:endParaRPr lang="fi-FI" b="0" i="0" dirty="0">
              <a:solidFill>
                <a:srgbClr val="333333"/>
              </a:solidFill>
              <a:effectLst/>
              <a:latin typeface="Verdana" panose="020B060403050404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fi-FI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Tehtäväkeskeiset roolit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i-FI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Suhdekeskeiset roolit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i-FI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Yksilökeskeiset roolit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796755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C6347C4-6A59-4E16-93AE-A9F08204C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Tehtäväkeskeiset roolit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DCE13AD-8DD1-4363-845E-74CC3E7414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auttavat ryhmää saavuttamaan tavoitettaan. </a:t>
            </a:r>
          </a:p>
          <a:p>
            <a:r>
              <a:rPr lang="fi-FI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Tällaisia rooleja ovat esimerkiksi arvioija, joka arvioi kriittisesti ryhmän suoritusta, ja ehdottaja, joka tekee uusia ehdotuksia ja avaa näkökulmia käsiteltävään asiaan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326063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351C98D8-4ABD-4594-81F8-8368DBE558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84D90489-9140-47CC-BF00-7F10F14A2B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359E519-85ED-4C16-9290-533A677A6F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510018"/>
            <a:ext cx="3306742" cy="470866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i-FI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Millaisia kokemuksia sinulla on ryhmässä olemisesta ja toimimisesta?</a:t>
            </a:r>
          </a:p>
          <a:p>
            <a:pPr marL="0" indent="0" algn="ctr">
              <a:buNone/>
            </a:pPr>
            <a:endParaRPr lang="fi-FI" sz="2800" dirty="0"/>
          </a:p>
          <a:p>
            <a:pPr marL="0" indent="0" algn="ctr">
              <a:buNone/>
            </a:pPr>
            <a:r>
              <a:rPr lang="fi-FI" sz="1900" i="1" dirty="0"/>
              <a:t>Jakaudutaan pareiksi, kerrotaan kokemus toiselle. Lopuksi käydään koonti millaisia kokemuksia tuli esiin.</a:t>
            </a:r>
          </a:p>
        </p:txBody>
      </p:sp>
      <p:sp>
        <p:nvSpPr>
          <p:cNvPr id="21" name="Rounded Rectangle 14">
            <a:extLst>
              <a:ext uri="{FF2B5EF4-FFF2-40B4-BE49-F238E27FC236}">
                <a16:creationId xmlns:a16="http://schemas.microsoft.com/office/drawing/2014/main" id="{AFA412E3-3421-4E3C-A0AE-FC682B1EA5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6008" y="1066164"/>
            <a:ext cx="6765949" cy="5148371"/>
          </a:xfrm>
          <a:prstGeom prst="roundRect">
            <a:avLst>
              <a:gd name="adj" fmla="val 2403"/>
            </a:avLst>
          </a:prstGeom>
          <a:solidFill>
            <a:srgbClr val="FFFFFF"/>
          </a:solidFill>
          <a:ln>
            <a:noFill/>
          </a:ln>
          <a:effectLst>
            <a:innerShdw blurRad="114300">
              <a:srgbClr val="404040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D956B280-FCAC-45AE-B400-1612CEBF46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5339" y="1419773"/>
            <a:ext cx="6127287" cy="444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9323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F47B77C-C2AA-4D07-9C16-3369D4EB8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Suhdekeskeiset roolit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BB6A1FA-6563-441C-8366-32B80479CF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ylläpitävät ja kehittävät jäsenten välisiä suhteita ja ilmapiiriä. </a:t>
            </a:r>
          </a:p>
          <a:p>
            <a:r>
              <a:rPr lang="fi-FI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Näihin rooleihin kuuluvat esimerkiksi sovittelija, joka konfliktitilanteessa pyrkii kompromisseihin, ja portinvartija, joka pyrkii pitämään viestintäkanavat avoimina ja rohkaisee kaikkia osallistumaan.</a:t>
            </a:r>
          </a:p>
          <a:p>
            <a:r>
              <a:rPr lang="fi-FI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Portinvartija voi toimia myös päinvastaisesti eli pantata tietoa.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392392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453B940-175F-45BF-8407-81BD5DA2E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Yksilökeskeiset roolit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D97DD60-3DE2-4493-BDC9-91901C5EC7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liittyvät yksilön taipumuksiin toimia. </a:t>
            </a:r>
          </a:p>
          <a:p>
            <a:r>
              <a:rPr lang="fi-FI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Tällaiset roolit eivät palvele ryhmän perustehtävää vaan yksilön omia tavoitteita. </a:t>
            </a:r>
          </a:p>
          <a:p>
            <a:r>
              <a:rPr lang="fi-FI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Yksilökeskeisiin rooleihin kuuluvat esimerkiksi vastarannan kiiski, joka vastustaa kaikkea, ja dominoija, joka pyrkii johtamaan ja manipuloimaan muita.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173662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5D73C52-3F3E-483F-B8C5-519E0BB60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Vuorovaikutus ryhmässä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863A8CF-85A8-4A3F-BB54-022E8FD900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fi-FI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Ryhmää ei ole ilman vuorovaikutusta ryhmän jäsenten välillä.</a:t>
            </a:r>
          </a:p>
          <a:p>
            <a:pPr algn="l"/>
            <a:r>
              <a:rPr lang="fi-FI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Vuorovaikutus käynnistää ryhmien toiminnan ja myös ylläpitää sitä.</a:t>
            </a:r>
          </a:p>
          <a:p>
            <a:pPr algn="l"/>
            <a:r>
              <a:rPr lang="fi-FI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Ryhmän toimintaa voidaankin analysoida tarkastelemalla ryhmän jäsenten vuorovaikutusta.</a:t>
            </a:r>
          </a:p>
          <a:p>
            <a:pPr algn="l"/>
            <a:r>
              <a:rPr lang="fi-FI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Ryhmissä saadaan kokemusta niiden toiminnasta ja vuorovaikutuksesta.</a:t>
            </a:r>
          </a:p>
          <a:p>
            <a:pPr algn="l"/>
            <a:r>
              <a:rPr lang="fi-FI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Aiemmissa ryhmätilanteissa opitut tiedot ja taidot vaikuttavat seuraaviin ryhmätilanteisiin. </a:t>
            </a:r>
          </a:p>
          <a:p>
            <a:pPr algn="l"/>
            <a:r>
              <a:rPr lang="fi-FI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Ryhmäläinen omaksuu usein saman roolin uudessa ryhmässä, mihin on tottunut aiemmin</a:t>
            </a:r>
          </a:p>
          <a:p>
            <a:pPr algn="l"/>
            <a:endParaRPr lang="fi-FI" b="0" i="0" dirty="0">
              <a:solidFill>
                <a:srgbClr val="333333"/>
              </a:solidFill>
              <a:effectLst/>
              <a:latin typeface="Verdana" panose="020B0604030504040204" pitchFamily="34" charset="0"/>
            </a:endParaRP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810939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9F0794C-0704-442C-8572-F5AB48EF2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Verbaalinen eli sanallinen viestintä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99C0239-0723-4014-907B-AF71B5EF48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fi-FI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Kieli eli sanoista rakentuva merkkijärjestelmä on verbaalisen eli sanallisen viestinnän perusta. </a:t>
            </a:r>
          </a:p>
          <a:p>
            <a:pPr algn="l"/>
            <a:r>
              <a:rPr lang="fi-FI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Asiasisältöjä rakennetaan suureksi osaksi kielen avulla, koska usein sillä voidaan ilmaista asioita täsmällisimmin. </a:t>
            </a:r>
          </a:p>
          <a:p>
            <a:pPr algn="l"/>
            <a:r>
              <a:rPr lang="fi-FI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Kielellinen käyttäytyminen on yleensä tiedostettua: viestijä on itse selvillä siitä, mitä sanoo.</a:t>
            </a:r>
          </a:p>
          <a:p>
            <a:pPr algn="l"/>
            <a:r>
              <a:rPr lang="fi-FI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 Verbaalisen viestinnän sisällön taso korostuu erityisesti tehtäväkeskeisissä ryhmissä, joissa käsiteltävät asiat saattavat olla hyvin moniulotteisia.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246852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9FB9C53-091B-4A22-BC66-D1FC9FD46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Verbaalinen viestintä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3EF1F10-25BA-4345-8E8F-D7BAEE880E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Jokainen viestijä antaa sanoille ja asioille merkityksiä omien kokemustensa sekä viestintätilanteen perusteella.</a:t>
            </a:r>
          </a:p>
          <a:p>
            <a:r>
              <a:rPr lang="fi-FI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Ryhmäviestintätilanteessa kehittyy ryhmän oma, yhteinen kieli. </a:t>
            </a:r>
          </a:p>
          <a:p>
            <a:r>
              <a:rPr lang="fi-FI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Samalla sanoille ja asioille syntyy täysin uusia, ryhmälle yhteisiä merkityksiä.</a:t>
            </a:r>
          </a:p>
          <a:p>
            <a:r>
              <a:rPr lang="fi-FI" dirty="0">
                <a:solidFill>
                  <a:srgbClr val="333333"/>
                </a:solidFill>
                <a:latin typeface="Verdana" panose="020B0604030504040204" pitchFamily="34" charset="0"/>
              </a:rPr>
              <a:t>V</a:t>
            </a:r>
            <a:r>
              <a:rPr lang="fi-FI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iestintä on prosessi, jossa rakennetaan ja vastaanotetaan sanomia ja luodaan merkityksiä.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562314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F7E05E5-A612-4EE5-9D2D-9EB7F8C05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Nonverbaali eli sanaton viestintä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D9BD1AA-EDC7-4EFF-88CA-8C6ABF49D4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fi-FI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Nonverbaaliseen viestintään kuuluvat vuorovaikutuksen kaikki muut elementit paitsi kieli. Nonverbaalisen viestinnän merkkijärjestelmiä ovat: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i-FI" b="0" i="0" dirty="0" err="1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kinesiikka</a:t>
            </a:r>
            <a:r>
              <a:rPr lang="fi-FI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 eli ilmeet (esim. hymy), katse, eleet (esim. sormien naputus, pään puistelu), liikkeet ja asennot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i-FI" b="0" i="0" dirty="0" err="1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proksemiikka</a:t>
            </a:r>
            <a:r>
              <a:rPr lang="fi-FI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 eli välimatka ja tilankäyttö (esim. istumajärjestys, etäisyydet)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i-FI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äänen ominaisuudet (esim. painotukset, voimakkuus)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i-FI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kosketus (esim. kättely, halaaminen)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75660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D672A11-0398-448A-829C-4773B67A75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Nonverbaali viestintä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32B5385-44AC-449E-9BB9-6192BA86DD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Nonverbaalisella viestinnällä on monia tehtäviä. </a:t>
            </a:r>
          </a:p>
          <a:p>
            <a:r>
              <a:rPr lang="fi-FI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Nonverbaaliset viestit, kuten katsekontakti, säätelevät ryhmän vuorovaikutusta, kuten puheenvuorojen vaihtoja ja palautteen antoa.</a:t>
            </a:r>
          </a:p>
          <a:p>
            <a:r>
              <a:rPr lang="fi-FI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Niiden avulla voidaan myös ilmaista tunteita ja osoittaa ryhmässä vallitsevia henkilösuhteita ja statuseroja. </a:t>
            </a:r>
          </a:p>
          <a:p>
            <a:r>
              <a:rPr lang="fi-FI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Nonverbaalinen viestintä voi täydentää verbaalista viestintää tai korvata sen joissain tilanteissa kokonaan.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269859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EE44AA0-187D-4568-B906-48F75654E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Nonverbaali viestintä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E223BBB-BB63-48D8-80E5-713264D235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Ryhmätilanteessa on mahdotonta olla viestimättä nonverbaalisesti, vaikka ei olisikaan verbaalisesti aktiivinen. </a:t>
            </a:r>
          </a:p>
          <a:p>
            <a:r>
              <a:rPr lang="fi-FI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Myös se, että ei osallistu keskusteluun tai katso ketään silmiin, voi viestiä jotain muille ryhmän jäsenille. </a:t>
            </a:r>
          </a:p>
          <a:p>
            <a:r>
              <a:rPr lang="fi-FI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Nonverbaalista viestintää tiedostetaan yleensä huonommin kuin verbaalista viestintää, mutta sitä voidaan käyttää harkitustikin.</a:t>
            </a:r>
          </a:p>
          <a:p>
            <a:r>
              <a:rPr lang="fi-FI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Nonverbaalinen viestintä on usein monimerkityksellistä, joten se saatetaan tulkita eri tavoin kuin puhuja on tarkoittanut. </a:t>
            </a:r>
          </a:p>
          <a:p>
            <a:r>
              <a:rPr lang="fi-FI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Lisäksi eri kulttuureissa on erilaisia käytäntöjä siitä, millaista nonverbaalista viestintää pidetään sopivana.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402872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444C5FE-927F-42D9-84BF-70688CEFE5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Symbolinen lähentyminen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9607669-0942-4E14-BB3F-0E40F463ED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fi-FI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Ryhmäprosessia voidaan tarkastella symbolisen lähentymisen eli symbolisen konvergenssin näkökulmasta (</a:t>
            </a:r>
            <a:r>
              <a:rPr lang="fi-FI" b="0" i="0" dirty="0" err="1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Bormann</a:t>
            </a:r>
            <a:r>
              <a:rPr lang="fi-FI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 1986). Symbolinen lähentyminen tarkoittaa merkitysten jakamista ja yhdentymistä ryhmän sisällä.</a:t>
            </a:r>
          </a:p>
          <a:p>
            <a:pPr algn="l"/>
            <a:r>
              <a:rPr lang="fi-FI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Yksilöt liittävät asioihin tiettyjä merkityksiä esimerkiksi aiempien kokemustensa perusteella. </a:t>
            </a:r>
          </a:p>
          <a:p>
            <a:pPr algn="l"/>
            <a:r>
              <a:rPr lang="fi-FI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Vuorovaikutuksessa ryhmän jäsenten merkityksen annot voivat lähentyä ja muodostua ryhmälle yhteisiksi. Esimerkiksi ryhmä voi alkaa kertoa omia "sisäpiirivitsejä", joiden merkitys on ryhmälle yhteinen, mutta ryhmän ulkopuolella niitä ei ymmärretä.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923868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09CEBA9-95BD-4BA0-BF7E-BB194135A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Symbolinen lähentyminen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86B7005-D2E6-4014-A5C2-901D6F400A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Ryhmä voi keskustelussaan viitata johonkin hetkeen ryhmän yhteisessä historiassa, esimerkiksi onnistuneeseen ongelmanratkaisutilanteeseen.</a:t>
            </a:r>
          </a:p>
          <a:p>
            <a:r>
              <a:rPr lang="fi-FI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 Tällöin ryhmään syntyy yhteisiä toimintatapoja ja ryhmän koheesio lisääntyy. </a:t>
            </a:r>
          </a:p>
          <a:p>
            <a:r>
              <a:rPr lang="fi-FI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Symbolinen lähentyminen vaikuttaa suurelta osin ryhmän kulttuurin muodostumiseen.</a:t>
            </a:r>
          </a:p>
          <a:p>
            <a:r>
              <a:rPr lang="fi-FI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Ryhmän kulttuuri tarkoittaa ryhmälle yhteisiä arvoja, asenteita, toimintatapoja ja normeja.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754438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241C5B5-E9B8-4CBB-9368-66B3E53ED7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1454" y="714039"/>
            <a:ext cx="4872606" cy="1293028"/>
          </a:xfrm>
        </p:spPr>
        <p:txBody>
          <a:bodyPr/>
          <a:lstStyle/>
          <a:p>
            <a:pPr algn="l"/>
            <a:r>
              <a:rPr lang="fi-FI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Mikä on Ryhmä?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5322204-282C-4A8B-A82B-A4D4721722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>
                <a:solidFill>
                  <a:srgbClr val="202122"/>
                </a:solidFill>
                <a:latin typeface="Arial" panose="020B0604020202020204" pitchFamily="34" charset="0"/>
              </a:rPr>
              <a:t>Ryhmä on</a:t>
            </a:r>
            <a:r>
              <a:rPr lang="fi-FI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ihmisjoukko, jonka jäsenet ovat tietoisia sekä omasta jäsenyydestään että siitä, keitä muita ryhmään kuuluu</a:t>
            </a:r>
            <a:br>
              <a:rPr lang="fi-FI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</a:br>
            <a:endParaRPr lang="fi-FI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r>
              <a:rPr lang="fi-FI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Ryhmä on joukkoa pysyvämpi, sillä jäsenet tietävät erossa ollessaankin kuuluvansa ryhmään </a:t>
            </a:r>
            <a:br>
              <a:rPr lang="fi-FI" dirty="0">
                <a:solidFill>
                  <a:srgbClr val="202122"/>
                </a:solidFill>
                <a:latin typeface="Arial" panose="020B0604020202020204" pitchFamily="34" charset="0"/>
              </a:rPr>
            </a:br>
            <a:endParaRPr lang="fi-FI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r>
              <a:rPr lang="fi-FI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Ryhmän toiminnan käynnistämisessä ja ylläpitämisessä on keskeistä ryhmän jäsenten välinen vuorovaikutus sekä yhteinen tavoite</a:t>
            </a:r>
            <a:br>
              <a:rPr lang="fi-FI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</a:br>
            <a:endParaRPr lang="fi-FI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r>
              <a:rPr lang="fi-FI" dirty="0">
                <a:solidFill>
                  <a:srgbClr val="202122"/>
                </a:solidFill>
                <a:latin typeface="Arial" panose="020B0604020202020204" pitchFamily="34" charset="0"/>
              </a:rPr>
              <a:t>Ryhmä voi olla lyhytaikainen, pitkäaikainen tai pysyvä</a:t>
            </a:r>
            <a:endParaRPr lang="fi-FI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641598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5D58F1B-A2C9-4FE6-B3F4-BCA601483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pariTehtävä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B5D5FF5-54E3-424C-9CEE-596F21A76D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i-FI" dirty="0"/>
          </a:p>
          <a:p>
            <a:pPr marL="0" indent="0" algn="ctr">
              <a:buNone/>
            </a:pPr>
            <a:r>
              <a:rPr lang="fi-FI" dirty="0"/>
              <a:t>Mieti joku tapahtuma tai asia</a:t>
            </a:r>
          </a:p>
          <a:p>
            <a:pPr marL="0" indent="0" algn="ctr">
              <a:buNone/>
            </a:pPr>
            <a:r>
              <a:rPr lang="fi-FI" dirty="0"/>
              <a:t> ja kerro se ilmeillä ja eleillä kaverillesi</a:t>
            </a:r>
          </a:p>
          <a:p>
            <a:pPr marL="0" indent="0" algn="ctr">
              <a:buNone/>
            </a:pPr>
            <a:r>
              <a:rPr lang="fi-FI" dirty="0"/>
              <a:t>Ilman sanoja</a:t>
            </a:r>
          </a:p>
          <a:p>
            <a:pPr marL="0" indent="0" algn="ctr">
              <a:buNone/>
            </a:pPr>
            <a:r>
              <a:rPr lang="fi-FI" dirty="0"/>
              <a:t>-</a:t>
            </a:r>
          </a:p>
          <a:p>
            <a:pPr marL="0" indent="0" algn="ctr">
              <a:buNone/>
            </a:pPr>
            <a:r>
              <a:rPr lang="fi-FI" dirty="0"/>
              <a:t>Kaveri kertoo sitten sanallisesti mitä ele-viestistä ymmärsi.</a:t>
            </a:r>
          </a:p>
          <a:p>
            <a:pPr marL="0" indent="0" algn="ctr">
              <a:buNone/>
            </a:pPr>
            <a:r>
              <a:rPr lang="fi-FI" dirty="0"/>
              <a:t>Osuiko oikeaan??</a:t>
            </a:r>
          </a:p>
          <a:p>
            <a:pPr marL="0" indent="0" algn="ctr">
              <a:buNone/>
            </a:pPr>
            <a:r>
              <a:rPr lang="fi-FI" dirty="0"/>
              <a:t>Ja  sitten vaihdatte osia.</a:t>
            </a:r>
          </a:p>
        </p:txBody>
      </p:sp>
    </p:spTree>
    <p:extLst>
      <p:ext uri="{BB962C8B-B14F-4D97-AF65-F5344CB8AC3E}">
        <p14:creationId xmlns:p14="http://schemas.microsoft.com/office/powerpoint/2010/main" val="24859842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C2F1FD0-A1DD-4346-9ABF-777293D20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0781" y="579815"/>
            <a:ext cx="6858699" cy="879869"/>
          </a:xfrm>
        </p:spPr>
        <p:txBody>
          <a:bodyPr>
            <a:normAutofit/>
          </a:bodyPr>
          <a:lstStyle/>
          <a:p>
            <a:r>
              <a:rPr lang="fi-FI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Ryhmän kehitysvaiheet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B33C563-CB39-4A4D-9057-B996DC784E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778466"/>
            <a:ext cx="5816600" cy="490756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fi-FI" dirty="0" err="1"/>
              <a:t>Tuckmanin</a:t>
            </a:r>
            <a:r>
              <a:rPr lang="fi-FI" dirty="0"/>
              <a:t> mukaan. </a:t>
            </a:r>
            <a:r>
              <a:rPr lang="fi-FI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 </a:t>
            </a:r>
          </a:p>
          <a:p>
            <a:pPr marL="0" indent="0">
              <a:buNone/>
            </a:pPr>
            <a:r>
              <a:rPr lang="fi-FI" sz="2800" b="1" i="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+mj-lt"/>
              </a:rPr>
              <a:t>Tehtäväkeskeiset ryhmät:</a:t>
            </a:r>
            <a:endParaRPr lang="fi-FI" sz="2800" dirty="0"/>
          </a:p>
          <a:p>
            <a:pPr marL="457200" indent="-457200">
              <a:buFont typeface="+mj-lt"/>
              <a:buAutoNum type="arabicPeriod"/>
            </a:pPr>
            <a:r>
              <a:rPr lang="fi-FI" sz="2800" dirty="0"/>
              <a:t>Muotoutumisvaihe</a:t>
            </a:r>
            <a:br>
              <a:rPr lang="fi-FI" sz="2800" dirty="0"/>
            </a:br>
            <a:endParaRPr lang="fi-FI" sz="2800" dirty="0"/>
          </a:p>
          <a:p>
            <a:pPr marL="457200" indent="-457200">
              <a:buFont typeface="+mj-lt"/>
              <a:buAutoNum type="arabicPeriod"/>
            </a:pPr>
            <a:r>
              <a:rPr lang="fi-FI" sz="2800" dirty="0"/>
              <a:t>Kuohuntavaihe</a:t>
            </a:r>
            <a:br>
              <a:rPr lang="fi-FI" sz="2800" dirty="0"/>
            </a:br>
            <a:endParaRPr lang="fi-FI" sz="2800" dirty="0"/>
          </a:p>
          <a:p>
            <a:pPr marL="457200" indent="-457200">
              <a:buFont typeface="+mj-lt"/>
              <a:buAutoNum type="arabicPeriod"/>
            </a:pPr>
            <a:r>
              <a:rPr lang="fi-FI" sz="2800" dirty="0"/>
              <a:t>Normien muotoutumisvaihe</a:t>
            </a:r>
            <a:br>
              <a:rPr lang="fi-FI" sz="2800" dirty="0"/>
            </a:br>
            <a:endParaRPr lang="fi-FI" sz="2800" dirty="0"/>
          </a:p>
          <a:p>
            <a:pPr marL="457200" indent="-457200">
              <a:buFont typeface="+mj-lt"/>
              <a:buAutoNum type="arabicPeriod"/>
            </a:pPr>
            <a:r>
              <a:rPr lang="fi-FI" sz="2800" dirty="0"/>
              <a:t>Tehtävän suorittamisvaihe</a:t>
            </a:r>
            <a:br>
              <a:rPr lang="fi-FI" sz="2800" dirty="0"/>
            </a:br>
            <a:endParaRPr lang="fi-FI" sz="2800" dirty="0"/>
          </a:p>
          <a:p>
            <a:pPr marL="457200" indent="-457200">
              <a:buFont typeface="+mj-lt"/>
              <a:buAutoNum type="arabicPeriod"/>
            </a:pPr>
            <a:r>
              <a:rPr lang="fi-FI" sz="2800" dirty="0"/>
              <a:t>Ryhmän toiminnan päättymisen vaihe</a:t>
            </a:r>
          </a:p>
          <a:p>
            <a:pPr marL="0" indent="0">
              <a:buNone/>
            </a:pPr>
            <a:endParaRPr lang="fi-FI" sz="1800" dirty="0"/>
          </a:p>
          <a:p>
            <a:pPr marL="0" indent="0" algn="ctr">
              <a:buNone/>
            </a:pPr>
            <a:r>
              <a:rPr lang="fi-FI" sz="1800" dirty="0"/>
              <a:t>Kopio ryhmän kehitysvaiheista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9B939D58-27FA-411B-BF7A-9B1732942F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5000" y="2658111"/>
            <a:ext cx="4521200" cy="3097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9645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701C299-2B15-4729-8FBA-B9BDD6838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9014" y="764373"/>
            <a:ext cx="5877186" cy="930203"/>
          </a:xfrm>
        </p:spPr>
        <p:txBody>
          <a:bodyPr>
            <a:normAutofit fontScale="90000"/>
          </a:bodyPr>
          <a:lstStyle/>
          <a:p>
            <a:pPr marL="457200" indent="-457200"/>
            <a:br>
              <a:rPr lang="fi-FI" dirty="0"/>
            </a:br>
            <a:br>
              <a:rPr lang="fi-FI" dirty="0"/>
            </a:br>
            <a:r>
              <a:rPr lang="fi-FI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1. Muotoutumisvaihe</a:t>
            </a:r>
            <a:br>
              <a:rPr lang="fi-FI" dirty="0"/>
            </a:br>
            <a:br>
              <a:rPr lang="fi-FI" dirty="0"/>
            </a:b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BE64091-170C-4A7E-9A43-5936A4619F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795244"/>
            <a:ext cx="10820400" cy="4423441"/>
          </a:xfrm>
        </p:spPr>
        <p:txBody>
          <a:bodyPr/>
          <a:lstStyle/>
          <a:p>
            <a:r>
              <a:rPr lang="fi-FI" sz="2400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Muotoutumisvaiheessa ryhmä orientoituu tehtävään. </a:t>
            </a:r>
          </a:p>
          <a:p>
            <a:r>
              <a:rPr lang="fi-FI" sz="2400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Perustehtävä saattaa olla vielä epäselvä. </a:t>
            </a:r>
          </a:p>
          <a:p>
            <a:r>
              <a:rPr lang="fi-FI" sz="2400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Suhdetasolla ryhmä etsii käyttäytymisen rajoja ja ryhmän sääntöjä.</a:t>
            </a:r>
          </a:p>
          <a:p>
            <a:r>
              <a:rPr lang="fi-FI" sz="2400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 Ryhmä on riippuvainen johtajastaan.</a:t>
            </a:r>
          </a:p>
          <a:p>
            <a:endParaRPr lang="fi-FI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90048E27-A9F3-4292-B3B5-BEFCB6E71A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9043" y="4006964"/>
            <a:ext cx="7687274" cy="2716170"/>
          </a:xfrm>
          <a:prstGeom prst="rect">
            <a:avLst/>
          </a:prstGeom>
        </p:spPr>
      </p:pic>
      <p:cxnSp>
        <p:nvCxnSpPr>
          <p:cNvPr id="6" name="Suora yhdysviiva 5">
            <a:extLst>
              <a:ext uri="{FF2B5EF4-FFF2-40B4-BE49-F238E27FC236}">
                <a16:creationId xmlns:a16="http://schemas.microsoft.com/office/drawing/2014/main" id="{AD93D9BE-95FE-4407-8D4C-E65306776E0F}"/>
              </a:ext>
            </a:extLst>
          </p:cNvPr>
          <p:cNvCxnSpPr/>
          <p:nvPr/>
        </p:nvCxnSpPr>
        <p:spPr>
          <a:xfrm>
            <a:off x="7851228" y="5474451"/>
            <a:ext cx="37837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7509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89DD5B5-6B4B-4E74-97CA-1D1660D6DE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2. Kuohuntavaihe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6A6E9C2-8104-4D10-AA42-C67268FAE2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4499855"/>
          </a:xfrm>
        </p:spPr>
        <p:txBody>
          <a:bodyPr/>
          <a:lstStyle/>
          <a:p>
            <a:r>
              <a:rPr lang="fi-FI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Kuohuntavaiheessa uskalletaan jo esittää omia, eriäviäkin mielipiteitä.</a:t>
            </a:r>
          </a:p>
          <a:p>
            <a:r>
              <a:rPr lang="fi-FI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 Ryhmän tehtävää ja johtajaa vastustetaan, ja konflikteja esiintyy.</a:t>
            </a:r>
          </a:p>
          <a:p>
            <a:r>
              <a:rPr lang="fi-FI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 Jäsenet testaavat omaa rooliaan ryhmässä.</a:t>
            </a:r>
          </a:p>
          <a:p>
            <a:pPr marL="0" indent="0">
              <a:buNone/>
            </a:pPr>
            <a:br>
              <a:rPr lang="fi-FI" dirty="0"/>
            </a:br>
            <a:endParaRPr lang="fi-FI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B710AB36-9207-4F7C-A9C0-498B775B20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8701" y="4278386"/>
            <a:ext cx="5116299" cy="2416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5750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A4B83F3-F543-4AE5-9016-02B5505A3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149" y="1573232"/>
            <a:ext cx="4704857" cy="1018966"/>
          </a:xfrm>
        </p:spPr>
        <p:txBody>
          <a:bodyPr anchor="b">
            <a:noAutofit/>
          </a:bodyPr>
          <a:lstStyle/>
          <a:p>
            <a:pPr algn="l"/>
            <a:r>
              <a:rPr lang="fi-FI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3. Normien </a:t>
            </a:r>
            <a:br>
              <a:rPr lang="fi-FI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fi-FI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muotoutumisvaihe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4A07DFB-F46B-4AA9-8AAC-461662FBBF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683" y="2798043"/>
            <a:ext cx="5024323" cy="3854112"/>
          </a:xfrm>
        </p:spPr>
        <p:txBody>
          <a:bodyPr>
            <a:normAutofit/>
          </a:bodyPr>
          <a:lstStyle/>
          <a:p>
            <a:r>
              <a:rPr lang="fi-FI" sz="2000" b="0" i="0" dirty="0">
                <a:effectLst/>
                <a:latin typeface="Verdana" panose="020B0604030504040204" pitchFamily="34" charset="0"/>
              </a:rPr>
              <a:t>Normien muotoutumisvaiheessa ryhmän toiminnalle alkaa muodostua normeja. </a:t>
            </a:r>
          </a:p>
          <a:p>
            <a:r>
              <a:rPr lang="fi-FI" sz="2000" b="0" i="0" dirty="0">
                <a:effectLst/>
                <a:latin typeface="Verdana" panose="020B0604030504040204" pitchFamily="34" charset="0"/>
              </a:rPr>
              <a:t>Tehtävätasolla ryhmän jäsenten yhteistyö ja avoimuus yleensä lisääntyvät. </a:t>
            </a:r>
          </a:p>
          <a:p>
            <a:r>
              <a:rPr lang="fi-FI" sz="2000" b="0" i="0" dirty="0">
                <a:effectLst/>
                <a:latin typeface="Verdana" panose="020B0604030504040204" pitchFamily="34" charset="0"/>
              </a:rPr>
              <a:t>Suhdetasolla ryhmän koheesio kehittyy ja tunne ryhmään kuulumisesta kasvaa.</a:t>
            </a:r>
          </a:p>
          <a:p>
            <a:pPr marL="0" indent="0">
              <a:buNone/>
            </a:pPr>
            <a:br>
              <a:rPr lang="fi-FI" sz="1600" dirty="0"/>
            </a:br>
            <a:endParaRPr lang="fi-FI" sz="1600" dirty="0"/>
          </a:p>
        </p:txBody>
      </p:sp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D25211A-4CA0-4B53-82BB-1EE7C7F3C7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51379" y="0"/>
            <a:ext cx="72406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00696A90-0FA0-4113-8FE6-66F7A2479F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28" t="7254" r="2" b="6518"/>
          <a:stretch/>
        </p:blipFill>
        <p:spPr>
          <a:xfrm>
            <a:off x="6428096" y="1118512"/>
            <a:ext cx="5549248" cy="485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3429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D866F1C-7084-4F22-9D00-D4E7B2516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4. Tehtävän suorittamisvaihe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2D4B473-C9DA-4572-AEB7-2EEA193DB0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610" y="2337172"/>
            <a:ext cx="6713290" cy="4088794"/>
          </a:xfrm>
        </p:spPr>
        <p:txBody>
          <a:bodyPr>
            <a:normAutofit fontScale="77500" lnSpcReduction="20000"/>
          </a:bodyPr>
          <a:lstStyle/>
          <a:p>
            <a:r>
              <a:rPr lang="fi-FI" sz="3600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Tehtävän suorittamisvaiheessa energia suunnataan työskentelyyn. </a:t>
            </a:r>
            <a:br>
              <a:rPr lang="fi-FI" sz="3600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</a:br>
            <a:endParaRPr lang="fi-FI" sz="3600" b="0" i="0" dirty="0">
              <a:solidFill>
                <a:srgbClr val="333333"/>
              </a:solidFill>
              <a:effectLst/>
              <a:latin typeface="Verdana" panose="020B0604030504040204" pitchFamily="34" charset="0"/>
            </a:endParaRPr>
          </a:p>
          <a:p>
            <a:r>
              <a:rPr lang="fi-FI" sz="3600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Toisia pyritään tukemaan tehtävän suorittamisessa, ja rooleista tulee joustavampia. </a:t>
            </a:r>
            <a:br>
              <a:rPr lang="fi-FI" sz="3600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</a:br>
            <a:endParaRPr lang="fi-FI" sz="3600" b="0" i="0" dirty="0">
              <a:solidFill>
                <a:srgbClr val="333333"/>
              </a:solidFill>
              <a:effectLst/>
              <a:latin typeface="Verdana" panose="020B0604030504040204" pitchFamily="34" charset="0"/>
            </a:endParaRPr>
          </a:p>
          <a:p>
            <a:r>
              <a:rPr lang="fi-FI" sz="3600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Ryhmän jäsenten erilaisuus koetaan usein vahvuudeksi.</a:t>
            </a:r>
          </a:p>
          <a:p>
            <a:pPr marL="0" indent="0">
              <a:buNone/>
            </a:pPr>
            <a:br>
              <a:rPr lang="fi-FI" dirty="0"/>
            </a:br>
            <a:endParaRPr lang="fi-FI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65C4F2E2-39E9-41A1-8C4D-79006F2703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49" t="14677" r="4260"/>
          <a:stretch/>
        </p:blipFill>
        <p:spPr>
          <a:xfrm>
            <a:off x="7200900" y="3301944"/>
            <a:ext cx="4211274" cy="2527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8083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6A43250-0549-4B8D-B60F-265988AA6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6616" y="764373"/>
            <a:ext cx="6489583" cy="1293028"/>
          </a:xfrm>
        </p:spPr>
        <p:txBody>
          <a:bodyPr>
            <a:normAutofit/>
          </a:bodyPr>
          <a:lstStyle/>
          <a:p>
            <a:r>
              <a:rPr lang="fi-FI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5. Ryhmän toiminnan päättymisen vaihe</a:t>
            </a:r>
          </a:p>
        </p:txBody>
      </p:sp>
      <p:pic>
        <p:nvPicPr>
          <p:cNvPr id="4" name="Kuva 3" descr="Kuva, joka sisältää kohteen seinä, unikko, kukka, kasvi&#10;&#10;Kuvaus luotu automaattisesti">
            <a:extLst>
              <a:ext uri="{FF2B5EF4-FFF2-40B4-BE49-F238E27FC236}">
                <a16:creationId xmlns:a16="http://schemas.microsoft.com/office/drawing/2014/main" id="{AD183344-5233-4705-99DD-FAFEDF224C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523"/>
          <a:stretch/>
        </p:blipFill>
        <p:spPr>
          <a:xfrm>
            <a:off x="685800" y="2501159"/>
            <a:ext cx="4521200" cy="3410926"/>
          </a:xfrm>
          <a:prstGeom prst="rect">
            <a:avLst/>
          </a:prstGeom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981185D-5047-495B-83E7-A81D660E8C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5100" y="2312006"/>
            <a:ext cx="6122100" cy="4024125"/>
          </a:xfrm>
        </p:spPr>
        <p:txBody>
          <a:bodyPr>
            <a:normAutofit/>
          </a:bodyPr>
          <a:lstStyle/>
          <a:p>
            <a:r>
              <a:rPr lang="fi-FI" b="0" i="0" dirty="0">
                <a:effectLst/>
                <a:latin typeface="Verdana" panose="020B0604030504040204" pitchFamily="34" charset="0"/>
              </a:rPr>
              <a:t>Ryhmän kehitysvaiheena voidaan pitää myös ryhmän toiminnan päättymistä, varsinkin jos ryhmä on muodostunut suorittamaan jotain tiettyä tehtävää. </a:t>
            </a:r>
          </a:p>
          <a:p>
            <a:pPr marL="0" indent="0">
              <a:buNone/>
            </a:pPr>
            <a:endParaRPr lang="fi-FI" b="0" i="0" dirty="0">
              <a:effectLst/>
              <a:latin typeface="Verdana" panose="020B0604030504040204" pitchFamily="34" charset="0"/>
            </a:endParaRPr>
          </a:p>
          <a:p>
            <a:r>
              <a:rPr lang="fi-FI" b="0" i="0" dirty="0">
                <a:effectLst/>
                <a:latin typeface="Verdana" panose="020B0604030504040204" pitchFamily="34" charset="0"/>
              </a:rPr>
              <a:t>Useat työhön liittyvät ryhmät saattavat muodostua juuri tiettyä tehtävää tai projektia varten, jolloin ryhmän elinkaaren ja kehitysvaiheiden merkitys korostuu.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06848168"/>
      </p:ext>
    </p:extLst>
  </p:cSld>
  <p:clrMapOvr>
    <a:masterClrMapping/>
  </p:clrMapOvr>
</p:sld>
</file>

<file path=ppt/theme/theme1.xml><?xml version="1.0" encoding="utf-8"?>
<a:theme xmlns:a="http://schemas.openxmlformats.org/drawingml/2006/main" name="Tiivistymisjuova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1408</Words>
  <Application>Microsoft Office PowerPoint</Application>
  <PresentationFormat>Laajakuva</PresentationFormat>
  <Paragraphs>164</Paragraphs>
  <Slides>30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30</vt:i4>
      </vt:variant>
    </vt:vector>
  </HeadingPairs>
  <TitlesOfParts>
    <vt:vector size="34" baseType="lpstr">
      <vt:lpstr>Arial</vt:lpstr>
      <vt:lpstr>Century Gothic</vt:lpstr>
      <vt:lpstr>Verdana</vt:lpstr>
      <vt:lpstr>Tiivistymisjuova</vt:lpstr>
      <vt:lpstr>Ryhmäilmiöt, roolit ja viestintää </vt:lpstr>
      <vt:lpstr>PowerPoint-esitys</vt:lpstr>
      <vt:lpstr>Mikä on Ryhmä?</vt:lpstr>
      <vt:lpstr>Ryhmän kehitysvaiheet</vt:lpstr>
      <vt:lpstr>  1. Muotoutumisvaihe  </vt:lpstr>
      <vt:lpstr>2. Kuohuntavaihe</vt:lpstr>
      <vt:lpstr>3. Normien  muotoutumisvaihe</vt:lpstr>
      <vt:lpstr>4. Tehtävän suorittamisvaihe</vt:lpstr>
      <vt:lpstr>5. Ryhmän toiminnan päättymisen vaihe</vt:lpstr>
      <vt:lpstr>Koko ryhmän tehtävä</vt:lpstr>
      <vt:lpstr>Ryhmien toiminta</vt:lpstr>
      <vt:lpstr>Ryhmien toiminta, koheesio</vt:lpstr>
      <vt:lpstr>Ryhmien toiminta</vt:lpstr>
      <vt:lpstr>Konfliktit eli ristiriidat</vt:lpstr>
      <vt:lpstr>Konfliktit eli erimielisyydet</vt:lpstr>
      <vt:lpstr>Roolit ryhmässä</vt:lpstr>
      <vt:lpstr>Roolit…</vt:lpstr>
      <vt:lpstr>Epäviralliset roolit</vt:lpstr>
      <vt:lpstr>Tehtäväkeskeiset roolit </vt:lpstr>
      <vt:lpstr>Suhdekeskeiset roolit</vt:lpstr>
      <vt:lpstr>Yksilökeskeiset roolit</vt:lpstr>
      <vt:lpstr>Vuorovaikutus ryhmässä</vt:lpstr>
      <vt:lpstr>Verbaalinen eli sanallinen viestintä</vt:lpstr>
      <vt:lpstr>Verbaalinen viestintä</vt:lpstr>
      <vt:lpstr>Nonverbaali eli sanaton viestintä</vt:lpstr>
      <vt:lpstr>Nonverbaali viestintä</vt:lpstr>
      <vt:lpstr>Nonverbaali viestintä</vt:lpstr>
      <vt:lpstr>Symbolinen lähentyminen</vt:lpstr>
      <vt:lpstr>Symbolinen lähentyminen</vt:lpstr>
      <vt:lpstr>pariTehtävä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Ryhmäilmiöt, roolit ja viestintää </dc:title>
  <dc:creator>Pirnes Leena</dc:creator>
  <cp:lastModifiedBy>Väkevä Sirke</cp:lastModifiedBy>
  <cp:revision>1</cp:revision>
  <dcterms:created xsi:type="dcterms:W3CDTF">2021-11-22T12:39:08Z</dcterms:created>
  <dcterms:modified xsi:type="dcterms:W3CDTF">2021-11-23T11:53:09Z</dcterms:modified>
</cp:coreProperties>
</file>