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87" r:id="rId7"/>
    <p:sldId id="260" r:id="rId8"/>
    <p:sldId id="289" r:id="rId9"/>
    <p:sldId id="261" r:id="rId10"/>
    <p:sldId id="290" r:id="rId11"/>
    <p:sldId id="262" r:id="rId12"/>
    <p:sldId id="291" r:id="rId13"/>
    <p:sldId id="263" r:id="rId14"/>
    <p:sldId id="292" r:id="rId15"/>
    <p:sldId id="285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81" r:id="rId24"/>
    <p:sldId id="282" r:id="rId25"/>
    <p:sldId id="283" r:id="rId26"/>
    <p:sldId id="284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8C852-1D56-41A0-A478-0D2BC8A704DE}" v="1" dt="2022-09-20T08:09:24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kkanen Tiina" userId="092e2c37-1cc5-4266-934d-517e6f02ebd6" providerId="ADAL" clId="{91C8C852-1D56-41A0-A478-0D2BC8A704DE}"/>
    <pc:docChg chg="custSel addSld modSld sldOrd">
      <pc:chgData name="Pekkanen Tiina" userId="092e2c37-1cc5-4266-934d-517e6f02ebd6" providerId="ADAL" clId="{91C8C852-1D56-41A0-A478-0D2BC8A704DE}" dt="2022-09-23T05:10:34.980" v="1210" actId="20577"/>
      <pc:docMkLst>
        <pc:docMk/>
      </pc:docMkLst>
      <pc:sldChg chg="modSp new mod">
        <pc:chgData name="Pekkanen Tiina" userId="092e2c37-1cc5-4266-934d-517e6f02ebd6" providerId="ADAL" clId="{91C8C852-1D56-41A0-A478-0D2BC8A704DE}" dt="2022-09-20T08:11:39.117" v="280" actId="20577"/>
        <pc:sldMkLst>
          <pc:docMk/>
          <pc:sldMk cId="1989580493" sldId="287"/>
        </pc:sldMkLst>
        <pc:spChg chg="mod">
          <ac:chgData name="Pekkanen Tiina" userId="092e2c37-1cc5-4266-934d-517e6f02ebd6" providerId="ADAL" clId="{91C8C852-1D56-41A0-A478-0D2BC8A704DE}" dt="2022-09-20T06:53:56.170" v="36" actId="20577"/>
          <ac:spMkLst>
            <pc:docMk/>
            <pc:sldMk cId="1989580493" sldId="287"/>
            <ac:spMk id="2" creationId="{BFDFB03B-4D25-A3B6-D30A-E4AFE995820F}"/>
          </ac:spMkLst>
        </pc:spChg>
        <pc:spChg chg="mod">
          <ac:chgData name="Pekkanen Tiina" userId="092e2c37-1cc5-4266-934d-517e6f02ebd6" providerId="ADAL" clId="{91C8C852-1D56-41A0-A478-0D2BC8A704DE}" dt="2022-09-20T08:11:39.117" v="280" actId="20577"/>
          <ac:spMkLst>
            <pc:docMk/>
            <pc:sldMk cId="1989580493" sldId="287"/>
            <ac:spMk id="3" creationId="{DFF47C41-C6CB-D6A3-240D-885CD0FD4D3D}"/>
          </ac:spMkLst>
        </pc:spChg>
      </pc:sldChg>
      <pc:sldChg chg="modSp new mod ord">
        <pc:chgData name="Pekkanen Tiina" userId="092e2c37-1cc5-4266-934d-517e6f02ebd6" providerId="ADAL" clId="{91C8C852-1D56-41A0-A478-0D2BC8A704DE}" dt="2022-09-20T08:09:24.815" v="173" actId="20577"/>
        <pc:sldMkLst>
          <pc:docMk/>
          <pc:sldMk cId="4053023806" sldId="288"/>
        </pc:sldMkLst>
        <pc:spChg chg="mod">
          <ac:chgData name="Pekkanen Tiina" userId="092e2c37-1cc5-4266-934d-517e6f02ebd6" providerId="ADAL" clId="{91C8C852-1D56-41A0-A478-0D2BC8A704DE}" dt="2022-09-20T08:09:19.550" v="171" actId="20577"/>
          <ac:spMkLst>
            <pc:docMk/>
            <pc:sldMk cId="4053023806" sldId="288"/>
            <ac:spMk id="2" creationId="{B00962F6-1C4C-E53A-ABAF-C11CB7A93F06}"/>
          </ac:spMkLst>
        </pc:spChg>
        <pc:spChg chg="mod">
          <ac:chgData name="Pekkanen Tiina" userId="092e2c37-1cc5-4266-934d-517e6f02ebd6" providerId="ADAL" clId="{91C8C852-1D56-41A0-A478-0D2BC8A704DE}" dt="2022-09-20T08:09:24.815" v="173" actId="20577"/>
          <ac:spMkLst>
            <pc:docMk/>
            <pc:sldMk cId="4053023806" sldId="288"/>
            <ac:spMk id="3" creationId="{F331BC9D-B2E6-4DFE-81D6-F81F8E0BD90D}"/>
          </ac:spMkLst>
        </pc:spChg>
      </pc:sldChg>
      <pc:sldChg chg="modSp new mod">
        <pc:chgData name="Pekkanen Tiina" userId="092e2c37-1cc5-4266-934d-517e6f02ebd6" providerId="ADAL" clId="{91C8C852-1D56-41A0-A478-0D2BC8A704DE}" dt="2022-09-23T05:03:35.094" v="646" actId="20577"/>
        <pc:sldMkLst>
          <pc:docMk/>
          <pc:sldMk cId="45260890" sldId="289"/>
        </pc:sldMkLst>
        <pc:spChg chg="mod">
          <ac:chgData name="Pekkanen Tiina" userId="092e2c37-1cc5-4266-934d-517e6f02ebd6" providerId="ADAL" clId="{91C8C852-1D56-41A0-A478-0D2BC8A704DE}" dt="2022-09-23T04:58:39.943" v="321" actId="20577"/>
          <ac:spMkLst>
            <pc:docMk/>
            <pc:sldMk cId="45260890" sldId="289"/>
            <ac:spMk id="2" creationId="{ADC32860-245E-AED3-3EF1-B3EBB47C50B8}"/>
          </ac:spMkLst>
        </pc:spChg>
        <pc:spChg chg="mod">
          <ac:chgData name="Pekkanen Tiina" userId="092e2c37-1cc5-4266-934d-517e6f02ebd6" providerId="ADAL" clId="{91C8C852-1D56-41A0-A478-0D2BC8A704DE}" dt="2022-09-23T05:03:35.094" v="646" actId="20577"/>
          <ac:spMkLst>
            <pc:docMk/>
            <pc:sldMk cId="45260890" sldId="289"/>
            <ac:spMk id="3" creationId="{9023F285-3C0A-A7EE-A974-6C29AAD394E0}"/>
          </ac:spMkLst>
        </pc:spChg>
      </pc:sldChg>
      <pc:sldChg chg="modSp new mod">
        <pc:chgData name="Pekkanen Tiina" userId="092e2c37-1cc5-4266-934d-517e6f02ebd6" providerId="ADAL" clId="{91C8C852-1D56-41A0-A478-0D2BC8A704DE}" dt="2022-09-23T05:07:41.257" v="853" actId="20577"/>
        <pc:sldMkLst>
          <pc:docMk/>
          <pc:sldMk cId="4241837545" sldId="290"/>
        </pc:sldMkLst>
        <pc:spChg chg="mod">
          <ac:chgData name="Pekkanen Tiina" userId="092e2c37-1cc5-4266-934d-517e6f02ebd6" providerId="ADAL" clId="{91C8C852-1D56-41A0-A478-0D2BC8A704DE}" dt="2022-09-23T05:06:05.096" v="689" actId="20577"/>
          <ac:spMkLst>
            <pc:docMk/>
            <pc:sldMk cId="4241837545" sldId="290"/>
            <ac:spMk id="2" creationId="{5476B4D3-53FB-E739-C265-13CF71DEAE5F}"/>
          </ac:spMkLst>
        </pc:spChg>
        <pc:spChg chg="mod">
          <ac:chgData name="Pekkanen Tiina" userId="092e2c37-1cc5-4266-934d-517e6f02ebd6" providerId="ADAL" clId="{91C8C852-1D56-41A0-A478-0D2BC8A704DE}" dt="2022-09-23T05:07:41.257" v="853" actId="20577"/>
          <ac:spMkLst>
            <pc:docMk/>
            <pc:sldMk cId="4241837545" sldId="290"/>
            <ac:spMk id="3" creationId="{B1D05428-DD0E-9E0E-7A8B-E5FE034CE4C6}"/>
          </ac:spMkLst>
        </pc:spChg>
      </pc:sldChg>
      <pc:sldChg chg="modSp new mod">
        <pc:chgData name="Pekkanen Tiina" userId="092e2c37-1cc5-4266-934d-517e6f02ebd6" providerId="ADAL" clId="{91C8C852-1D56-41A0-A478-0D2BC8A704DE}" dt="2022-09-23T05:09:31.727" v="1053" actId="20577"/>
        <pc:sldMkLst>
          <pc:docMk/>
          <pc:sldMk cId="2421900627" sldId="291"/>
        </pc:sldMkLst>
        <pc:spChg chg="mod">
          <ac:chgData name="Pekkanen Tiina" userId="092e2c37-1cc5-4266-934d-517e6f02ebd6" providerId="ADAL" clId="{91C8C852-1D56-41A0-A478-0D2BC8A704DE}" dt="2022-09-23T05:08:27.754" v="895" actId="20577"/>
          <ac:spMkLst>
            <pc:docMk/>
            <pc:sldMk cId="2421900627" sldId="291"/>
            <ac:spMk id="2" creationId="{62FB41FA-0ABC-1CDC-C771-2F1953695A4C}"/>
          </ac:spMkLst>
        </pc:spChg>
        <pc:spChg chg="mod">
          <ac:chgData name="Pekkanen Tiina" userId="092e2c37-1cc5-4266-934d-517e6f02ebd6" providerId="ADAL" clId="{91C8C852-1D56-41A0-A478-0D2BC8A704DE}" dt="2022-09-23T05:09:31.727" v="1053" actId="20577"/>
          <ac:spMkLst>
            <pc:docMk/>
            <pc:sldMk cId="2421900627" sldId="291"/>
            <ac:spMk id="3" creationId="{800AB2DC-7477-E620-4BA7-7D7ECF567F98}"/>
          </ac:spMkLst>
        </pc:spChg>
      </pc:sldChg>
      <pc:sldChg chg="modSp new mod">
        <pc:chgData name="Pekkanen Tiina" userId="092e2c37-1cc5-4266-934d-517e6f02ebd6" providerId="ADAL" clId="{91C8C852-1D56-41A0-A478-0D2BC8A704DE}" dt="2022-09-23T05:10:34.980" v="1210" actId="20577"/>
        <pc:sldMkLst>
          <pc:docMk/>
          <pc:sldMk cId="2231115325" sldId="292"/>
        </pc:sldMkLst>
        <pc:spChg chg="mod">
          <ac:chgData name="Pekkanen Tiina" userId="092e2c37-1cc5-4266-934d-517e6f02ebd6" providerId="ADAL" clId="{91C8C852-1D56-41A0-A478-0D2BC8A704DE}" dt="2022-09-23T05:09:45.870" v="1087" actId="20577"/>
          <ac:spMkLst>
            <pc:docMk/>
            <pc:sldMk cId="2231115325" sldId="292"/>
            <ac:spMk id="2" creationId="{D3AC1564-A927-D20A-D501-EFD5DCAFA8D3}"/>
          </ac:spMkLst>
        </pc:spChg>
        <pc:spChg chg="mod">
          <ac:chgData name="Pekkanen Tiina" userId="092e2c37-1cc5-4266-934d-517e6f02ebd6" providerId="ADAL" clId="{91C8C852-1D56-41A0-A478-0D2BC8A704DE}" dt="2022-09-23T05:10:34.980" v="1210" actId="20577"/>
          <ac:spMkLst>
            <pc:docMk/>
            <pc:sldMk cId="2231115325" sldId="292"/>
            <ac:spMk id="3" creationId="{C229757F-83F6-32D5-3CF0-9521862D2A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leenalaakso.fi/2016/01/ryhman-ohjaajan-toiminta-koulutusryhma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A2F90-BF1B-4629-8ED3-CC6B3F2AC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339431" cy="1825096"/>
          </a:xfrm>
        </p:spPr>
        <p:txBody>
          <a:bodyPr/>
          <a:lstStyle/>
          <a:p>
            <a:pPr algn="ctr"/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Ryhmäilmiöt, roolit ja viestintää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87F64A-1EB3-4D14-B74F-8030FE7E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NYO – YRHO </a:t>
            </a:r>
          </a:p>
        </p:txBody>
      </p:sp>
    </p:spTree>
    <p:extLst>
      <p:ext uri="{BB962C8B-B14F-4D97-AF65-F5344CB8AC3E}">
        <p14:creationId xmlns:p14="http://schemas.microsoft.com/office/powerpoint/2010/main" val="53344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76B4D3-53FB-E739-C265-13CF71DE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Normien muotoutumisvaihe – kuinka toimin?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D05428-DD0E-9E0E-7A8B-E5FE034CE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Ohjaaja on vastuussa, että ryhmä toteuttaa asetettua tehtävää</a:t>
            </a:r>
          </a:p>
          <a:p>
            <a:r>
              <a:rPr lang="fi-FI" dirty="0"/>
              <a:t>Kun homma toimii, ohjaaja voi jäädä sivummalle seuraamaan tilannetta</a:t>
            </a:r>
          </a:p>
        </p:txBody>
      </p:sp>
    </p:spTree>
    <p:extLst>
      <p:ext uri="{BB962C8B-B14F-4D97-AF65-F5344CB8AC3E}">
        <p14:creationId xmlns:p14="http://schemas.microsoft.com/office/powerpoint/2010/main" val="424183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866F1C-7084-4F22-9D00-D4E7B251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Tehtävän suorittamisvaihe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B473-C9DA-4572-AEB7-2EEA193D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10" y="2337172"/>
            <a:ext cx="6713290" cy="4088794"/>
          </a:xfrm>
        </p:spPr>
        <p:txBody>
          <a:bodyPr>
            <a:normAutofit fontScale="77500" lnSpcReduction="20000"/>
          </a:bodyPr>
          <a:lstStyle/>
          <a:p>
            <a: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Tehtävän suorittamisvaiheessa energia suunnataan työskentelyyn. </a:t>
            </a:r>
            <a:b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fi-FI" sz="36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Toisia pyritään tukemaan tehtävän suorittamisessa, ja rooleista tulee joustavampia. </a:t>
            </a:r>
            <a:b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fi-FI" sz="36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fi-FI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jäsenten erilaisuus koetaan usein vahvuudeksi.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5C4F2E2-39E9-41A1-8C4D-79006F270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" t="14677" r="4260"/>
          <a:stretch/>
        </p:blipFill>
        <p:spPr>
          <a:xfrm>
            <a:off x="7200900" y="3301944"/>
            <a:ext cx="4211274" cy="25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B41FA-0ABC-1CDC-C771-2F195369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Tehtävän suorittamisvaihe- kuinka toimin?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AB2DC-7477-E620-4BA7-7D7ECF56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Ohjaajan tehtävänä on antaa positiivista palautetta ja pitää motivaatiota yllä</a:t>
            </a:r>
          </a:p>
          <a:p>
            <a:r>
              <a:rPr lang="fi-FI" dirty="0"/>
              <a:t>Myös uusien haasteiden etsiminen voi olla tarpeen</a:t>
            </a:r>
          </a:p>
        </p:txBody>
      </p:sp>
    </p:spTree>
    <p:extLst>
      <p:ext uri="{BB962C8B-B14F-4D97-AF65-F5344CB8AC3E}">
        <p14:creationId xmlns:p14="http://schemas.microsoft.com/office/powerpoint/2010/main" val="242190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43250-0549-4B8D-B60F-265988AA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616" y="764373"/>
            <a:ext cx="6489583" cy="129302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Ryhmän toiminnan päättymisen vaihe</a:t>
            </a:r>
          </a:p>
        </p:txBody>
      </p:sp>
      <p:pic>
        <p:nvPicPr>
          <p:cNvPr id="4" name="Kuva 3" descr="Kuva, joka sisältää kohteen seinä, unikko, kukka, kasvi&#10;&#10;Kuvaus luotu automaattisesti">
            <a:extLst>
              <a:ext uri="{FF2B5EF4-FFF2-40B4-BE49-F238E27FC236}">
                <a16:creationId xmlns:a16="http://schemas.microsoft.com/office/drawing/2014/main" id="{AD183344-5233-4705-99DD-FAFEDF224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3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1185D-5047-495B-83E7-A81D660E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100" y="2312006"/>
            <a:ext cx="6122100" cy="4024125"/>
          </a:xfrm>
        </p:spPr>
        <p:txBody>
          <a:bodyPr>
            <a:normAutofit/>
          </a:bodyPr>
          <a:lstStyle/>
          <a:p>
            <a:r>
              <a:rPr lang="fi-FI" b="0" i="0" dirty="0">
                <a:effectLst/>
                <a:latin typeface="Verdana" panose="020B0604030504040204" pitchFamily="34" charset="0"/>
              </a:rPr>
              <a:t>Ryhmän kehitysvaiheena voidaan pitää myös ryhmän toiminnan päättymistä, varsinkin jos ryhmä on muodostunut suorittamaan jotain tiettyä tehtävää. </a:t>
            </a:r>
          </a:p>
          <a:p>
            <a:pPr marL="0" indent="0">
              <a:buNone/>
            </a:pPr>
            <a:endParaRPr lang="fi-FI" b="0" i="0" dirty="0">
              <a:effectLst/>
              <a:latin typeface="Verdana" panose="020B0604030504040204" pitchFamily="34" charset="0"/>
            </a:endParaRPr>
          </a:p>
          <a:p>
            <a:r>
              <a:rPr lang="fi-FI" b="0" i="0" dirty="0">
                <a:effectLst/>
                <a:latin typeface="Verdana" panose="020B0604030504040204" pitchFamily="34" charset="0"/>
              </a:rPr>
              <a:t>Useat työhön liittyvät ryhmät saattavat muodostua juuri tiettyä tehtävää tai projektia varten, jolloin ryhmän elinkaaren ja kehitysvaiheiden merkitys korostuu.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84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AC1564-A927-D20A-D501-EFD5DCAF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Päättymisen vaihe –miten toimin?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29757F-83F6-32D5-3CF0-9521862D2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Voidaan pysähtyä muistelemaan yhteisiä hetkiä</a:t>
            </a:r>
          </a:p>
          <a:p>
            <a:r>
              <a:rPr lang="fi-FI" dirty="0"/>
              <a:t>Ohjaajan tulee antaa tilaa tunteille ja ajatuksille</a:t>
            </a:r>
          </a:p>
        </p:txBody>
      </p:sp>
    </p:spTree>
    <p:extLst>
      <p:ext uri="{BB962C8B-B14F-4D97-AF65-F5344CB8AC3E}">
        <p14:creationId xmlns:p14="http://schemas.microsoft.com/office/powerpoint/2010/main" val="223111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D82B3C-AE88-4BA5-BE15-04EF15A5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894" y="764373"/>
            <a:ext cx="6548306" cy="129302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Koko ryhmän tehtävä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FD4A5E-E64C-4042-9813-DD238A702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" r="11405"/>
          <a:stretch/>
        </p:blipFill>
        <p:spPr>
          <a:xfrm rot="20540463">
            <a:off x="685800" y="2501159"/>
            <a:ext cx="4521200" cy="341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6A5C04-2967-4746-9CCC-469EF1865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1895768"/>
            <a:ext cx="5816600" cy="477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- Tehkää tilaa lattialle – pöydät ja tuolit sivuun.</a:t>
            </a:r>
          </a:p>
          <a:p>
            <a:pPr marL="0" indent="0">
              <a:buNone/>
            </a:pPr>
            <a:r>
              <a:rPr lang="fi-FI" sz="2400" dirty="0"/>
              <a:t>- Ottakaa kengät pois jalasta.</a:t>
            </a:r>
          </a:p>
          <a:p>
            <a:pPr marL="0" indent="0">
              <a:buNone/>
            </a:pPr>
            <a:r>
              <a:rPr lang="fi-FI" sz="2400" dirty="0"/>
              <a:t>- Asetelkaa kengät tilan keskelle niin, että ne kuvaavat ryhmän eri vaiheita.</a:t>
            </a:r>
          </a:p>
          <a:p>
            <a:pPr marL="0" indent="0">
              <a:buNone/>
            </a:pPr>
            <a:r>
              <a:rPr lang="fi-FI" sz="2400" dirty="0"/>
              <a:t>- Ensin tutustumisvaihe.</a:t>
            </a:r>
          </a:p>
          <a:p>
            <a:pPr marL="0" indent="0">
              <a:buNone/>
            </a:pPr>
            <a:r>
              <a:rPr lang="fi-FI" sz="2400" dirty="0"/>
              <a:t>- Sitten kuohuntavaihe</a:t>
            </a:r>
          </a:p>
          <a:p>
            <a:pPr marL="0" indent="0">
              <a:buNone/>
            </a:pPr>
            <a:r>
              <a:rPr lang="fi-FI" sz="2400" dirty="0"/>
              <a:t>- Sitten normien muotoutumisvaihe.</a:t>
            </a:r>
          </a:p>
          <a:p>
            <a:pPr marL="0" indent="0">
              <a:buNone/>
            </a:pPr>
            <a:r>
              <a:rPr lang="fi-FI" sz="2400" dirty="0"/>
              <a:t>- Sitten tehtävän suorittamisvaihe.</a:t>
            </a:r>
          </a:p>
          <a:p>
            <a:pPr marL="0" indent="0">
              <a:buNone/>
            </a:pPr>
            <a:r>
              <a:rPr lang="fi-FI" sz="2400" dirty="0"/>
              <a:t>- Ja toiminnan päättymisen vaihe. </a:t>
            </a:r>
          </a:p>
        </p:txBody>
      </p:sp>
    </p:spTree>
    <p:extLst>
      <p:ext uri="{BB962C8B-B14F-4D97-AF65-F5344CB8AC3E}">
        <p14:creationId xmlns:p14="http://schemas.microsoft.com/office/powerpoint/2010/main" val="390672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5D211B-2AEF-4653-9C21-904B1544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9C9E7A-D57C-4415-A1D1-3D195F291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0634"/>
            <a:ext cx="10820400" cy="4558051"/>
          </a:xfrm>
        </p:spPr>
        <p:txBody>
          <a:bodyPr>
            <a:normAutofit/>
          </a:bodyPr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Ryhmillä on erilaisia </a:t>
            </a:r>
            <a:r>
              <a:rPr lang="fi-FI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perustehtäviä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Perustehtävällä tarkoitetaan sitä, miksi ryhmä on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alunperin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muodostunut ja mitä tavoitteita se pyrkii täyttämään.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Esimerkiksi opiskeluryhmän perustehtävä on oppiminen.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perustehtävä vaikuttaa siihen, millaista vuorovaikutus ryhmän sisällä on.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Perustehtävästä riippumatta ryhmät tasapainoilevat asiatehtävien ja suhdetehtävien välillä.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Asiatehtävät sisältävät mm. perustehtävästä ja työn suorittamisesta huolehtimisen.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Suhdetehtäviin kuuluu mm. tuen antaminen ja koheesiosta huolehtiminen.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54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06ED7-6740-4024-B337-7B586990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toiminta, koheesio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463760-C9AB-4028-B8AC-F29FD18F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Koheesiolla tarkoitetaan ryhmän kiinteyttä ja sen jäsenten halua pysyä ryhmässä.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Kun jäsenet haluavat kuulua ryhmään, he ovat todennäköisemmin sitoutuneita ryhmän tavoitteeseen.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Koheesio voi joissain tilanteissa olla liian suuri, jolloin voidaan ajautua ryhmäajatteluun.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8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E07770-AD0E-4D34-BE38-ACC7B25B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14899F-8E01-4476-AA8E-CE32C1F0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Suhdetehtävistä huolehditaan relationaalisen viestinnän avulla.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Kaikki ryhmän suhdetasoon liittyvä vuorovaikutus on relationaalista viestintää.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Sitä on aina olemassa, vaikka suhdetason asioista ei suoraan puhuttaisikaan.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Relationaalista viestintää on sekin, miten toisiin suhtaudutaan.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Relationaalinen viestintä voi ilmetä positiivisena, esimerkiksi tuen antamisena, tai negatiivisena, kuten väheksynnän osoittamisena.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885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A57BBB-3930-4509-B465-4486D4AE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Konfliktit eli ristiriidat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47C8AB-F98F-4581-8E2C-7E9F0748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 koostuu erilaisista yksilöistä, joten ryhmätilanteissa joudutaan kohtaamaan erilaisia mielipiteitä, toimintatapoja ja tavoitteita.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Eriävät mielipiteet ja tavoitteet saattavat synnyttää konflikteja. Konfliktilla tarkoitetaan verbaalisesti tai nonverbaalisesti ilmaistua ristiriitaa vähintään kahden ryhmän jäsenen välillä.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Yleensä konfliktin osapuolilla on erilaiset mielipiteet ryhmän tavoitteesta ja sen saavuttamiskeinoista.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Lisäksi toisen osapuolen tavoitteet koetaan usein esteenä omien tavoitteiden saavuttamiselle.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7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1C98D8-4ABD-4594-81F8-8368DBE55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D90489-9140-47CC-BF00-7F10F14A2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59E519-85ED-4C16-9290-533A677A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10018"/>
            <a:ext cx="3306742" cy="470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Millaisia kokemuksia sinulla on ryhmässä olemisesta ja toimimisesta?</a:t>
            </a:r>
          </a:p>
          <a:p>
            <a:pPr marL="0" indent="0" algn="ctr">
              <a:buNone/>
            </a:pPr>
            <a:endParaRPr lang="fi-FI" sz="2800" dirty="0"/>
          </a:p>
          <a:p>
            <a:pPr marL="0" indent="0" algn="ctr">
              <a:buNone/>
            </a:pPr>
            <a:r>
              <a:rPr lang="fi-FI" sz="1900" i="1" dirty="0"/>
              <a:t>Jakaudutaan pareiksi, kerrotaan kokemus toiselle. Lopuksi käydään koonti millaisia kokemuksia tuli esiin.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AFA412E3-3421-4E3C-A0AE-FC682B1E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56B280-FCAC-45AE-B400-1612CEBF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1419773"/>
            <a:ext cx="6127287" cy="44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FE1EE2-6657-4843-A6DF-07DD0830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Konfliktit eli erimielisyydet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098B6A-3A03-45CA-8692-DD6F902A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Erimielisyydet ja konfliktit ovat luonnollisia ja väistämättömiä ilmiöitä aina kun erilaiset ihmiset kokoontuvat yhteen. Konfliktin voi aiheuttaa esimerkiksi: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asiatason erimielisyys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erimielisyys menettelytavoissa (esimerkiksi kuinka ryhmä suorittaa perustehtäväänsä.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erimielisyys ryhmän työnjaosta ja sen tasapuolisuudesta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jäsenten väliset suhteet tai ilmapiiri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9521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23EFFF-2FCA-4AEC-828F-9C86A667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Roolit ryhmässä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30AC0-A41D-4F09-87B7-5485E52F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161284"/>
          </a:xfrm>
        </p:spPr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Roolin käsitettä käytetään monissa eri yhteyksissä.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Ryhmätilanteessa rooli tarkoittaa sellaista ryhmän jäsenen käyttäytymistä tai osallistumistapaa, jota muut häneltä odottavat.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Jokaiselle ryhmän jäsenelle kehittyy ryhmän vuorovaikutuksessa rooli tai rooleja.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Roolit voivat olla vakiintuneita kaavoja yksilön käyttäytymisessä, mutta usein ne kuitenkin vaihtelevat tilanteesta toiseen.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Roolit ovat välttämättömiä, jotta ryhmä voisi toimia hyvin.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Jos yksi jäsen lähtee ryhmästä pois, ryhmän roolirakenne voi muuttua ja tehtävät jakaantua uudelleen.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55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ECECE-3A96-4B23-BB3C-47A04D31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Roolit…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6504F5-1AF3-4D68-8381-D77B3A4C8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Ryhmässä voi olla virallisia ja epävirallisia rooleja.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Viralliset roolit ovat ennalta määrättyjä tai niistä voidaan sopia yhdessä, esimerkiksi kokoukselle voidaan valita puheenjohtaja.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Epäviralliset roolit ilmenevät ryhmän jäsenen toistuvana käyttäytymisenä. Ne muodostuvat ja kehittyvät ryhmän vuorovaikutuksessa.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perustehtävä ja jäsenten väliset suhteet vaikuttavat siihen, millaisia rooleja ryhmässä syntyy.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21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5F5F2E-894D-4229-AA10-E1FCD9AF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Epäviralliset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468A17-BE7D-416F-8C0B-ACFA64259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Epävirallisia rooleja voidaan ryhmitellä esimerkiksi seuraavasti:</a:t>
            </a:r>
          </a:p>
          <a:p>
            <a:pPr marL="0" indent="0" algn="l">
              <a:buNone/>
            </a:pPr>
            <a:endParaRPr lang="fi-FI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Tehtäväkeskeiset roolit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Suhdekeskeiset roolit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Yksilökeskeiset roolit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675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347C4-6A59-4E16-93AE-A9F08204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Tehtäväkeskeiset roolit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CE13AD-8DD1-4363-845E-74CC3E741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auttavat ryhmää saavuttamaan tavoitettaan.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Tällaisia rooleja ovat esimerkiksi arvioija, joka arvioi kriittisesti ryhmän suoritusta, ja ehdottaja, joka tekee uusia ehdotuksia ja avaa näkökulmia käsiteltävään asiaan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260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47B77C-C2AA-4D07-9C16-3369D4EB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Suhdekeskeiset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B6A1FA-6563-441C-8366-32B80479C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ylläpitävät ja kehittävät jäsenten välisiä suhteita ja ilmapiiriä.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Näihin rooleihin kuuluvat esimerkiksi sovittelija, joka konfliktitilanteessa pyrkii kompromisseihin, ja portinvartija, joka pyrkii pitämään viestintäkanavat avoimina ja rohkaisee kaikkia osallistumaan.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Portinvartija voi toimia myös päinvastaisesti eli pantata tietoa.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239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3B940-175F-45BF-8407-81BD5DA2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Yksilökeskeiset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97DD60-3DE2-4493-BDC9-91901C5EC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liittyvät yksilön taipumuksiin toimia.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Tällaiset roolit eivät palvele ryhmän perustehtävää vaan yksilön omia tavoitteita.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Yksilökeskeisiin rooleihin kuuluvat esimerkiksi vastarannan kiiski, joka vastustaa kaikkea, ja dominoija, joka pyrkii johtamaan ja manipuloimaan muita.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736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D73C52-3F3E-483F-B8C5-519E0BB6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Vuorovaikutus ryhmässä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63A8CF-85A8-4A3F-BB54-022E8FD90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Ryhmää ei ole ilman vuorovaikutusta ryhmän jäsenten välillä.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Vuorovaikutus käynnistää ryhmien toiminnan ja myös ylläpitää sitä.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toimintaa voidaankin analysoida tarkastelemalla ryhmän jäsenten vuorovaikutusta.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Ryhmissä saadaan kokemusta niiden toiminnasta ja vuorovaikutuksesta.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Aiemmissa ryhmätilanteissa opitut tiedot ja taidot vaikuttavat seuraaviin ryhmätilanteisiin.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Ryhmäläinen omaksuu usein saman roolin uudessa ryhmässä, mihin on tottunut aiemmin</a:t>
            </a:r>
          </a:p>
          <a:p>
            <a:pPr algn="l"/>
            <a:endParaRPr lang="fi-FI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093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0794C-0704-442C-8572-F5AB48EF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Verbaalinen eli sanallinen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9C0239-0723-4014-907B-AF71B5EF4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Kieli eli sanoista rakentuva merkkijärjestelmä on verbaalisen eli sanallisen viestinnän perusta.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Asiasisältöjä rakennetaan suureksi osaksi kielen avulla, koska usein sillä voidaan ilmaista asioita täsmällisimmin.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Kielellinen käyttäytyminen on yleensä tiedostettua: viestijä on itse selvillä siitä, mitä sanoo.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Verbaalisen viestinnän sisällön taso korostuu erityisesti tehtäväkeskeisissä ryhmissä, joissa käsiteltävät asiat saattavat olla hyvin moniulotteisia.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685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FB9C53-091B-4A22-BC66-D1FC9FD4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Verbaalinen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EF1F10-25BA-4345-8E8F-D7BAEE88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Jokainen viestijä antaa sanoille ja asioille merkityksiä omien kokemustensa sekä viestintätilanteen perusteella.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Ryhmäviestintätilanteessa kehittyy ryhmän oma, yhteinen kieli.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Samalla sanoille ja asioille syntyy täysin uusia, ryhmälle yhteisiä merkityksiä.</a:t>
            </a:r>
          </a:p>
          <a:p>
            <a:r>
              <a:rPr lang="fi-FI" dirty="0">
                <a:solidFill>
                  <a:srgbClr val="333333"/>
                </a:solidFill>
                <a:latin typeface="Verdana" panose="020B0604030504040204" pitchFamily="34" charset="0"/>
              </a:rPr>
              <a:t>V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iestintä on prosessi, jossa rakennetaan ja vastaanotetaan sanomia ja luodaan merkityksiä.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623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1C5B5-E9B8-4CBB-9368-66B3E53E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54" y="714039"/>
            <a:ext cx="4872606" cy="1293028"/>
          </a:xfrm>
        </p:spPr>
        <p:txBody>
          <a:bodyPr/>
          <a:lstStyle/>
          <a:p>
            <a:pPr algn="l"/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Mikä on Ryhmä?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322204-282C-4A8B-A82B-A4D47217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202122"/>
                </a:solidFill>
                <a:latin typeface="Arial" panose="020B0604020202020204" pitchFamily="34" charset="0"/>
              </a:rPr>
              <a:t>Ryhmä on</a:t>
            </a:r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ihmisjoukko, jonka jäsenet ovat tietoisia sekä omasta jäsenyydestään että siitä, keitä muita ryhmään kuuluu</a:t>
            </a:r>
            <a:b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fi-FI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Ryhmä on joukkoa pysyvämpi, sillä jäsenet tietävät erossa ollessaankin kuuluvansa ryhmään </a:t>
            </a:r>
            <a:br>
              <a:rPr lang="fi-FI" dirty="0">
                <a:solidFill>
                  <a:srgbClr val="202122"/>
                </a:solidFill>
                <a:latin typeface="Arial" panose="020B0604020202020204" pitchFamily="34" charset="0"/>
              </a:rPr>
            </a:br>
            <a:endParaRPr lang="fi-FI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Ryhmän toiminnan käynnistämisessä ja ylläpitämisessä on keskeistä ryhmän jäsenten välinen vuorovaikutus sekä yhteinen tavoite</a:t>
            </a:r>
            <a:b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fi-FI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i-FI" dirty="0">
                <a:solidFill>
                  <a:srgbClr val="202122"/>
                </a:solidFill>
                <a:latin typeface="Arial" panose="020B0604020202020204" pitchFamily="34" charset="0"/>
              </a:rPr>
              <a:t>Ryhmä voi olla lyhytaikainen, pitkäaikainen tai pysyvä</a:t>
            </a:r>
            <a:endParaRPr lang="fi-FI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159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7E05E5-A612-4EE5-9D2D-9EB7F8C0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Nonverbaali eli sanaton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9BD1AA-EDC7-4EFF-88CA-8C6ABF49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Nonverbaaliseen viestintään kuuluvat vuorovaikutuksen kaikki muut elementit paitsi kieli. Nonverbaalisen viestinnän merkkijärjestelmiä ovat: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kinesiikka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eli ilmeet (esim. hymy), katse, eleet (esim. sormien naputus, pään puistelu), liikkeet ja asennot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proksemiikka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eli välimatka ja tilankäyttö (esim. istumajärjestys, etäisyydet)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äänen ominaisuudet (esim. painotukset, voimakkuus)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kosketus (esim. kättely, halaaminen)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66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672A11-0398-448A-829C-4773B67A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Nonverbaali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2B5385-44AC-449E-9BB9-6192BA86D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Nonverbaalisella viestinnällä on monia tehtäviä.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Nonverbaaliset viestit, kuten katsekontakti, säätelevät ryhmän vuorovaikutusta, kuten puheenvuorojen vaihtoja ja palautteen antoa.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Niiden avulla voidaan myös ilmaista tunteita ja osoittaa ryhmässä vallitsevia henkilösuhteita ja statuseroja.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Nonverbaalinen viestintä voi täydentää verbaalista viestintää tai korvata sen joissain tilanteissa kokonaan.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985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E44AA0-187D-4568-B906-48F75654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Nonverbaali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3BBB-BB63-48D8-80E5-713264D2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Ryhmätilanteessa on mahdotonta olla viestimättä nonverbaalisesti, vaikka ei olisikaan verbaalisesti aktiivinen.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Myös se, että ei osallistu keskusteluun tai katso ketään silmiin, voi viestiä jotain muille ryhmän jäsenille.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Nonverbaalista viestintää tiedostetaan yleensä huonommin kuin verbaalista viestintää, mutta sitä voidaan käyttää harkitustikin.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Nonverbaalinen viestintä on usein monimerkityksellistä, joten se saatetaan tulkita eri tavoin kuin puhuja on tarkoittanut.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Lisäksi eri kulttuureissa on erilaisia käytäntöjä siitä, millaista nonverbaalista viestintää pidetään sopivana.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287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4C5FE-927F-42D9-84BF-70688CE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Symbolinen lähentyminen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607669-0942-4E14-BB3F-0E40F463E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Ryhmäprosessia voidaan tarkastella symbolisen lähentymisen eli symbolisen konvergenssin näkökulmasta (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Bormann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1986). Symbolinen lähentyminen tarkoittaa merkitysten jakamista ja yhdentymistä ryhmän sisällä.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Yksilöt liittävät asioihin tiettyjä merkityksiä esimerkiksi aiempien kokemustensa perusteella.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Vuorovaikutuksessa ryhmän jäsenten merkityksen annot voivat lähentyä ja muodostua ryhmälle yhteisiksi. Esimerkiksi ryhmä voi alkaa kertoa omia "sisäpiirivitsejä", joiden merkitys on ryhmälle yhteinen, mutta ryhmän ulkopuolella niitä ei ymmärretä.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386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CEBA9-95BD-4BA0-BF7E-BB194135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Symbolinen lähentyminen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6B7005-D2E6-4014-A5C2-901D6F400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 voi keskustelussaan viitata johonkin hetkeen ryhmän yhteisessä historiassa, esimerkiksi onnistuneeseen ongelmanratkaisutilanteeseen.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Tällöin ryhmään syntyy yhteisiä toimintatapoja ja ryhmän koheesio lisääntyy.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Symbolinen lähentyminen vaikuttaa suurelta osin ryhmän kulttuurin muodostumiseen.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kulttuuri tarkoittaa ryhmälle yhteisiä arvoja, asenteita, toimintatapoja ja normeja.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443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58F1B-A2C9-4FE6-B3F4-BCA60148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pariTehtävä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5D5FF5-54E3-424C-9CEE-596F21A7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Mieti joku tapahtuma tai asia</a:t>
            </a:r>
          </a:p>
          <a:p>
            <a:pPr marL="0" indent="0" algn="ctr">
              <a:buNone/>
            </a:pPr>
            <a:r>
              <a:rPr lang="fi-FI" dirty="0"/>
              <a:t> ja kerro se ilmeillä ja eleillä kaverillesi</a:t>
            </a:r>
          </a:p>
          <a:p>
            <a:pPr marL="0" indent="0" algn="ctr">
              <a:buNone/>
            </a:pPr>
            <a:r>
              <a:rPr lang="fi-FI" dirty="0"/>
              <a:t>Ilman sanoja</a:t>
            </a:r>
          </a:p>
          <a:p>
            <a:pPr marL="0" indent="0" algn="ctr">
              <a:buNone/>
            </a:pPr>
            <a:r>
              <a:rPr lang="fi-FI" dirty="0"/>
              <a:t>-</a:t>
            </a:r>
          </a:p>
          <a:p>
            <a:pPr marL="0" indent="0" algn="ctr">
              <a:buNone/>
            </a:pPr>
            <a:r>
              <a:rPr lang="fi-FI" dirty="0"/>
              <a:t>Kaveri kertoo sitten sanallisesti mitä ele-viestistä ymmärsi.</a:t>
            </a:r>
          </a:p>
          <a:p>
            <a:pPr marL="0" indent="0" algn="ctr">
              <a:buNone/>
            </a:pPr>
            <a:r>
              <a:rPr lang="fi-FI" dirty="0"/>
              <a:t>Osuiko oikeaan??</a:t>
            </a:r>
          </a:p>
          <a:p>
            <a:pPr marL="0" indent="0" algn="ctr">
              <a:buNone/>
            </a:pPr>
            <a:r>
              <a:rPr lang="fi-FI" dirty="0"/>
              <a:t>Ja  sitten vaihdatte osia.</a:t>
            </a:r>
          </a:p>
        </p:txBody>
      </p:sp>
    </p:spTree>
    <p:extLst>
      <p:ext uri="{BB962C8B-B14F-4D97-AF65-F5344CB8AC3E}">
        <p14:creationId xmlns:p14="http://schemas.microsoft.com/office/powerpoint/2010/main" val="2485984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962F6-1C4C-E53A-ABAF-C11CB7A9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31BC9D-B2E6-4DFE-81D6-F81F8E0BD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https://www.matleenalaakso.fi/2016/01/ryhman-ohjaajan-toiminta-koulutusryhman.html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302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2F1FD0-A1DD-4346-9ABF-777293D2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781" y="579815"/>
            <a:ext cx="6858699" cy="879869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Ryhmän kehitysvaiheet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33C563-CB39-4A4D-9057-B996DC78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78466"/>
            <a:ext cx="5816600" cy="4907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err="1"/>
              <a:t>Tuckmanin</a:t>
            </a:r>
            <a:r>
              <a:rPr lang="fi-FI" dirty="0"/>
              <a:t> mukaan. 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fi-FI" sz="28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Tehtäväkeskeiset ryhmät:</a:t>
            </a: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Muotoutumisvaihe</a:t>
            </a:r>
            <a:br>
              <a:rPr lang="fi-FI" sz="2800" dirty="0"/>
            </a:b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Kuohuntavaihe</a:t>
            </a:r>
            <a:br>
              <a:rPr lang="fi-FI" sz="2800" dirty="0"/>
            </a:b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Normien muotoutumisvaihe</a:t>
            </a:r>
            <a:br>
              <a:rPr lang="fi-FI" sz="2800" dirty="0"/>
            </a:b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Tehtävän suorittamisvaihe</a:t>
            </a:r>
            <a:br>
              <a:rPr lang="fi-FI" sz="2800" dirty="0"/>
            </a:br>
            <a:endParaRPr lang="fi-FI" sz="2800" dirty="0"/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Ryhmän toiminnan päättymisen vaihe</a:t>
            </a:r>
          </a:p>
          <a:p>
            <a:pPr marL="0" indent="0">
              <a:buNone/>
            </a:pPr>
            <a:endParaRPr lang="fi-FI" sz="1800" dirty="0"/>
          </a:p>
          <a:p>
            <a:pPr marL="0" indent="0" algn="ctr">
              <a:buNone/>
            </a:pPr>
            <a:r>
              <a:rPr lang="fi-FI" sz="1800" dirty="0"/>
              <a:t>Kopio ryhmän kehitysvaiheista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939D58-27FA-411B-BF7A-9B173294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658111"/>
            <a:ext cx="4521200" cy="30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6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01C299-2B15-4729-8FBA-B9BDD683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014" y="764373"/>
            <a:ext cx="5877186" cy="930203"/>
          </a:xfrm>
        </p:spPr>
        <p:txBody>
          <a:bodyPr>
            <a:normAutofit fontScale="90000"/>
          </a:bodyPr>
          <a:lstStyle/>
          <a:p>
            <a:pPr marL="457200" indent="-457200"/>
            <a:br>
              <a:rPr lang="fi-FI" dirty="0"/>
            </a:br>
            <a:br>
              <a:rPr lang="fi-FI" dirty="0"/>
            </a:b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Muotoutumisvaihe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64091-170C-4A7E-9A43-5936A4619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5244"/>
            <a:ext cx="10820400" cy="4423441"/>
          </a:xfrm>
        </p:spPr>
        <p:txBody>
          <a:bodyPr/>
          <a:lstStyle/>
          <a:p>
            <a:r>
              <a:rPr lang="fi-FI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Muotoutumisvaiheessa ryhmä orientoituu tehtävään. </a:t>
            </a:r>
          </a:p>
          <a:p>
            <a:r>
              <a:rPr lang="fi-FI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Perustehtävä saattaa olla vielä epäselvä. </a:t>
            </a:r>
          </a:p>
          <a:p>
            <a:r>
              <a:rPr lang="fi-FI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Suhdetasolla ryhmä etsii käyttäytymisen rajoja ja ryhmän sääntöjä.</a:t>
            </a:r>
          </a:p>
          <a:p>
            <a:r>
              <a:rPr lang="fi-FI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Ryhmä on riippuvainen johtajastaan.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0048E27-A9F3-4292-B3B5-BEFCB6E7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43" y="4006964"/>
            <a:ext cx="7687274" cy="2716170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D93D9BE-95FE-4407-8D4C-E65306776E0F}"/>
              </a:ext>
            </a:extLst>
          </p:cNvPr>
          <p:cNvCxnSpPr/>
          <p:nvPr/>
        </p:nvCxnSpPr>
        <p:spPr>
          <a:xfrm>
            <a:off x="7851228" y="5474451"/>
            <a:ext cx="3783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5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DFB03B-4D25-A3B6-D30A-E4AFE995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Muotoutumisvaihe – kuinka toimin?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F47C41-C6CB-D6A3-240D-885CD0FD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Tue ryhmän välistä vuorovaikutusta</a:t>
            </a:r>
          </a:p>
          <a:p>
            <a:r>
              <a:rPr lang="fi-FI" dirty="0"/>
              <a:t>Viestitä, että aina saa kysyä ja kommentoida – ja myös olla eri mieltä</a:t>
            </a:r>
          </a:p>
          <a:p>
            <a:r>
              <a:rPr lang="fi-FI" dirty="0"/>
              <a:t>Ryhmän ohjaajan tehtävänä on huolehtia ryhmän lämmittelystä, virittämisestä </a:t>
            </a:r>
            <a:r>
              <a:rPr lang="fi-FI"/>
              <a:t>ja ryhmäytymisestä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958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9DD5B5-6B4B-4E74-97CA-1D1660D6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Kuohuntavaihe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6E9C2-8104-4D10-AA42-C67268FA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99855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Kuohuntavaiheessa uskalletaan jo esittää omia, eriäviäkin mielipiteitä.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Ryhmän tehtävää ja johtajaa vastustetaan, ja konflikteja esiintyy.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Jäsenet testaavat omaa rooliaan ryhmässä.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710AB36-9207-4F7C-A9C0-498B775B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701" y="4278386"/>
            <a:ext cx="5116299" cy="24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C32860-245E-AED3-3EF1-B3EBB47C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Kuohuntavaihe – kuinka toimin?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23F285-3C0A-A7EE-A974-6C29AAD39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Ohjaajan ei tule häkeltyä ”kuohumisesta”</a:t>
            </a:r>
          </a:p>
          <a:p>
            <a:r>
              <a:rPr lang="fi-FI" dirty="0"/>
              <a:t>Ohjaajan kannattaa tarttua haasteisiin ja nostaa ristiriidat tarvittaessa esiin</a:t>
            </a:r>
          </a:p>
          <a:p>
            <a:r>
              <a:rPr lang="fi-FI" dirty="0"/>
              <a:t>On tärkeää kohdella ryhmän jäseniä tasavertaisesti</a:t>
            </a:r>
          </a:p>
          <a:p>
            <a:r>
              <a:rPr lang="fi-FI" dirty="0"/>
              <a:t>Joskus sääntöjä on tarvetta kerrata </a:t>
            </a:r>
          </a:p>
          <a:p>
            <a:r>
              <a:rPr lang="fi-FI" dirty="0"/>
              <a:t>Pohdi, tarvitseeko ns. alaryhmiä sekoittaa</a:t>
            </a:r>
          </a:p>
        </p:txBody>
      </p:sp>
    </p:spTree>
    <p:extLst>
      <p:ext uri="{BB962C8B-B14F-4D97-AF65-F5344CB8AC3E}">
        <p14:creationId xmlns:p14="http://schemas.microsoft.com/office/powerpoint/2010/main" val="4526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4B83F3-F543-4AE5-9016-02B5505A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49" y="1573232"/>
            <a:ext cx="4704857" cy="1018966"/>
          </a:xfrm>
        </p:spPr>
        <p:txBody>
          <a:bodyPr anchor="b">
            <a:noAutofit/>
          </a:bodyPr>
          <a:lstStyle/>
          <a:p>
            <a:pPr algn="l"/>
            <a:r>
              <a:rPr lang="fi-F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Normien </a:t>
            </a:r>
            <a:br>
              <a:rPr lang="fi-F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i-F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muotoutumisvaihe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A07DFB-F46B-4AA9-8AAC-461662FB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83" y="2798043"/>
            <a:ext cx="5024323" cy="3854112"/>
          </a:xfrm>
        </p:spPr>
        <p:txBody>
          <a:bodyPr>
            <a:normAutofit/>
          </a:bodyPr>
          <a:lstStyle/>
          <a:p>
            <a:r>
              <a:rPr lang="fi-FI" sz="2000" b="0" i="0" dirty="0">
                <a:effectLst/>
                <a:latin typeface="Verdana" panose="020B0604030504040204" pitchFamily="34" charset="0"/>
              </a:rPr>
              <a:t>Normien muotoutumisvaiheessa ryhmän toiminnalle alkaa muodostua normeja. </a:t>
            </a:r>
          </a:p>
          <a:p>
            <a:r>
              <a:rPr lang="fi-FI" sz="2000" b="0" i="0" dirty="0">
                <a:effectLst/>
                <a:latin typeface="Verdana" panose="020B0604030504040204" pitchFamily="34" charset="0"/>
              </a:rPr>
              <a:t>Tehtävätasolla ryhmän jäsenten yhteistyö ja avoimuus yleensä lisääntyvät. </a:t>
            </a:r>
          </a:p>
          <a:p>
            <a:r>
              <a:rPr lang="fi-FI" sz="2000" b="0" i="0" dirty="0">
                <a:effectLst/>
                <a:latin typeface="Verdana" panose="020B0604030504040204" pitchFamily="34" charset="0"/>
              </a:rPr>
              <a:t>Suhdetasolla ryhmän koheesio kehittyy ja tunne ryhmään kuulumisesta kasvaa.</a:t>
            </a:r>
          </a:p>
          <a:p>
            <a:pPr marL="0" indent="0">
              <a:buNone/>
            </a:pPr>
            <a:br>
              <a:rPr lang="fi-FI" sz="1600" dirty="0"/>
            </a:br>
            <a:endParaRPr lang="fi-FI" sz="1600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696A90-0FA0-4113-8FE6-66F7A2479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" t="7254" r="2" b="6518"/>
          <a:stretch/>
        </p:blipFill>
        <p:spPr>
          <a:xfrm>
            <a:off x="6428096" y="1118512"/>
            <a:ext cx="5549248" cy="4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2909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1560</Words>
  <Application>Microsoft Office PowerPoint</Application>
  <PresentationFormat>Laajakuva</PresentationFormat>
  <Paragraphs>185</Paragraphs>
  <Slides>36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Verdana</vt:lpstr>
      <vt:lpstr>Tiivistymisjuova</vt:lpstr>
      <vt:lpstr>Ryhmäilmiöt, roolit ja viestintää </vt:lpstr>
      <vt:lpstr>PowerPoint-esitys</vt:lpstr>
      <vt:lpstr>Mikä on Ryhmä?</vt:lpstr>
      <vt:lpstr>Ryhmän kehitysvaiheet</vt:lpstr>
      <vt:lpstr>  1. Muotoutumisvaihe  </vt:lpstr>
      <vt:lpstr>Muotoutumisvaihe – kuinka toimin?</vt:lpstr>
      <vt:lpstr>2. Kuohuntavaihe</vt:lpstr>
      <vt:lpstr>Kuohuntavaihe – kuinka toimin?</vt:lpstr>
      <vt:lpstr>3. Normien  muotoutumisvaihe</vt:lpstr>
      <vt:lpstr>Normien muotoutumisvaihe – kuinka toimin?</vt:lpstr>
      <vt:lpstr>4. Tehtävän suorittamisvaihe</vt:lpstr>
      <vt:lpstr>Tehtävän suorittamisvaihe- kuinka toimin?</vt:lpstr>
      <vt:lpstr>5. Ryhmän toiminnan päättymisen vaihe</vt:lpstr>
      <vt:lpstr>Päättymisen vaihe –miten toimin?</vt:lpstr>
      <vt:lpstr>Koko ryhmän tehtävä</vt:lpstr>
      <vt:lpstr>Ryhmien toiminta</vt:lpstr>
      <vt:lpstr>Ryhmien toiminta, koheesio</vt:lpstr>
      <vt:lpstr>Ryhmien toiminta</vt:lpstr>
      <vt:lpstr>Konfliktit eli ristiriidat</vt:lpstr>
      <vt:lpstr>Konfliktit eli erimielisyydet</vt:lpstr>
      <vt:lpstr>Roolit ryhmässä</vt:lpstr>
      <vt:lpstr>Roolit…</vt:lpstr>
      <vt:lpstr>Epäviralliset roolit</vt:lpstr>
      <vt:lpstr>Tehtäväkeskeiset roolit </vt:lpstr>
      <vt:lpstr>Suhdekeskeiset roolit</vt:lpstr>
      <vt:lpstr>Yksilökeskeiset roolit</vt:lpstr>
      <vt:lpstr>Vuorovaikutus ryhmässä</vt:lpstr>
      <vt:lpstr>Verbaalinen eli sanallinen viestintä</vt:lpstr>
      <vt:lpstr>Verbaalinen viestintä</vt:lpstr>
      <vt:lpstr>Nonverbaali eli sanaton viestintä</vt:lpstr>
      <vt:lpstr>Nonverbaali viestintä</vt:lpstr>
      <vt:lpstr>Nonverbaali viestintä</vt:lpstr>
      <vt:lpstr>Symbolinen lähentyminen</vt:lpstr>
      <vt:lpstr>Symbolinen lähentyminen</vt:lpstr>
      <vt:lpstr>pariTehtävä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Ryhmäilmiöt, roolit ja viestintää</dc:title>
  <dc:creator>Pirnes Leena</dc:creator>
  <cp:lastModifiedBy>Pekkanen Tiina</cp:lastModifiedBy>
  <cp:revision>1</cp:revision>
  <dcterms:created xsi:type="dcterms:W3CDTF">2021-11-22T12:39:08Z</dcterms:created>
  <dcterms:modified xsi:type="dcterms:W3CDTF">2022-09-23T06:53:09Z</dcterms:modified>
</cp:coreProperties>
</file>