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797675" cy="99298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51C9-DDFB-472D-9B47-A5CD5201F0EB}" type="datetimeFigureOut">
              <a:rPr lang="fi-FI" smtClean="0"/>
              <a:t>11.1.2017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D51E-4B35-4921-B4D8-54E0EC54A7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6409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51C9-DDFB-472D-9B47-A5CD5201F0EB}" type="datetimeFigureOut">
              <a:rPr lang="fi-FI" smtClean="0"/>
              <a:t>11.1.2017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D51E-4B35-4921-B4D8-54E0EC54A7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346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51C9-DDFB-472D-9B47-A5CD5201F0EB}" type="datetimeFigureOut">
              <a:rPr lang="fi-FI" smtClean="0"/>
              <a:t>11.1.2017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D51E-4B35-4921-B4D8-54E0EC54A7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6398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51C9-DDFB-472D-9B47-A5CD5201F0EB}" type="datetimeFigureOut">
              <a:rPr lang="fi-FI" smtClean="0"/>
              <a:t>11.1.2017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D51E-4B35-4921-B4D8-54E0EC54A7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55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51C9-DDFB-472D-9B47-A5CD5201F0EB}" type="datetimeFigureOut">
              <a:rPr lang="fi-FI" smtClean="0"/>
              <a:t>11.1.2017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D51E-4B35-4921-B4D8-54E0EC54A7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0909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51C9-DDFB-472D-9B47-A5CD5201F0EB}" type="datetimeFigureOut">
              <a:rPr lang="fi-FI" smtClean="0"/>
              <a:t>11.1.2017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D51E-4B35-4921-B4D8-54E0EC54A7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3556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51C9-DDFB-472D-9B47-A5CD5201F0EB}" type="datetimeFigureOut">
              <a:rPr lang="fi-FI" smtClean="0"/>
              <a:t>11.1.2017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D51E-4B35-4921-B4D8-54E0EC54A7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384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51C9-DDFB-472D-9B47-A5CD5201F0EB}" type="datetimeFigureOut">
              <a:rPr lang="fi-FI" smtClean="0"/>
              <a:t>11.1.2017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D51E-4B35-4921-B4D8-54E0EC54A7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9776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51C9-DDFB-472D-9B47-A5CD5201F0EB}" type="datetimeFigureOut">
              <a:rPr lang="fi-FI" smtClean="0"/>
              <a:t>11.1.2017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D51E-4B35-4921-B4D8-54E0EC54A7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6300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51C9-DDFB-472D-9B47-A5CD5201F0EB}" type="datetimeFigureOut">
              <a:rPr lang="fi-FI" smtClean="0"/>
              <a:t>11.1.2017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D51E-4B35-4921-B4D8-54E0EC54A7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8299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51C9-DDFB-472D-9B47-A5CD5201F0EB}" type="datetimeFigureOut">
              <a:rPr lang="fi-FI" smtClean="0"/>
              <a:t>11.1.2017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D51E-4B35-4921-B4D8-54E0EC54A7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713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051C9-DDFB-472D-9B47-A5CD5201F0EB}" type="datetimeFigureOut">
              <a:rPr lang="fi-FI" smtClean="0"/>
              <a:t>11.1.2017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3D51E-4B35-4921-B4D8-54E0EC54A7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8228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4000" b="1" dirty="0" smtClean="0"/>
              <a:t>LIMAN IMEMINEN HENGITYSTEISTÄ IMULAITTEELLA</a:t>
            </a:r>
            <a:br>
              <a:rPr lang="fi-FI" sz="4000" b="1" dirty="0" smtClean="0"/>
            </a:br>
            <a:r>
              <a:rPr lang="fi-FI" sz="4000" b="1" dirty="0" smtClean="0"/>
              <a:t/>
            </a:r>
            <a:br>
              <a:rPr lang="fi-FI" sz="4000" b="1" dirty="0" smtClean="0"/>
            </a:br>
            <a:r>
              <a:rPr lang="fi-FI" sz="4000" b="1" dirty="0"/>
              <a:t>	</a:t>
            </a:r>
            <a:r>
              <a:rPr lang="fi-FI" sz="4000" b="1" dirty="0" smtClean="0"/>
              <a:t>-PEP-pullopuhallus</a:t>
            </a:r>
            <a:endParaRPr lang="fi-FI" sz="4000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			</a:t>
            </a:r>
          </a:p>
          <a:p>
            <a:r>
              <a:rPr lang="fi-FI" sz="3200" dirty="0"/>
              <a:t>	</a:t>
            </a:r>
            <a:r>
              <a:rPr lang="fi-FI" sz="3200" dirty="0" smtClean="0"/>
              <a:t>		Lähteet: Lähihoitajan käsikirja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99634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7183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YLEISTÄ LIITTYEN HENGITYSTEIDEN IMEMISEEN: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22961" y="1825625"/>
            <a:ext cx="11080864" cy="503237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fi-FI" sz="11200" dirty="0" smtClean="0"/>
              <a:t># Hengitysteiden imemiseen käytetään:</a:t>
            </a:r>
          </a:p>
          <a:p>
            <a:pPr lvl="1"/>
            <a:r>
              <a:rPr lang="fi-FI" sz="11200" dirty="0" smtClean="0"/>
              <a:t>1) Seinäimuja</a:t>
            </a:r>
          </a:p>
          <a:p>
            <a:pPr lvl="1"/>
            <a:r>
              <a:rPr lang="fi-FI" sz="11200" dirty="0" smtClean="0"/>
              <a:t>2) Pöytäimuja</a:t>
            </a:r>
          </a:p>
          <a:p>
            <a:pPr marL="457200" lvl="1" indent="0">
              <a:buNone/>
            </a:pPr>
            <a:r>
              <a:rPr lang="fi-FI" sz="11200" dirty="0" smtClean="0"/>
              <a:t>(Molemmissa imulaitteissa on kertakäyttöinen keräyspussi, johon kiinteänä osana yhdistetty (vihreä) kansi.</a:t>
            </a:r>
          </a:p>
          <a:p>
            <a:pPr marL="457200" lvl="1" indent="0">
              <a:buNone/>
            </a:pPr>
            <a:r>
              <a:rPr lang="fi-FI" sz="11200" dirty="0" smtClean="0"/>
              <a:t>Voi olla myös muovinen kannellinen astia).</a:t>
            </a:r>
          </a:p>
          <a:p>
            <a:pPr lvl="1"/>
            <a:endParaRPr lang="fi-FI" sz="11200" dirty="0"/>
          </a:p>
          <a:p>
            <a:pPr marL="0" indent="0">
              <a:buNone/>
            </a:pPr>
            <a:r>
              <a:rPr lang="fi-FI" sz="11200" dirty="0" smtClean="0"/>
              <a:t># Hengitysteistä imetään erilaisia eritteitä:</a:t>
            </a:r>
          </a:p>
          <a:p>
            <a:pPr lvl="3"/>
            <a:r>
              <a:rPr lang="fi-FI" sz="11200" dirty="0" smtClean="0"/>
              <a:t>Limaa</a:t>
            </a:r>
          </a:p>
          <a:p>
            <a:pPr lvl="3"/>
            <a:r>
              <a:rPr lang="fi-FI" sz="11200" dirty="0" smtClean="0"/>
              <a:t>Oksennusta</a:t>
            </a:r>
          </a:p>
          <a:p>
            <a:pPr lvl="3"/>
            <a:r>
              <a:rPr lang="fi-FI" sz="11200" dirty="0" smtClean="0"/>
              <a:t>Ruuan jäämiä</a:t>
            </a:r>
          </a:p>
          <a:p>
            <a:pPr lvl="3"/>
            <a:r>
              <a:rPr lang="fi-FI" sz="11200" dirty="0" smtClean="0"/>
              <a:t>Jopa metastaaseja (syövän aiheuttamat etäpesäkkeet)</a:t>
            </a:r>
          </a:p>
          <a:p>
            <a:pPr marL="1371600" lvl="3" indent="0">
              <a:buNone/>
            </a:pPr>
            <a:endParaRPr lang="fi-FI" sz="11200" dirty="0" smtClean="0"/>
          </a:p>
          <a:p>
            <a:pPr marL="1371600" lvl="3" indent="0">
              <a:buNone/>
            </a:pPr>
            <a:endParaRPr lang="fi-FI" sz="2400" dirty="0"/>
          </a:p>
          <a:p>
            <a:pPr marL="1371600" lvl="3" indent="0">
              <a:buNone/>
            </a:pPr>
            <a:endParaRPr lang="fi-FI" sz="2400" dirty="0" smtClean="0"/>
          </a:p>
          <a:p>
            <a:pPr marL="1371600" lvl="3" indent="0">
              <a:buNone/>
            </a:pPr>
            <a:endParaRPr lang="fi-FI" sz="2400" dirty="0"/>
          </a:p>
          <a:p>
            <a:pPr marL="1371600" lvl="3" indent="0">
              <a:buNone/>
            </a:pPr>
            <a:endParaRPr lang="fi-FI" sz="2400" dirty="0" smtClean="0"/>
          </a:p>
          <a:p>
            <a:pPr marL="1371600" lvl="3" indent="0">
              <a:buNone/>
            </a:pPr>
            <a:endParaRPr lang="fi-FI" sz="2400" dirty="0" smtClean="0"/>
          </a:p>
          <a:p>
            <a:pPr lvl="3"/>
            <a:endParaRPr lang="fi-FI" sz="2400" dirty="0"/>
          </a:p>
          <a:p>
            <a:pPr lvl="3"/>
            <a:endParaRPr lang="fi-FI" sz="2400" dirty="0" smtClean="0"/>
          </a:p>
          <a:p>
            <a:pPr marL="1371600" lvl="3" indent="0">
              <a:buNone/>
            </a:pPr>
            <a:endParaRPr lang="fi-FI" sz="2400" dirty="0" smtClean="0"/>
          </a:p>
          <a:p>
            <a:pPr lvl="3"/>
            <a:endParaRPr lang="fi-FI" sz="2400" dirty="0" smtClean="0"/>
          </a:p>
          <a:p>
            <a:pPr marL="1371600" lvl="3" indent="0">
              <a:buNone/>
            </a:pPr>
            <a:endParaRPr lang="fi-FI" sz="2400" dirty="0" smtClean="0"/>
          </a:p>
          <a:p>
            <a:pPr marL="1371600" lvl="3" indent="0">
              <a:buNone/>
            </a:pPr>
            <a:endParaRPr lang="fi-FI" sz="2400" dirty="0" smtClean="0"/>
          </a:p>
          <a:p>
            <a:pPr marL="914400" lvl="2" indent="0">
              <a:buNone/>
            </a:pPr>
            <a:endParaRPr lang="fi-FI" sz="2600" dirty="0" smtClean="0"/>
          </a:p>
          <a:p>
            <a:pPr marL="1371600" lvl="3" indent="0">
              <a:buNone/>
            </a:pPr>
            <a:r>
              <a:rPr lang="fi-FI" sz="2400" dirty="0" smtClean="0"/>
              <a:t>										</a:t>
            </a:r>
          </a:p>
          <a:p>
            <a:pPr marL="1371600" lvl="3" indent="0">
              <a:buNone/>
            </a:pPr>
            <a:endParaRPr lang="fi-FI" sz="2400" dirty="0" smtClean="0"/>
          </a:p>
          <a:p>
            <a:pPr marL="1371600" lvl="3" indent="0">
              <a:buNone/>
            </a:pPr>
            <a:endParaRPr lang="fi-FI" sz="2400" dirty="0"/>
          </a:p>
          <a:p>
            <a:pPr marL="1371600" lvl="3" indent="0">
              <a:buNone/>
            </a:pPr>
            <a:endParaRPr lang="fi-FI" sz="2400" dirty="0" smtClean="0"/>
          </a:p>
          <a:p>
            <a:pPr lvl="3"/>
            <a:endParaRPr lang="fi-FI" sz="2400" dirty="0"/>
          </a:p>
          <a:p>
            <a:pPr marL="1371600" lvl="3" indent="0">
              <a:buNone/>
            </a:pPr>
            <a:endParaRPr lang="fi-FI" sz="2400" dirty="0" smtClean="0"/>
          </a:p>
        </p:txBody>
      </p:sp>
    </p:spTree>
    <p:extLst>
      <p:ext uri="{BB962C8B-B14F-4D97-AF65-F5344CB8AC3E}">
        <p14:creationId xmlns:p14="http://schemas.microsoft.com/office/powerpoint/2010/main" val="570563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Hengitysteiden imeminen ärsyttää potilaan hengitysteitä, niin että limaneritys yleensä lisääntyy, joten toimenpide tehdään harkitusti tarpeen mukaan.</a:t>
            </a:r>
          </a:p>
          <a:p>
            <a:r>
              <a:rPr lang="fi-FI" dirty="0" smtClean="0"/>
              <a:t>Imemiseen kannattaa ryhtyä vasta asennonvaihdon jälkeen, koska asennon vaihtaminen saa eritteet nousemaan ylähengitysteihin.</a:t>
            </a:r>
          </a:p>
          <a:p>
            <a:r>
              <a:rPr lang="fi-FI" dirty="0" smtClean="0"/>
              <a:t>Aseta potilas hyvään istuma-asentoon vuoteessa, ainakin 45 asteen kulmaan kun aloitat imutoimenpidettä. Seiso potilaan sivulla, koska potilas voi yskäistä.</a:t>
            </a:r>
          </a:p>
          <a:p>
            <a:r>
              <a:rPr lang="fi-FI" dirty="0" err="1" smtClean="0"/>
              <a:t>Trakeostomiakanyylin</a:t>
            </a:r>
            <a:r>
              <a:rPr lang="fi-FI" dirty="0" smtClean="0"/>
              <a:t> kautta on mahdollisuus imeä myös potilaan hengitysteitä, jolloin imetään suoraan henkitorvesta.</a:t>
            </a:r>
          </a:p>
          <a:p>
            <a:r>
              <a:rPr lang="fi-FI" dirty="0" smtClean="0"/>
              <a:t>Imemisen periaate on sama kuin ylähengitysteitä imettäessä: </a:t>
            </a:r>
          </a:p>
          <a:p>
            <a:pPr lvl="3"/>
            <a:r>
              <a:rPr lang="fi-FI" sz="2400" dirty="0" smtClean="0"/>
              <a:t>Imu pidetään kiinni, kun se viedään hengitysteihin, ja käynnistetään vasta imukohteessa.</a:t>
            </a:r>
          </a:p>
          <a:p>
            <a:pPr lvl="3"/>
            <a:r>
              <a:rPr lang="fi-FI" sz="2400" dirty="0" smtClean="0"/>
              <a:t>Eritettä imetään niin, että ensin imetään </a:t>
            </a:r>
            <a:r>
              <a:rPr lang="fi-FI" sz="2400" dirty="0" err="1" smtClean="0"/>
              <a:t>trakeostooma</a:t>
            </a:r>
            <a:r>
              <a:rPr lang="fi-FI" sz="2400" dirty="0" smtClean="0"/>
              <a:t> ja kanyyli ja sitten potilaan ylähengitystiet ja suuontelo.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949988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POTILAAN YLÄHENGITYSTEIDEN IMEMINEN: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10683240" cy="4658302"/>
          </a:xfrm>
        </p:spPr>
        <p:txBody>
          <a:bodyPr>
            <a:normAutofit fontScale="70000" lnSpcReduction="20000"/>
          </a:bodyPr>
          <a:lstStyle/>
          <a:p>
            <a:r>
              <a:rPr lang="fi-FI" dirty="0" smtClean="0"/>
              <a:t>1) Kerää imuun tarvittavat välineet:</a:t>
            </a:r>
            <a:r>
              <a:rPr lang="fi-FI" dirty="0"/>
              <a:t> </a:t>
            </a:r>
            <a:r>
              <a:rPr lang="fi-FI" dirty="0" smtClean="0"/>
              <a:t>suunenäsuojus, tehdaspuhtaat hanskat, erikokoisia imukatetreja, sellua, vettä, (tarvittaessa Y-yhdistäjä).</a:t>
            </a:r>
          </a:p>
          <a:p>
            <a:r>
              <a:rPr lang="fi-FI" dirty="0" smtClean="0"/>
              <a:t>2) Kerro potilaalle, mitä aiot tehdä. Desinfioi kätesi ja laita tehdaspuhtaat hanskat käteen. </a:t>
            </a:r>
          </a:p>
          <a:p>
            <a:r>
              <a:rPr lang="fi-FI" dirty="0" smtClean="0"/>
              <a:t>3) Ota imukone lähelle ja tarkista sen toimivuus liittämällä imukatetri koneeseen ja imemällä vettä imukatetriin.</a:t>
            </a:r>
          </a:p>
          <a:p>
            <a:r>
              <a:rPr lang="fi-FI" dirty="0" smtClean="0"/>
              <a:t>4) Imulaitteen säätöruuvista/venttiilistä voit säätää riittävän imutehon päälle.</a:t>
            </a:r>
          </a:p>
          <a:p>
            <a:r>
              <a:rPr lang="fi-FI" dirty="0" smtClean="0"/>
              <a:t>5) Kostuta imukatetri vedellä.</a:t>
            </a:r>
          </a:p>
          <a:p>
            <a:r>
              <a:rPr lang="fi-FI" dirty="0" smtClean="0"/>
              <a:t>6) Laita imukatetri potilaan suuhun niin, ettei imu ole käynnissä. Aloita imeminen vasta, kun imukatetri on potilaan suussa sulkemalla Y-yhdistäjä tai taittamalla imukatetrin letkua. Kun otat imun pois suusta, sulje imu ottamalla sormi pois Y-yhdistäjän päältä tai suoristamalla imuletku.</a:t>
            </a:r>
          </a:p>
          <a:p>
            <a:r>
              <a:rPr lang="fi-FI" dirty="0" smtClean="0"/>
              <a:t>7) Huuhtele imukatetri imemisen välissä.</a:t>
            </a:r>
          </a:p>
          <a:p>
            <a:r>
              <a:rPr lang="fi-FI" dirty="0" smtClean="0"/>
              <a:t>8) Ime uudelleen. Muista, että imeminen lisää limaneritystä. Ime vain tarvittavan ajan verran.</a:t>
            </a:r>
          </a:p>
          <a:p>
            <a:r>
              <a:rPr lang="fi-FI" dirty="0" smtClean="0"/>
              <a:t>9) Kun olet lopettanut imemisen, laita imukatetri Y-yhdistäjineen käsineen sisälle ja laita käsine roska-astiaan.</a:t>
            </a:r>
          </a:p>
          <a:p>
            <a:r>
              <a:rPr lang="fi-FI" dirty="0" smtClean="0"/>
              <a:t>10) Aseta imulaitteeseen uusi imukatetri seuraavaa imukertaa varten ja kirjaa ylös tehty toimenpide.</a:t>
            </a:r>
          </a:p>
          <a:p>
            <a:endParaRPr lang="fi-FI" dirty="0" smtClean="0"/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4110585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PEP-PULLOPUHALLUS: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err="1" smtClean="0"/>
              <a:t>Pep</a:t>
            </a:r>
            <a:r>
              <a:rPr lang="fi-FI" dirty="0" smtClean="0"/>
              <a:t>-pullo on litran vetoinen muovipullo, johon aikuisilla laitetaan 70 cm (lapsilla 40 cm) pitkä muovinen letku (halkaisija noin 7mm).</a:t>
            </a:r>
          </a:p>
          <a:p>
            <a:r>
              <a:rPr lang="fi-FI" dirty="0" smtClean="0"/>
              <a:t>Pulloon laitetaan noin 10-20 cm vettä ja letkun pää laitetaan pullon pohjalle.</a:t>
            </a:r>
          </a:p>
          <a:p>
            <a:r>
              <a:rPr lang="fi-FI" dirty="0" smtClean="0"/>
              <a:t>Potilas (istuma-asennossa)hengittää tehostetusti sisään nenän kautta ja puhaltaa letkun kautta tasaisesti ja tehokkaasti ulos niin, että vesi poreilee pullossa.</a:t>
            </a:r>
          </a:p>
          <a:p>
            <a:r>
              <a:rPr lang="fi-FI" dirty="0" smtClean="0"/>
              <a:t>Potilas puhaltelee pulloon esim. 3-5 x / </a:t>
            </a:r>
            <a:r>
              <a:rPr lang="fi-FI" dirty="0" err="1" smtClean="0"/>
              <a:t>pv:ssä</a:t>
            </a:r>
            <a:r>
              <a:rPr lang="fi-FI" dirty="0" smtClean="0"/>
              <a:t>. Puhalletaan 5-10 kertaa kerralla ja toistetaan sarja esim. x 3.</a:t>
            </a:r>
          </a:p>
          <a:p>
            <a:r>
              <a:rPr lang="fi-FI" dirty="0" smtClean="0"/>
              <a:t>Puhalluspulloon tulee vaihtaa </a:t>
            </a:r>
            <a:r>
              <a:rPr lang="fi-FI" smtClean="0"/>
              <a:t>vesi päivittäin.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09755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7737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2783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189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0816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439</Words>
  <Application>Microsoft Office PowerPoint</Application>
  <PresentationFormat>Laajakuva</PresentationFormat>
  <Paragraphs>56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Office-teema</vt:lpstr>
      <vt:lpstr>LIMAN IMEMINEN HENGITYSTEISTÄ IMULAITTEELLA   -PEP-pullopuhallus</vt:lpstr>
      <vt:lpstr>YLEISTÄ LIITTYEN HENGITYSTEIDEN IMEMISEEN:</vt:lpstr>
      <vt:lpstr>PowerPoint-esitys</vt:lpstr>
      <vt:lpstr>POTILAAN YLÄHENGITYSTEIDEN IMEMINEN:</vt:lpstr>
      <vt:lpstr>PEP-PULLOPUHALLUS: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Äänekosken ammatillisen koulutuksen kuntayhtymä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LIMAN IMEMINEN HENGITYSTEISTÄ</dc:title>
  <dc:creator>Minna Kuisti</dc:creator>
  <cp:lastModifiedBy>Minna Kuisti</cp:lastModifiedBy>
  <cp:revision>24</cp:revision>
  <cp:lastPrinted>2017-01-11T13:41:35Z</cp:lastPrinted>
  <dcterms:created xsi:type="dcterms:W3CDTF">2017-01-11T12:35:32Z</dcterms:created>
  <dcterms:modified xsi:type="dcterms:W3CDTF">2017-01-11T13:43:11Z</dcterms:modified>
</cp:coreProperties>
</file>